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9" r:id="rId11"/>
    <p:sldId id="270" r:id="rId12"/>
    <p:sldId id="273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95" r:id="rId29"/>
    <p:sldId id="289" r:id="rId30"/>
    <p:sldId id="290" r:id="rId31"/>
    <p:sldId id="291" r:id="rId32"/>
    <p:sldId id="262" r:id="rId33"/>
    <p:sldId id="293" r:id="rId34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FF"/>
    <a:srgbClr val="422C16"/>
    <a:srgbClr val="0C788E"/>
    <a:srgbClr val="006666"/>
    <a:srgbClr val="008080"/>
    <a:srgbClr val="8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1" autoAdjust="0"/>
    <p:restoredTop sz="94652" autoAdjust="0"/>
  </p:normalViewPr>
  <p:slideViewPr>
    <p:cSldViewPr>
      <p:cViewPr varScale="1">
        <p:scale>
          <a:sx n="70" d="100"/>
          <a:sy n="70" d="100"/>
        </p:scale>
        <p:origin x="-9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E305A9-A2CD-4DDE-BB53-D270E14417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15AFD-95C9-40B5-BFDF-10F363994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C6D1A-5962-43B5-A473-3F804F91E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5AC1C-5C83-4018-89F8-5D63398CDE6D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2041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26EBEA-99C6-4315-9592-011336886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7D1F75-3677-428B-A280-A82D397DF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560DF9-C0F6-45AA-8118-814A0893F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20A84-E3B6-4C42-AC54-56EC645F49C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6204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48E19E-2EC0-45CB-B718-5D5B920268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99048-9053-40DD-B913-4353E3E937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F7DC1A-66E4-4132-A3E5-37563E060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2C0CE-55F7-4F14-97D1-17B313DBAD9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2101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AAF9A5-3F4B-4790-89C7-6DD6D38F5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C9A2DB-7676-48CC-ABE1-0DBDEEBB6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13CBD2-6D79-43EC-AF35-F1682B572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D4163-C7FD-4335-BC3F-79C97141C39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3518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AD791D-3AF4-414A-89AF-4885DA507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0B835-60C2-4527-8E66-DDE70C50E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B91F2D-8D94-412F-986E-22DB2C836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DB442-EB60-4BE6-849D-FCA0007FFC0B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0754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E2075-69B4-48C1-8038-32569E62E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B2466-1370-43AF-991E-5ED360844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A90A1-2DC4-4D0A-ACC3-76549D8AD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E1363-68B0-41EB-BB6E-33C2EB26BB9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7159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6552CC-D6DA-4E30-85C6-2D49E6E04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687248-BFB9-4B6D-9D85-3DE3BCF4A7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2FC6F0-9AAC-40A3-9C2B-E96B82A91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E4657-3B8E-495E-BA41-91FE209820DA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5363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5722B2-D3A3-4D50-8A7C-B43D5745F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9B5C0B-5E58-43D1-B532-28DEB9A16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127EDE-8694-4D3E-8653-4F1C9B8D8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E41EB-AE82-442D-BF36-6CF349F30C1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8047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60311F-D87F-435D-AF50-BC7385168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FA1778-C68E-4BB2-8651-7A9B8D4F5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9292C2-883B-4EA2-AEED-919B04964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DA512-5C09-4EFD-BE79-13DB6C7B00F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9360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CC9912-BC49-4B9F-BED7-870BA0CD5E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3F368-E6CA-4DDF-8A62-A3CE0BA1A5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BB07A9-B7E1-4283-96FF-36730AC68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2447E-D65A-472B-AFB9-9792731D408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9632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22CAE-9246-4197-B03E-5AF6B94E9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D82D2-2D95-4EF1-8BEE-7075C51657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DD8AB1-2CCB-474B-8AF9-905BF05F1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88272-E784-4A39-B5F5-CA0A49F5EA1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634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F544D-8BD1-4219-B08E-46563C713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696C9AE-033E-4430-9619-A5232701F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BC3120-A326-4A34-8869-6607ACB51D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813B11-CAF2-474F-A355-B3D5B407E4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DD00F5-FC63-419A-AFCA-6828CE8422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FDDF93-4BCF-4C2F-9CBA-34FCD7390AA8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end.ru/holidays/0/0/114/" TargetMode="External"/><Relationship Id="rId2" Type="http://schemas.openxmlformats.org/officeDocument/2006/relationships/hyperlink" Target="http://beloi.by/node/53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lend.ru/holidays/0/0/114/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ed=1&amp;rpt=simage&amp;text=%D0%BA%D0%B0%D1%80%D1%82%D0%B8%D0%BD%D0%BA%D0%B8%20%D0%B4%D0%B5%D1%82%D0%B8%20%D0%B8%D0%BD%D0%B2%D0%B0%D0%BB%D0%B8%D0%B4%D1%8B&amp;img_url=www.gorod.cn.ua/image/news/foto/ft_04.12.08_invalidi_11.jpg&amp;p=123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43">
            <a:extLst>
              <a:ext uri="{FF2B5EF4-FFF2-40B4-BE49-F238E27FC236}">
                <a16:creationId xmlns:a16="http://schemas.microsoft.com/office/drawing/2014/main" id="{0B55FE29-01CE-434A-8B3E-E7970D0EA2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79838" y="3933825"/>
            <a:ext cx="48244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3200">
              <a:solidFill>
                <a:srgbClr val="336699"/>
              </a:solidFill>
            </a:endParaRPr>
          </a:p>
        </p:txBody>
      </p:sp>
      <p:sp>
        <p:nvSpPr>
          <p:cNvPr id="2051" name="WordArt 4">
            <a:extLst>
              <a:ext uri="{FF2B5EF4-FFF2-40B4-BE49-F238E27FC236}">
                <a16:creationId xmlns:a16="http://schemas.microsoft.com/office/drawing/2014/main" id="{E13C3F96-AB9A-4F9E-92A5-92C0491B8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4008" y="692696"/>
            <a:ext cx="4320480" cy="4393034"/>
          </a:xfrm>
          <a:prstGeom prst="rect">
            <a:avLst/>
          </a:prstGeom>
        </p:spPr>
        <p:txBody>
          <a:bodyPr wrap="none" fromWordArt="1">
            <a:prstTxWarp prst="textInflat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kern="10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Сильные </a:t>
            </a:r>
            <a:endParaRPr lang="en-US" sz="3600" b="1" kern="1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  <a:p>
            <a:pPr>
              <a:defRPr/>
            </a:pPr>
            <a:r>
              <a:rPr lang="ru-RU" sz="3600" b="1" kern="10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люди </a:t>
            </a:r>
          </a:p>
        </p:txBody>
      </p:sp>
      <p:pic>
        <p:nvPicPr>
          <p:cNvPr id="2052" name="Picture 5">
            <a:extLst>
              <a:ext uri="{FF2B5EF4-FFF2-40B4-BE49-F238E27FC236}">
                <a16:creationId xmlns:a16="http://schemas.microsoft.com/office/drawing/2014/main" id="{1A479D35-E253-4A60-BDC1-ACE7F019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9225"/>
            <a:ext cx="7124700" cy="1007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W:\ЦВР_Козырева\Плакат 10.jpg">
            <a:extLst>
              <a:ext uri="{FF2B5EF4-FFF2-40B4-BE49-F238E27FC236}">
                <a16:creationId xmlns:a16="http://schemas.microsoft.com/office/drawing/2014/main" id="{29EB1774-6597-4776-BED9-6176EDF8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3672408" cy="5193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8D4A55A-3AC0-42A0-8364-BA1184002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4000" b="1">
                <a:solidFill>
                  <a:schemeClr val="accent2"/>
                </a:solidFill>
                <a:latin typeface="Bookman Old Style" panose="02050604050505020204" pitchFamily="18" charset="0"/>
              </a:rPr>
              <a:t>Закройте глаза!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9E4C836-98E5-4DC8-9575-D28C4FC1A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640763" cy="485775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ru-RU" sz="2800" b="1" dirty="0">
                <a:solidFill>
                  <a:schemeClr val="accent2"/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Сможете ли Вы: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Посмотреть в окно и рассказать о том, что видите…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Поиграть на компьютере…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Пойти гулять с друзьями…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Что Вы чувствовали, когда у вас были закрыты глаза?   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Скорее всего,  Вы   очень  остро почувствовали  свою беспомощность и растерянность. Почувствовали себя инвалидом…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ru-RU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>
            <a:extLst>
              <a:ext uri="{FF2B5EF4-FFF2-40B4-BE49-F238E27FC236}">
                <a16:creationId xmlns:a16="http://schemas.microsoft.com/office/drawing/2014/main" id="{72D5BCC7-9314-4B42-BBB5-4D495D02E68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260350"/>
            <a:ext cx="5761037" cy="5976938"/>
          </a:xfrm>
        </p:spPr>
        <p:txBody>
          <a:bodyPr/>
          <a:lstStyle/>
          <a:p>
            <a:pPr lvl="1" algn="ctr" eaLnBrk="1" hangingPunct="1">
              <a:buFontTx/>
              <a:buNone/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Диана </a:t>
            </a:r>
            <a:r>
              <a:rPr lang="ru-RU" sz="2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Гурцкая</a:t>
            </a:r>
            <a:endParaRPr lang="ru-RU" sz="2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Знаменитая певица Диана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Гурцкая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- незрячая с рождения, создатель и руководитель благотворительного фонда помощи незрячим и слабовидящим «По зову сердца».</a:t>
            </a: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С самого детства Диана мечтала о большой сцене. Училась параллельно в  образовательной и музыкальной школах. Успех пришел к Диане сразу после фестиваля «Ялта-Москва-транзит» в 1995 году, где она исполнила песню «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Тбилисо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». </a:t>
            </a:r>
          </a:p>
          <a:p>
            <a:pPr algn="ctr" eaLnBrk="1" hangingPunct="1">
              <a:buFontTx/>
              <a:buNone/>
              <a:defRPr/>
            </a:pPr>
            <a:endParaRPr lang="en-US" sz="2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Андреа</a:t>
            </a: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Бочелли</a:t>
            </a:r>
            <a:endParaRPr lang="ru-RU" sz="20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Итальянский оперный певец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Андреа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Бочелли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начал терять зрение в детстве и полностью ослеп в 12 лет в результате черепно-мозговой травмы во время игры в футбол. Несмотря на потерю зрения, он стал одним из наиболее запоминающихся голосов не только современной оперы, но и поп-музыки.</a:t>
            </a:r>
          </a:p>
          <a:p>
            <a:pPr eaLnBrk="1" hangingPunct="1">
              <a:defRPr/>
            </a:pPr>
            <a:endParaRPr lang="ru-RU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>
              <a:defRPr/>
            </a:pPr>
            <a:endParaRPr lang="ru-RU" sz="1800" dirty="0">
              <a:solidFill>
                <a:schemeClr val="accent2"/>
              </a:solidFill>
              <a:latin typeface="Century" pitchFamily="18" charset="0"/>
            </a:endParaRPr>
          </a:p>
        </p:txBody>
      </p:sp>
      <p:pic>
        <p:nvPicPr>
          <p:cNvPr id="30727" name="Picture 13" descr="Картинка 3 из 6251">
            <a:extLst>
              <a:ext uri="{FF2B5EF4-FFF2-40B4-BE49-F238E27FC236}">
                <a16:creationId xmlns:a16="http://schemas.microsoft.com/office/drawing/2014/main" id="{356BD551-4D39-4781-8D1B-7796B45568D7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04813"/>
            <a:ext cx="2881312" cy="2692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8" name="Picture 15" descr="i?id=498354769-67-72">
            <a:extLst>
              <a:ext uri="{FF2B5EF4-FFF2-40B4-BE49-F238E27FC236}">
                <a16:creationId xmlns:a16="http://schemas.microsoft.com/office/drawing/2014/main" id="{521E5DCA-6175-463C-8C04-8862F28D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57563"/>
            <a:ext cx="2447925" cy="2808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>
            <a:extLst>
              <a:ext uri="{FF2B5EF4-FFF2-40B4-BE49-F238E27FC236}">
                <a16:creationId xmlns:a16="http://schemas.microsoft.com/office/drawing/2014/main" id="{809213B8-9C9A-44B2-95A6-8BF0C02C8DE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260350"/>
            <a:ext cx="5832475" cy="6121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Ванга</a:t>
            </a:r>
            <a:endParaRPr lang="ru-RU" sz="20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  Легендарная ясновидящая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Ванга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ослепла в 12 лет. По одной из версий,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Ванга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потеряла зрение от удара молнии, по другой – ее засыпало землей, и песок повредил глаза. Существует версия, что операция по восстановлению зрения  не была проведена, и </a:t>
            </a:r>
            <a:r>
              <a:rPr lang="ru-RU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Ванга</a:t>
            </a: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до конца жизни осталась незрячей, но обрела дар предсказания.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Блаженная Матрона</a:t>
            </a:r>
            <a:endParaRPr lang="ru-RU" sz="20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Святая Матрона была слепая от рождения. Мать Матроны хотела избавиться от будущего ребенка, но побоялась совершить грех. Она увидела сон, в котором еще не родившаяся дочь явилась в образе белой птицы с человеческим лицом и закрытыми глазами.</a:t>
            </a: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В возрасте 7-8 лет у Матроны открылся дар предсказывать и исцелять. После ее смерти и по сей день блаженная Матрона помогает всем, кто приходит в храм к ее мощам.</a:t>
            </a:r>
          </a:p>
          <a:p>
            <a:pPr>
              <a:defRPr/>
            </a:pPr>
            <a:endParaRPr lang="ru-RU" sz="1800" dirty="0">
              <a:solidFill>
                <a:schemeClr val="accent2"/>
              </a:solidFill>
              <a:latin typeface="Century" pitchFamily="18" charset="0"/>
            </a:endParaRPr>
          </a:p>
        </p:txBody>
      </p:sp>
      <p:pic>
        <p:nvPicPr>
          <p:cNvPr id="34823" name="Picture 10" descr="Картинка 11 из 131111">
            <a:extLst>
              <a:ext uri="{FF2B5EF4-FFF2-40B4-BE49-F238E27FC236}">
                <a16:creationId xmlns:a16="http://schemas.microsoft.com/office/drawing/2014/main" id="{F6CB4B9D-970E-41A2-907E-D45E47D0A8DF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260350"/>
            <a:ext cx="2592387" cy="2808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4" name="Picture 12" descr="Картинка 27 из 8082">
            <a:extLst>
              <a:ext uri="{FF2B5EF4-FFF2-40B4-BE49-F238E27FC236}">
                <a16:creationId xmlns:a16="http://schemas.microsoft.com/office/drawing/2014/main" id="{5433E885-2113-42A9-A673-6616F4B5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213100"/>
            <a:ext cx="2663825" cy="2879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>
            <a:extLst>
              <a:ext uri="{FF2B5EF4-FFF2-40B4-BE49-F238E27FC236}">
                <a16:creationId xmlns:a16="http://schemas.microsoft.com/office/drawing/2014/main" id="{9A92536F-CDD6-4FDC-88D9-CF88A37998B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700338" y="0"/>
            <a:ext cx="6264275" cy="616585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Николай Островский</a:t>
            </a:r>
            <a:endParaRPr lang="ru-RU" sz="16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</a:t>
            </a:r>
            <a:r>
              <a:rPr lang="ru-RU" sz="1600" b="1" dirty="0">
                <a:solidFill>
                  <a:schemeClr val="accent2"/>
                </a:solidFill>
                <a:latin typeface="Century" pitchFamily="18" charset="0"/>
              </a:rPr>
              <a:t>Советский писатель Николай Островский утратил возможность видеть в результате тяжелых ранений. Кроме того, он был парализован, но это не помешало ему создать роман «Как закалялась сталь». Ему помогал трафарет – картонная папка с прорезями для строк. Кроме того, он стал диктовать жене, друзьям. Летом 1933 года писатель закончил свой героический роман.</a:t>
            </a:r>
          </a:p>
          <a:p>
            <a:pPr algn="ctr" eaLnBrk="1" hangingPunct="1">
              <a:buFontTx/>
              <a:buNone/>
              <a:defRPr/>
            </a:pPr>
            <a:endParaRPr lang="en-US" sz="16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endParaRPr lang="en-US" sz="16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Луи Брайль</a:t>
            </a:r>
            <a:endParaRPr lang="ru-RU" sz="16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</a:t>
            </a:r>
            <a:r>
              <a:rPr lang="ru-RU" sz="1600" b="1" dirty="0">
                <a:solidFill>
                  <a:schemeClr val="accent2"/>
                </a:solidFill>
                <a:latin typeface="Century" pitchFamily="18" charset="0"/>
              </a:rPr>
              <a:t>Разработчик шрифта для незрячих  француз  Луи Брайль утратил возможность видеть, когда ему было 3 года. Луи поранил глаз шорным ножом и ослеп. Родители сделали все, чтобы ребенок овладел трудовыми навыками: он научился шить домашние туфли, плести бахрому для конской упряжки. Учитель обучил Луи Брайля игре на скрипке. Спустя годы, Луи Брайль создал шрифт для незрячих и облегчил жизнь многим слепым.</a:t>
            </a:r>
          </a:p>
          <a:p>
            <a:pPr>
              <a:defRPr/>
            </a:pPr>
            <a:endParaRPr lang="ru-RU" sz="1800" dirty="0">
              <a:solidFill>
                <a:schemeClr val="accent2"/>
              </a:solidFill>
              <a:latin typeface="Century" pitchFamily="18" charset="0"/>
            </a:endParaRPr>
          </a:p>
        </p:txBody>
      </p:sp>
      <p:pic>
        <p:nvPicPr>
          <p:cNvPr id="31751" name="Picture 10" descr="Картинка 11 из 8785">
            <a:extLst>
              <a:ext uri="{FF2B5EF4-FFF2-40B4-BE49-F238E27FC236}">
                <a16:creationId xmlns:a16="http://schemas.microsoft.com/office/drawing/2014/main" id="{A160882E-2203-4C1F-AEB7-38BF9EB660ED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2232025" cy="2592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2" name="Picture 12" descr="Картинка 12 из 2429">
            <a:extLst>
              <a:ext uri="{FF2B5EF4-FFF2-40B4-BE49-F238E27FC236}">
                <a16:creationId xmlns:a16="http://schemas.microsoft.com/office/drawing/2014/main" id="{F590FFE7-6633-4D70-BF47-19CBD3F0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213100"/>
            <a:ext cx="2232025" cy="2808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749E23A1-340A-4003-973A-5B24BE423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516938" cy="5576888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Century" panose="02040604050505020304" pitchFamily="18" charset="0"/>
              </a:rPr>
              <a:t>По статистике, нарушениями слуха страдает каждый девятый житель нашей планеты. Травмы, болезни или врожденные пороки – все это может стать причиной потери слуха.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Century" panose="02040604050505020304" pitchFamily="18" charset="0"/>
              </a:rPr>
              <a:t>По данным 2014</a:t>
            </a:r>
            <a:r>
              <a:rPr lang="en-US" altLang="ru-RU" sz="2800" b="1">
                <a:solidFill>
                  <a:schemeClr val="accent2"/>
                </a:solidFill>
                <a:latin typeface="Century" panose="02040604050505020304" pitchFamily="18" charset="0"/>
              </a:rPr>
              <a:t> </a:t>
            </a:r>
            <a:r>
              <a:rPr lang="ru-RU" altLang="ru-RU" sz="2800" b="1">
                <a:solidFill>
                  <a:schemeClr val="accent2"/>
                </a:solidFill>
                <a:latin typeface="Century" panose="02040604050505020304" pitchFamily="18" charset="0"/>
              </a:rPr>
              <a:t>года социально значимыми дефектами слуха во всем мире страдают около 30 миллионов человек.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Century" panose="02040604050505020304" pitchFamily="18" charset="0"/>
              </a:rPr>
              <a:t>На Земле существует 2,5 тысячи языков, но есть и ещё одна форма общения, в последнее время все больше и больше интересующая ученых, — </a:t>
            </a:r>
            <a:r>
              <a:rPr lang="ru-RU" altLang="ru-RU" b="1">
                <a:solidFill>
                  <a:schemeClr val="accent2"/>
                </a:solidFill>
                <a:latin typeface="Century" panose="02040604050505020304" pitchFamily="18" charset="0"/>
              </a:rPr>
              <a:t>язык взгляда и жестов.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CFA361A-4F1C-4616-8E92-1A890C134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Хор  исполняет песню с помощью жестов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81893FCA-78B4-49FE-9AE2-CED67116EE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4750" y="1412875"/>
            <a:ext cx="6794500" cy="381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>
            <a:extLst>
              <a:ext uri="{FF2B5EF4-FFF2-40B4-BE49-F238E27FC236}">
                <a16:creationId xmlns:a16="http://schemas.microsoft.com/office/drawing/2014/main" id="{1FC317B0-CAA7-40B7-91AB-6141AFCDCC3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92500" y="333375"/>
            <a:ext cx="5327650" cy="5903913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Томас  Эдисон </a:t>
            </a:r>
          </a:p>
          <a:p>
            <a:pPr algn="ctr">
              <a:buFontTx/>
              <a:buNone/>
              <a:defRPr/>
            </a:pPr>
            <a:r>
              <a:rPr lang="ru-RU" sz="2000" b="1" dirty="0">
                <a:solidFill>
                  <a:schemeClr val="accent2"/>
                </a:solidFill>
                <a:latin typeface="Century" pitchFamily="18" charset="0"/>
              </a:rPr>
              <a:t>     </a:t>
            </a:r>
            <a:r>
              <a:rPr lang="ru-RU" sz="2400" b="1" dirty="0">
                <a:solidFill>
                  <a:schemeClr val="accent2"/>
                </a:solidFill>
                <a:latin typeface="Century" pitchFamily="18" charset="0"/>
              </a:rPr>
              <a:t>Стал глухим с 12 лет. Это произошло, когда Эдисон пытался сесть в поезд на станции </a:t>
            </a:r>
            <a:r>
              <a:rPr lang="ru-RU" sz="2400" b="1" dirty="0" err="1">
                <a:solidFill>
                  <a:schemeClr val="accent2"/>
                </a:solidFill>
                <a:latin typeface="Century" pitchFamily="18" charset="0"/>
              </a:rPr>
              <a:t>Фрайзер</a:t>
            </a:r>
            <a:r>
              <a:rPr lang="ru-RU" sz="2400" b="1" dirty="0">
                <a:solidFill>
                  <a:schemeClr val="accent2"/>
                </a:solidFill>
                <a:latin typeface="Century" pitchFamily="18" charset="0"/>
              </a:rPr>
              <a:t> в Мичигане. Кондуктор схватил  его за уши, стараясь затащить в поезд.</a:t>
            </a:r>
          </a:p>
          <a:p>
            <a:pPr algn="ctr" eaLnBrk="1" hangingPunct="1">
              <a:buFontTx/>
              <a:buNone/>
              <a:defRPr/>
            </a:pP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Людвиг  </a:t>
            </a:r>
            <a:r>
              <a:rPr lang="ru-RU" sz="2400" b="1" dirty="0" err="1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ван</a:t>
            </a: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Бетховен - </a:t>
            </a:r>
          </a:p>
          <a:p>
            <a:pPr algn="ctr" eaLnBrk="1" hangingPunct="1">
              <a:buFontTx/>
              <a:buNone/>
              <a:defRPr/>
            </a:pPr>
            <a:r>
              <a:rPr lang="ru-RU" sz="2000" b="1" dirty="0">
                <a:solidFill>
                  <a:schemeClr val="accent2"/>
                </a:solidFill>
                <a:latin typeface="Century" pitchFamily="18" charset="0"/>
              </a:rPr>
              <a:t>     </a:t>
            </a:r>
            <a:r>
              <a:rPr lang="ru-RU" sz="2400" b="1" dirty="0">
                <a:solidFill>
                  <a:schemeClr val="accent2"/>
                </a:solidFill>
                <a:latin typeface="Century" pitchFamily="18" charset="0"/>
              </a:rPr>
              <a:t>известный немецкий композитор   и музыкант.      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>
                <a:solidFill>
                  <a:schemeClr val="accent2"/>
                </a:solidFill>
                <a:latin typeface="Century" pitchFamily="18" charset="0"/>
              </a:rPr>
              <a:t>     Несмотря на глухоту,  создал замечательные произведения. </a:t>
            </a:r>
          </a:p>
          <a:p>
            <a:pPr>
              <a:buFontTx/>
              <a:buNone/>
              <a:defRPr/>
            </a:pPr>
            <a:endParaRPr lang="ru-RU" sz="2400" b="1" dirty="0">
              <a:solidFill>
                <a:schemeClr val="accent2"/>
              </a:solidFill>
              <a:latin typeface="Century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accent2"/>
              </a:solidFill>
              <a:latin typeface="Century" pitchFamily="18" charset="0"/>
            </a:endParaRPr>
          </a:p>
        </p:txBody>
      </p:sp>
      <p:pic>
        <p:nvPicPr>
          <p:cNvPr id="40967" name="Picture 8" descr="Картинка 2 из 17132">
            <a:extLst>
              <a:ext uri="{FF2B5EF4-FFF2-40B4-BE49-F238E27FC236}">
                <a16:creationId xmlns:a16="http://schemas.microsoft.com/office/drawing/2014/main" id="{2C11E0F0-2CF2-4B5A-98F9-5C3EBCB568D8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33375"/>
            <a:ext cx="2663825" cy="2735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8" name="Picture 15" descr="Картинка 1 из 146847">
            <a:extLst>
              <a:ext uri="{FF2B5EF4-FFF2-40B4-BE49-F238E27FC236}">
                <a16:creationId xmlns:a16="http://schemas.microsoft.com/office/drawing/2014/main" id="{2A255C5A-58B9-468D-B96A-D5AC2B55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57563"/>
            <a:ext cx="2735262" cy="2879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AC8C51F-81EE-4ED2-8B89-D8962A4F2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Нина Малер – психолог из Швейцарии</a:t>
            </a:r>
          </a:p>
        </p:txBody>
      </p:sp>
      <p:pic>
        <p:nvPicPr>
          <p:cNvPr id="43012" name="Picture 7" descr="Картинка 20 из 181">
            <a:extLst>
              <a:ext uri="{FF2B5EF4-FFF2-40B4-BE49-F238E27FC236}">
                <a16:creationId xmlns:a16="http://schemas.microsoft.com/office/drawing/2014/main" id="{7A4024E4-0E2C-4B32-86CD-6D6BC5486C3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412776"/>
            <a:ext cx="2519363" cy="36004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826E3638-BC11-4A49-9339-C07067956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268413"/>
            <a:ext cx="5976938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       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Родилась в 1944 г. Русские корни (бабушка из России). До 16 лет обычная девочка. Любила спорт: легкая атлетика, катание на коньках, прыжки в воду.    В 16 лет тяжело заболела – полиомиелит. Нарушена дыхательная функция, парализованы руки и ноги. Поддержка родных и близких помогла ей выстоять и найти смысл жизни в этом тяжелом состоянии. В 1968 г. Нина вышла замуж.   В их доме временно проживали другие инвалиды.  Нина старалась научить их распоряжаться деньгами, быть независимыми, преодолевать разочарование. Умерла Нина 6 ноября 2008 г.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         Мужество и  энергия Нины, которая после болезни потеряла возможность не только двигаться, но даже дышать, поражают. Она в Швейцарии создала даже Фонд помощи инвалидам России. Она работала  на компьютере с помощью струи воздуха из дыхательной трубки, делая 140 знаков в минуту.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ru-RU" sz="16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47FA30D-FEEB-4D6D-96AA-CC935F227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Балет на инвалидной коляске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17F558D2-D6E8-43E0-A766-76D6B9EF7CA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708400" y="1600200"/>
            <a:ext cx="5184775" cy="452596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>
                <a:solidFill>
                  <a:schemeClr val="accent2"/>
                </a:solidFill>
              </a:rPr>
              <a:t>     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Century" pitchFamily="18" charset="0"/>
              </a:rPr>
              <a:t>Мэри Верди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 – девочка на инвалидной коляске, которая очень хотела танцевать. Она училась грациозно вращаться и делать изящные движения. Однажды Мэри решила принять участие в конкурсе танцев, но не предупредила организаторов о том, что она инвалид. Онемевшая публика следила за ее выступлением.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 Мэри создала группу “Танцующие колеса”.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- Я научилась не просто существовать, но и творить свою жизнь. Через танец мы можем показать, что человеческие возможности безграничны. Если захотеть, можно всего достигнуть.</a:t>
            </a:r>
          </a:p>
          <a:p>
            <a:pPr>
              <a:lnSpc>
                <a:spcPct val="80000"/>
              </a:lnSpc>
              <a:defRPr/>
            </a:pPr>
            <a:endParaRPr lang="ru-RU" sz="1800" b="1" dirty="0">
              <a:solidFill>
                <a:schemeClr val="accent2"/>
              </a:solidFill>
            </a:endParaRPr>
          </a:p>
        </p:txBody>
      </p:sp>
      <p:pic>
        <p:nvPicPr>
          <p:cNvPr id="44038" name="Picture 7" descr="Мэри Верди - балерина на коляске">
            <a:extLst>
              <a:ext uri="{FF2B5EF4-FFF2-40B4-BE49-F238E27FC236}">
                <a16:creationId xmlns:a16="http://schemas.microsoft.com/office/drawing/2014/main" id="{55D0EF9E-2592-47AB-BBD2-DF031F4C1749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772816"/>
            <a:ext cx="2880568" cy="373298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34DA36C-9423-47D8-B8A3-0A70AC814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569325" cy="850900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Несмотря на все трудности, инвалиды подают нам, здоровым людям, пример сострадания и мужества, милосердия и доброты.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060" name="Picture 8" descr="Картинка 22 из 3088">
            <a:extLst>
              <a:ext uri="{FF2B5EF4-FFF2-40B4-BE49-F238E27FC236}">
                <a16:creationId xmlns:a16="http://schemas.microsoft.com/office/drawing/2014/main" id="{EEC9FE77-42FB-4EAB-8531-00D46D2B7FBB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628800"/>
            <a:ext cx="2819400" cy="386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08E319AF-C801-4554-81E0-1F293CBA11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987675" y="1196975"/>
            <a:ext cx="5976938" cy="51133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История </a:t>
            </a:r>
            <a:r>
              <a:rPr lang="ru-RU" sz="16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Зиты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и Гиты. Завершение.</a:t>
            </a:r>
            <a:endParaRPr lang="ru-RU" sz="16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19 октября 1991 года в Киргизии родились девочки -  сиамские близнецы </a:t>
            </a: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Зита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и Гита </a:t>
            </a: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Резахановы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. В России на беду девочек откликнулась ведущая программы “Здоровье” Елена Малышева. Она помогла организовать операцию.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6 марта 2003 года девочек успешно разделили в Московской Филатовской больнице. Операция была уникальной, и никто не мог прогнозировать ее результат. Прошло более 11 лет. </a:t>
            </a: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Зита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и Гита растут, учатся. Но они остаются инвалидами. Много средств требуется на их лечение. Только ремонт корсета ежегодно обходиться в 2,5 тысяч евро. Единственным и постоянным плательщиком по расходам на лечение девочек является телепередача “Здоровье”. В Киргизии организовали сбор средств для сестер </a:t>
            </a:r>
            <a:r>
              <a:rPr lang="ru-RU" sz="1600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Резахановых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, и было собрано около 1 млн. рублей. Девочки решили не тратить всю сумму на себя, и создали 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Международный фонд помощи детям инвалидам, </a:t>
            </a: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который они назвали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“Сострадание. Право на лучшую жизнь”.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endParaRPr lang="ru-RU" sz="1800" b="1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1933C9C5-8EA8-42E3-8CD4-5D412437C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85225" cy="5865813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Обычно мы считаем сильными людьми тех,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кто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обладает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необыкновенной физической силой: накачанные  мышцы   удивляют окружающих; бицепсы и трицепсы   восхищают мальчишек.  Им непременно хочется накачать такие же мускулы.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Конечно здорово! Этим людям под силу не только гири, они могут прокатить по дороге настоящий автомобиль!</a:t>
            </a:r>
          </a:p>
          <a:p>
            <a:pPr eaLnBrk="1" hangingPunct="1">
              <a:buFontTx/>
              <a:buNone/>
              <a:defRPr/>
            </a:pP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1033561-4BA3-4B9B-92B0-9382B95B5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Хрустальные дети…</a:t>
            </a:r>
          </a:p>
        </p:txBody>
      </p:sp>
      <p:sp>
        <p:nvSpPr>
          <p:cNvPr id="50192" name="Rectangle 16">
            <a:extLst>
              <a:ext uri="{FF2B5EF4-FFF2-40B4-BE49-F238E27FC236}">
                <a16:creationId xmlns:a16="http://schemas.microsoft.com/office/drawing/2014/main" id="{BBEB579F-7E6D-45EA-8A08-60B5D77D6D9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635375" y="1052513"/>
            <a:ext cx="5184775" cy="50736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А в просторечье это даже красиво: 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«хрустальная болезнь».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Поэтому 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Женю </a:t>
            </a:r>
            <a:r>
              <a:rPr lang="ru-RU" sz="1800" b="1" dirty="0" err="1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Вустина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,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у которого от любого неосторожного движения ломаются кости, все – мама Наталья Викторовна, папа Юрий Федорович, брат Павел и сестра Ксюша, друзья, врачи, соседи, одноклассники любя называют 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«хрустальный мальчик».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1800" b="1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Саша Пушкарёв</a:t>
            </a:r>
            <a:r>
              <a:rPr lang="ru-RU" sz="18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верит, что теперь в его жизни все будет хорошо, и заражает своим оптимизмом всех окружающих. В караоке он часто поет одну и ту же песню: «Давайте петь, давайте жить, давайте жизнь свою любить…» Саша любит жизнь и радуется каждому прожитому дню, несмотря ни на что. Теперь у него есть настоящая семья, которая разделит с ним и радость, и горе.  </a:t>
            </a:r>
          </a:p>
          <a:p>
            <a:pPr algn="just">
              <a:lnSpc>
                <a:spcPct val="80000"/>
              </a:lnSpc>
              <a:defRPr/>
            </a:pPr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50194" name="Picture 9" descr="Несовершенный остеогенез: постсоюзная территория!&#10;Саша Пушкарев живет в семье после долгих скитаний.">
            <a:extLst>
              <a:ext uri="{FF2B5EF4-FFF2-40B4-BE49-F238E27FC236}">
                <a16:creationId xmlns:a16="http://schemas.microsoft.com/office/drawing/2014/main" id="{FD04550A-90BB-4009-9BC3-D13CCF4A81A6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429000"/>
            <a:ext cx="3095625" cy="2376488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195" name="Picture 4" descr="У Жени Вустина от любого неосторожного движения ломаются кости - это «хрустальная болезнь». Фото Сергея Серебро">
            <a:extLst>
              <a:ext uri="{FF2B5EF4-FFF2-40B4-BE49-F238E27FC236}">
                <a16:creationId xmlns:a16="http://schemas.microsoft.com/office/drawing/2014/main" id="{67AE9942-1AD0-423B-AB16-459B5A5C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024188" cy="2016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>
            <a:extLst>
              <a:ext uri="{FF2B5EF4-FFF2-40B4-BE49-F238E27FC236}">
                <a16:creationId xmlns:a16="http://schemas.microsoft.com/office/drawing/2014/main" id="{BB242CE6-72FB-4BEB-9ECA-4240BE13C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Николай Петрович Караченцов </a:t>
            </a:r>
            <a:br>
              <a:rPr lang="ru-RU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36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D1EC2849-ECB9-43C4-84AB-854FC106E2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132138" y="692150"/>
            <a:ext cx="5759450" cy="55435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ru-RU" sz="1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Родился в 1944 г., актер театра и кино. Народный артист РСФСР. С 1967 г. снимается в кино в фильмах различных жанров – музыкальных, детских, приключенческих, драматических. Какие фильмы с его участием вы смотрели? (“Приключения электроника”, “Белые росы”, “Человек с бульвара Капуцинов”). Спортивный, импульсивный, энергичный. 40 лет он был любимцем театральной Москвы. В ночь на 28 февраля 2005 г. а обледенелой дороге в Москве автомобиль Караченцова попал в аварию. Он получил тяжелейшую травму головы. 26 дней пролежал в коме. Процесс выздоровления затянулся. Речь артиста не восстановилась. Он стал инвалидом. Несмотря ни на что, в апреле 2007 г. Николай Петрович принял участие в работе по подготовке к изданию второй части книги серии “Автограф века”. За несколько часов он подписал 250 листов с его обращением к будущим поколениям.</a:t>
            </a:r>
          </a:p>
          <a:p>
            <a:pPr algn="just">
              <a:lnSpc>
                <a:spcPct val="80000"/>
              </a:lnSpc>
              <a:defRPr/>
            </a:pPr>
            <a:endParaRPr lang="ru-RU" sz="1800" b="1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</p:txBody>
      </p:sp>
      <p:pic>
        <p:nvPicPr>
          <p:cNvPr id="53255" name="Picture 7" descr="Картинка 1 из 3068">
            <a:extLst>
              <a:ext uri="{FF2B5EF4-FFF2-40B4-BE49-F238E27FC236}">
                <a16:creationId xmlns:a16="http://schemas.microsoft.com/office/drawing/2014/main" id="{33110C4D-81EE-4BD0-9B7F-8D105185EE25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980728"/>
            <a:ext cx="3240087" cy="259238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6" name="Picture 15" descr="Картинка 3 из 3068">
            <a:extLst>
              <a:ext uri="{FF2B5EF4-FFF2-40B4-BE49-F238E27FC236}">
                <a16:creationId xmlns:a16="http://schemas.microsoft.com/office/drawing/2014/main" id="{E535E56A-0A19-4DE6-9413-C81CDC33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3095625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A672E0D-E1D8-46A9-A707-0F151A11D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993775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Сильные люди планеты.</a:t>
            </a:r>
            <a:b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Для них организованы </a:t>
            </a:r>
            <a:r>
              <a:rPr 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паралимпи́йские</a:t>
            </a: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игры</a:t>
            </a: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7C1F6F2D-827C-4D5E-937B-B4C9EA98BCD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00213"/>
            <a:ext cx="7056437" cy="42386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AABA0FCD-9EB4-40AC-805F-CA9543C326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22458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2000" b="1">
                <a:solidFill>
                  <a:schemeClr val="accent2"/>
                </a:solidFill>
                <a:latin typeface="Century" panose="02040604050505020304" pitchFamily="18" charset="0"/>
              </a:rPr>
              <a:t>Паралимпи́йские и́гры</a:t>
            </a: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 (параолимпийские игры) — международные спортивные соревнования для инвалидов. Традиционно проводятся после главных Олимпийских игр, а начиная с 1992 — в тех же городах, что и обычные олимпийские игры.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Название </a:t>
            </a:r>
            <a:r>
              <a:rPr lang="ru-RU" altLang="ru-RU" sz="2000" b="1">
                <a:solidFill>
                  <a:schemeClr val="accent2"/>
                </a:solidFill>
                <a:latin typeface="Century" panose="02040604050505020304" pitchFamily="18" charset="0"/>
              </a:rPr>
              <a:t>«паралимпийский»</a:t>
            </a: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 образовано от греческой приставки </a:t>
            </a:r>
            <a:r>
              <a:rPr lang="ru-RU" altLang="ru-RU" sz="2000" b="1">
                <a:solidFill>
                  <a:schemeClr val="accent2"/>
                </a:solidFill>
                <a:latin typeface="Century" panose="02040604050505020304" pitchFamily="18" charset="0"/>
              </a:rPr>
              <a:t>«παρα-»</a:t>
            </a: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 — «около, наряду»; имеется в виду параллелизм и равноправие паралимпийских соревнований с олимпийскими. Название никак не связано с термином паралич.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000" b="1">
                <a:solidFill>
                  <a:schemeClr val="accent2"/>
                </a:solidFill>
                <a:latin typeface="Century" panose="02040604050505020304" pitchFamily="18" charset="0"/>
              </a:rPr>
              <a:t>Паралимпиада</a:t>
            </a: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 в мире считается практически таким же выдающимся событием, как и сама Олимпиада.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    Возникновение видов спорта, в которых могут участвовать инвалиды, связывают с именем </a:t>
            </a:r>
            <a:r>
              <a:rPr lang="ru-RU" altLang="ru-RU" sz="2000" b="1">
                <a:solidFill>
                  <a:schemeClr val="accent2"/>
                </a:solidFill>
                <a:latin typeface="Century" panose="02040604050505020304" pitchFamily="18" charset="0"/>
              </a:rPr>
              <a:t>английского нейрохирурга Людвига Гутмана</a:t>
            </a:r>
            <a:r>
              <a:rPr lang="ru-RU" altLang="ru-RU" sz="2000">
                <a:solidFill>
                  <a:schemeClr val="accent2"/>
                </a:solidFill>
                <a:latin typeface="Century" panose="02040604050505020304" pitchFamily="18" charset="0"/>
              </a:rPr>
              <a:t>, который, преодолевая вековые стереотипы по отношению к людям с физическими недостатками, ввел спорт в процесс реабилитации больных с повреждениями спинного мозга. Он на практике доказал, что спорт для людей с физическими недостатками создает условия для успешной жизнедеятельности, восстанавливает психическое равновесие, позволяет вернуться к полноценной жизни независимо от физических недостатков</a:t>
            </a:r>
          </a:p>
          <a:p>
            <a:pPr algn="just">
              <a:lnSpc>
                <a:spcPct val="80000"/>
              </a:lnSpc>
            </a:pPr>
            <a:endParaRPr lang="ru-RU" altLang="ru-RU" sz="1400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2508EB9-96A8-45D9-A021-475F50815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Участники различных видов соревнований</a:t>
            </a:r>
          </a:p>
        </p:txBody>
      </p:sp>
      <p:pic>
        <p:nvPicPr>
          <p:cNvPr id="57348" name="Picture 3">
            <a:extLst>
              <a:ext uri="{FF2B5EF4-FFF2-40B4-BE49-F238E27FC236}">
                <a16:creationId xmlns:a16="http://schemas.microsoft.com/office/drawing/2014/main" id="{32269006-AD54-4EB4-8024-15AEF52348E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44675"/>
            <a:ext cx="4357688" cy="3600450"/>
          </a:xfrm>
          <a:effectLst>
            <a:softEdge rad="112500"/>
          </a:effectLst>
        </p:spPr>
      </p:pic>
      <p:pic>
        <p:nvPicPr>
          <p:cNvPr id="57349" name="Picture 4">
            <a:extLst>
              <a:ext uri="{FF2B5EF4-FFF2-40B4-BE49-F238E27FC236}">
                <a16:creationId xmlns:a16="http://schemas.microsoft.com/office/drawing/2014/main" id="{CBADFC2F-688E-44B4-B55A-9CA34A24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773238"/>
            <a:ext cx="3960812" cy="374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38090BB8-0A97-441F-8FAE-2F8B7DDE825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908050"/>
            <a:ext cx="3889375" cy="3960813"/>
          </a:xfrm>
          <a:effectLst>
            <a:softEdge rad="112500"/>
          </a:effectLst>
        </p:spPr>
      </p:pic>
      <p:pic>
        <p:nvPicPr>
          <p:cNvPr id="58373" name="Picture 3">
            <a:extLst>
              <a:ext uri="{FF2B5EF4-FFF2-40B4-BE49-F238E27FC236}">
                <a16:creationId xmlns:a16="http://schemas.microsoft.com/office/drawing/2014/main" id="{6D1352B3-DA5E-4B55-BF3A-84B36CDA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050"/>
            <a:ext cx="4321175" cy="388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3">
            <a:extLst>
              <a:ext uri="{FF2B5EF4-FFF2-40B4-BE49-F238E27FC236}">
                <a16:creationId xmlns:a16="http://schemas.microsoft.com/office/drawing/2014/main" id="{F3DF45DE-A647-43B0-A2A1-36DD6F507F5C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692150"/>
            <a:ext cx="3095625" cy="496887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9399" name="Rectangle 7">
            <a:extLst>
              <a:ext uri="{FF2B5EF4-FFF2-40B4-BE49-F238E27FC236}">
                <a16:creationId xmlns:a16="http://schemas.microsoft.com/office/drawing/2014/main" id="{697CB2B1-789E-4E3C-A498-E4346D65B3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0"/>
            <a:ext cx="5473700" cy="56499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</a:p>
          <a:p>
            <a:pPr algn="just" eaLnBrk="1" hangingPunct="1">
              <a:buFontTx/>
              <a:buNone/>
              <a:defRPr/>
            </a:pPr>
            <a:r>
              <a:rPr lang="ru-RU" sz="24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</a:t>
            </a: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В Риме на легкоатлетических соревнованиях "Золотая лига" южноафриканец Оскар </a:t>
            </a:r>
            <a:r>
              <a:rPr lang="ru-RU" sz="24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Писториус</a:t>
            </a: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занял второе место в забеге на 400 метров (46.90 сек), уступив победителю всего восемнадцать сотых секунды. Оскар – инвалид от рождения, у него нет обеих ног ниже колен, он бегает на протезах, участвуя при этом в обычных соревнованиях наряду с другими легкоатлетами.</a:t>
            </a:r>
          </a:p>
          <a:p>
            <a:pPr>
              <a:defRPr/>
            </a:pPr>
            <a:endParaRPr lang="ru-RU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F6E97972-B5B3-4B72-9879-BA76AB10B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42350" cy="6335713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  </a:t>
            </a:r>
            <a:r>
              <a:rPr lang="ru-RU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Эти люди поражают нас. Несмотря на все физические  недостатки, они всё- таки самые Сильные люди на Земле!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Это люди с потрясающей волей к жизни.     У них есть чему поучиться.   Игнорируя жестокие удары судьбы и слабое здоровье, они продолжают бороться и активно жить, доказывая всем, что истинная сила человека в его духе и силе воли, твёрдости характера и непоколебимости веры в лучшее. </a:t>
            </a:r>
            <a:br>
              <a:rPr lang="ru-RU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</a:br>
            <a:br>
              <a:rPr lang="ru-RU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</a:br>
            <a:endParaRPr lang="ru-RU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endParaRPr lang="ru-RU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6DA4009-469F-4D7C-BD21-B12E5499E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213" y="260350"/>
            <a:ext cx="8713787" cy="5649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</a:t>
            </a: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По-разному люди воспринимают свою инвалидность.  Если Вас сведет жизнь с людьми с ограниченными возможностями, не отталкивайте их,  а напомните им положения  </a:t>
            </a: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Учения </a:t>
            </a:r>
            <a:r>
              <a:rPr lang="ru-RU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Саи</a:t>
            </a: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 </a:t>
            </a: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для людей с ограниченными возможностями: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Помни, ты не один!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Если не можешь развиваться физически, развивайся интеллектуально.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Если тебе плохо – найди человека, которому еще хуже и постарайся ему помочь.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Хочешь жить – работай, двигайся, не сдавайся!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Будь подобен маяку, излучай любовь и свет.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Не причиняй зла никому, уважай других.</a:t>
            </a:r>
          </a:p>
          <a:p>
            <a:pPr>
              <a:lnSpc>
                <a:spcPct val="80000"/>
              </a:lnSpc>
              <a:defRPr/>
            </a:pPr>
            <a:endParaRPr lang="ru-RU" sz="2400" b="1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0EFF26D-5B36-47F9-A653-7D8379E3B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Притча -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Напоминание!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 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E2648A8-B272-4302-A5B5-6F8C516C7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765175"/>
            <a:ext cx="8785225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Ехал один молодой человек на новом сверкающем «ягуаре» в прекрасном настроении, напевая какую-то мелодию. Вдруг увидел он детей, сидящих у дороги. После того, как он, осторожно объехав их, собрался снова набирать скорость, он вдруг услышал, как в машину ударился камень.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  Молодой человек остановил машину, вышел из неё и, схватив одного из мальчишек за шиворот, начал его трясти с криком:</a:t>
            </a: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— Паршивец! Какого чёрта ты бросил в мою машину камень! Ты знаешь, сколько стоит эта машина?!</a:t>
            </a: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— Простите меня, мистер, — ответил мальчик. — У меня не было намерения причинить вред вам и вашей машине.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  Дело в том, что мой брат — инвалид, он вывалился из коляски, но я не могу поднять его, он слишком тяжёл для меня. Уже несколько часов мы просим помощи, но ни одна машина не остановилась. У меня не было другого выхода, кроме как бросить камень, иначе вы бы тоже не остановились.</a:t>
            </a: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Молодой человек помог усадить инвалида в кресло, пытаясь сдержать слёзы и подавить подступивший к горлу ком. Затем он пошёл к своей машине и увидел вмятину на новенькой блестящей двери, оставшуюся от камня.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</a:t>
            </a:r>
            <a:b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</a:b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Он ездил многие годы на этой машине, и всякий раз говорил «нет» механикам на предложение отремонтировать эту вмятину на дверце, потому что она каждый раз напоминала ему о том, что если ты проигнорируешь шёпот, в тебя полетит камень.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   </a:t>
            </a:r>
            <a:r>
              <a:rPr lang="ru-RU" sz="8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   </a:t>
            </a:r>
            <a:endParaRPr lang="ru-RU" sz="400" b="1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3">
            <a:extLst>
              <a:ext uri="{FF2B5EF4-FFF2-40B4-BE49-F238E27FC236}">
                <a16:creationId xmlns:a16="http://schemas.microsoft.com/office/drawing/2014/main" id="{F2713C35-3F20-4098-AA27-2D6F360E596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476250"/>
            <a:ext cx="3095625" cy="460851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2095076B-8A59-495E-ADE4-9E7D9863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3744913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8" name="Picture 4">
            <a:extLst>
              <a:ext uri="{FF2B5EF4-FFF2-40B4-BE49-F238E27FC236}">
                <a16:creationId xmlns:a16="http://schemas.microsoft.com/office/drawing/2014/main" id="{BFEBEE95-00AC-4FF1-B3EE-0E5A20123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032250" cy="165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>
            <a:extLst>
              <a:ext uri="{FF2B5EF4-FFF2-40B4-BE49-F238E27FC236}">
                <a16:creationId xmlns:a16="http://schemas.microsoft.com/office/drawing/2014/main" id="{BB3AA625-6CA1-48D4-B83C-EF821BADC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229600" cy="521811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Трогательно, 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но думается,  что не стоит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ждать шепота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и уж тем более камней.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Предложить помощь      надо первому.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92869BC-F55E-4EB2-AA82-9B8F99AF8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Золотое правило нравственности</a:t>
            </a:r>
            <a:r>
              <a:rPr lang="ru-RU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3600" b="1" i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4C6FCD8-A6D5-447C-89CB-59EFC98A1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557338"/>
            <a:ext cx="784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E4649"/>
                </a:solidFill>
                <a:latin typeface="Century" pitchFamily="18" charset="0"/>
                <a:cs typeface="Arial" charset="0"/>
              </a:rPr>
              <a:t>«Поступай по отношению к другим так, как ты желал бы, чтобы поступали по отношению к тебе»</a:t>
            </a:r>
          </a:p>
          <a:p>
            <a:pPr algn="l">
              <a:defRPr/>
            </a:pPr>
            <a:endParaRPr lang="ru-RU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  <a:cs typeface="Arial" charset="0"/>
            </a:endParaRPr>
          </a:p>
          <a:p>
            <a:pPr algn="l">
              <a:defRPr/>
            </a:pP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     Пусть эти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золотые слова </a:t>
            </a: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Arial" charset="0"/>
              </a:rPr>
              <a:t>определяют все ваши поступки в жизни.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E4B6584-7F58-413F-848C-DE6027A4F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2376487"/>
          </a:xfrm>
        </p:spPr>
        <p:txBody>
          <a:bodyPr/>
          <a:lstStyle/>
          <a:p>
            <a:pPr algn="r">
              <a:defRPr/>
            </a:pPr>
            <a: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«Всё прекрасное на земле от солнца, </a:t>
            </a:r>
            <a:b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всё хорошее – от человека»</a:t>
            </a:r>
            <a:b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ru-RU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ru-RU" sz="36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М. Пришвин</a:t>
            </a:r>
            <a:r>
              <a:rPr lang="ru-RU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 </a:t>
            </a:r>
            <a:br>
              <a:rPr lang="ru-RU" sz="3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endParaRPr lang="ru-RU" sz="36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5" name="i-main-pic" descr="Картинка 426 из 601">
            <a:extLst>
              <a:ext uri="{FF2B5EF4-FFF2-40B4-BE49-F238E27FC236}">
                <a16:creationId xmlns:a16="http://schemas.microsoft.com/office/drawing/2014/main" id="{3F9815D1-6D25-4A88-90D3-3A9391E76140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8100" y="3841750"/>
            <a:ext cx="1447800" cy="1438275"/>
          </a:xfrm>
          <a:noFill/>
        </p:spPr>
      </p:pic>
      <p:pic>
        <p:nvPicPr>
          <p:cNvPr id="22534" name="i-main-pic" descr="Картинка 426 из 601">
            <a:extLst>
              <a:ext uri="{FF2B5EF4-FFF2-40B4-BE49-F238E27FC236}">
                <a16:creationId xmlns:a16="http://schemas.microsoft.com/office/drawing/2014/main" id="{E62334AC-FA73-4207-8D77-8A3ABE8E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2708275"/>
            <a:ext cx="4176712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0A181B6-FF38-4596-A484-BFB4AC907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>
                <a:solidFill>
                  <a:schemeClr val="accent2"/>
                </a:solidFill>
                <a:latin typeface="Bookman Old Style" panose="02050604050505020204" pitchFamily="18" charset="0"/>
              </a:rPr>
              <a:t>Полезные ссылки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CBA9E5A-F17C-4D62-8C5E-4C9BF2B61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ru-RU">
                <a:hlinkClick r:id="rId2"/>
              </a:rPr>
              <a:t>http://beloi.by/node/539</a:t>
            </a:r>
            <a:r>
              <a:rPr lang="en-US" altLang="ru-RU"/>
              <a:t> </a:t>
            </a:r>
          </a:p>
          <a:p>
            <a:r>
              <a:rPr lang="ru-RU" altLang="ru-RU">
                <a:hlinkClick r:id="rId3"/>
              </a:rPr>
              <a:t>http://www.calend.ru/holidays/0/0/114/</a:t>
            </a:r>
            <a:endParaRPr lang="en-US" altLang="ru-RU"/>
          </a:p>
          <a:p>
            <a:r>
              <a:rPr lang="ru-RU" altLang="ru-RU">
                <a:hlinkClick r:id="rId4"/>
              </a:rPr>
              <a:t>http://www.calend.ru/holidays/0/0/114/7/</a:t>
            </a:r>
            <a:br>
              <a:rPr lang="ru-RU" altLang="ru-RU"/>
            </a:br>
            <a:br>
              <a:rPr lang="ru-RU" altLang="ru-RU"/>
            </a:br>
            <a:endParaRPr lang="ru-RU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4341094-9538-41CA-A3B4-1E9A3360F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r"/>
            <a:r>
              <a:rPr lang="ru-RU" altLang="ru-RU" sz="4000" b="1">
                <a:solidFill>
                  <a:schemeClr val="accent2"/>
                </a:solidFill>
                <a:latin typeface="Bookman Old Style" panose="02050604050505020204" pitchFamily="18" charset="0"/>
              </a:rPr>
              <a:t>Они способны сделать                     многое…</a:t>
            </a:r>
          </a:p>
        </p:txBody>
      </p:sp>
      <p:pic>
        <p:nvPicPr>
          <p:cNvPr id="19460" name="Picture 10" descr="lashin_silach_mariypol">
            <a:extLst>
              <a:ext uri="{FF2B5EF4-FFF2-40B4-BE49-F238E27FC236}">
                <a16:creationId xmlns:a16="http://schemas.microsoft.com/office/drawing/2014/main" id="{45741397-31C8-4F4D-A654-AB53E074ECF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916832"/>
            <a:ext cx="3960813" cy="273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14" descr="Картинка 3 из 3906">
            <a:extLst>
              <a:ext uri="{FF2B5EF4-FFF2-40B4-BE49-F238E27FC236}">
                <a16:creationId xmlns:a16="http://schemas.microsoft.com/office/drawing/2014/main" id="{F675F575-467C-4BAA-9F33-F65D4739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4032250" cy="254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20" descr="Картинка 31 из 3906">
            <a:extLst>
              <a:ext uri="{FF2B5EF4-FFF2-40B4-BE49-F238E27FC236}">
                <a16:creationId xmlns:a16="http://schemas.microsoft.com/office/drawing/2014/main" id="{CEE8A315-FB7D-49FC-8E35-5C460B7E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765175"/>
            <a:ext cx="3887787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8006420C-0572-455C-B773-50CDDE1BF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9144000" cy="51117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</a:t>
            </a:r>
            <a:r>
              <a:rPr lang="ru-RU" sz="2800" b="1" dirty="0">
                <a:solidFill>
                  <a:schemeClr val="accent2"/>
                </a:solidFill>
                <a:latin typeface="Century" pitchFamily="18" charset="0"/>
              </a:rPr>
              <a:t>Однако   порой  человеку  необходимо обладать не физической силой, а силой духа!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1" dirty="0">
                <a:solidFill>
                  <a:schemeClr val="accent2"/>
                </a:solidFill>
                <a:latin typeface="Century" pitchFamily="18" charset="0"/>
              </a:rPr>
              <a:t>            Целеустремленная работа  над собой по развитию волевых качеств зачастую гораздо сложнее, чем просто накачать бицепсы.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1" dirty="0">
                <a:solidFill>
                  <a:schemeClr val="accent2"/>
                </a:solidFill>
                <a:latin typeface="Century" pitchFamily="18" charset="0"/>
              </a:rPr>
              <a:t>          Среди окружающих нас людей очень много людей с ограниченными возможностями -  инвалидов.  Жить среди обычных людей им  достаточно сложно. Чтобы добиться в жизни успеха, получить хорошее образование и реализовать себя, инвалидам порой приходится затрачивать титанические усилия.</a:t>
            </a:r>
          </a:p>
          <a:p>
            <a:pPr>
              <a:lnSpc>
                <a:spcPct val="90000"/>
              </a:lnSpc>
              <a:defRPr/>
            </a:pPr>
            <a:endParaRPr lang="ru-RU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A582CE13-374B-4F2F-B3E7-422AF560A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42350" cy="5792788"/>
          </a:xfrm>
        </p:spPr>
        <p:txBody>
          <a:bodyPr/>
          <a:lstStyle/>
          <a:p>
            <a:pPr algn="r" eaLnBrk="1" hangingPunct="1">
              <a:buFontTx/>
              <a:buNone/>
              <a:defRPr/>
            </a:pP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             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Мы поговорим о тех людях, которые по разным причинам 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не могут чувствовать себя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так свободно, как  мы –   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о людях с ограниченными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возможностями  – людях, 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 самых ранимых, 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самых  чувствительных, </a:t>
            </a:r>
          </a:p>
          <a:p>
            <a:pPr algn="r" eaLnBrk="1" hangingPunct="1">
              <a:buFontTx/>
              <a:buNone/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</a:rPr>
              <a:t>самых, самых… </a:t>
            </a:r>
          </a:p>
          <a:p>
            <a:pPr algn="r">
              <a:defRPr/>
            </a:pPr>
            <a:endParaRPr lang="ru-RU" b="1" dirty="0">
              <a:solidFill>
                <a:schemeClr val="accent2"/>
              </a:solidFill>
              <a:latin typeface="Century" pitchFamily="18" charset="0"/>
            </a:endParaRPr>
          </a:p>
        </p:txBody>
      </p:sp>
      <p:pic>
        <p:nvPicPr>
          <p:cNvPr id="4" name="Рисунок 3" descr="http://education.simcat.ru/school61/img/1273128577_inv.jpg">
            <a:extLst>
              <a:ext uri="{FF2B5EF4-FFF2-40B4-BE49-F238E27FC236}">
                <a16:creationId xmlns:a16="http://schemas.microsoft.com/office/drawing/2014/main" id="{E645461D-641A-44D9-9830-8BD9509C8C3E}"/>
              </a:ext>
            </a:extLst>
          </p:cNvPr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95536" y="1556792"/>
            <a:ext cx="3268497" cy="36282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DBC2C73-9823-4C27-9DDB-FF93C4AAD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497887" cy="1143000"/>
          </a:xfrm>
        </p:spPr>
        <p:txBody>
          <a:bodyPr/>
          <a:lstStyle/>
          <a:p>
            <a:pPr>
              <a:defRPr/>
            </a:pPr>
            <a:b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    </a:t>
            </a:r>
            <a:b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253E5A6-17C1-4F12-946E-9721B9985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800" b="1">
                <a:solidFill>
                  <a:schemeClr val="accent2"/>
                </a:solidFill>
                <a:latin typeface="Bookman Old Style" panose="02050604050505020204" pitchFamily="18" charset="0"/>
              </a:rPr>
              <a:t>Людям </a:t>
            </a:r>
            <a:br>
              <a:rPr lang="ru-RU" altLang="ru-RU" sz="2800" b="1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ru-RU" altLang="ru-RU" sz="2800" b="1">
                <a:solidFill>
                  <a:schemeClr val="accent2"/>
                </a:solidFill>
                <a:latin typeface="Bookman Old Style" panose="02050604050505020204" pitchFamily="18" charset="0"/>
              </a:rPr>
              <a:t>с ограниченными возможностями, но несгибаемой силой духа, безграничными способностями</a:t>
            </a:r>
            <a:br>
              <a:rPr lang="ru-RU" altLang="ru-RU" sz="2800" b="1">
                <a:solidFill>
                  <a:schemeClr val="accent2"/>
                </a:solidFill>
                <a:latin typeface="Bookman Old Style" panose="02050604050505020204" pitchFamily="18" charset="0"/>
              </a:rPr>
            </a:br>
            <a:r>
              <a:rPr lang="ru-RU" altLang="ru-RU" sz="2800" b="1">
                <a:solidFill>
                  <a:schemeClr val="accent2"/>
                </a:solidFill>
                <a:latin typeface="Bookman Old Style" panose="02050604050505020204" pitchFamily="18" charset="0"/>
              </a:rPr>
              <a:t>посвящается…</a:t>
            </a:r>
            <a:br>
              <a:rPr lang="ru-RU" altLang="ru-RU" b="1">
                <a:solidFill>
                  <a:schemeClr val="accent2"/>
                </a:solidFill>
              </a:rPr>
            </a:br>
            <a:endParaRPr lang="ru-RU" altLang="ru-RU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b="1">
              <a:solidFill>
                <a:schemeClr val="accent2"/>
              </a:solidFill>
            </a:endParaRPr>
          </a:p>
          <a:p>
            <a:pPr algn="ctr">
              <a:buFontTx/>
              <a:buNone/>
            </a:pPr>
            <a:endParaRPr lang="ru-RU" altLang="ru-RU" b="1">
              <a:solidFill>
                <a:schemeClr val="accent2"/>
              </a:solidFill>
            </a:endParaRPr>
          </a:p>
        </p:txBody>
      </p:sp>
      <p:pic>
        <p:nvPicPr>
          <p:cNvPr id="10" name="p507388440" descr="http://www.domsovetof.ru/_ph/4/2/507388440.jpg">
            <a:extLst>
              <a:ext uri="{FF2B5EF4-FFF2-40B4-BE49-F238E27FC236}">
                <a16:creationId xmlns:a16="http://schemas.microsoft.com/office/drawing/2014/main" id="{B0C2216A-05D4-49FD-B599-5A66149FE97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94" y="2569363"/>
            <a:ext cx="1785950" cy="2324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://im0-tub.yandex.net/i?id=103372185-07">
            <a:hlinkClick r:id="rId3"/>
            <a:extLst>
              <a:ext uri="{FF2B5EF4-FFF2-40B4-BE49-F238E27FC236}">
                <a16:creationId xmlns:a16="http://schemas.microsoft.com/office/drawing/2014/main" id="{0C67439A-2CCA-47DC-B989-C0019278BA2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564904"/>
            <a:ext cx="2357454" cy="264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" name="Рисунок 2" descr="http://www.zateevo.ru/userfiles/image/Kalendar/Den_invalidov/den_invalidov08.jpg">
            <a:extLst>
              <a:ext uri="{FF2B5EF4-FFF2-40B4-BE49-F238E27FC236}">
                <a16:creationId xmlns:a16="http://schemas.microsoft.com/office/drawing/2014/main" id="{034A9CBC-6FC2-4803-9C74-3805D2B0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997200"/>
            <a:ext cx="2452687" cy="251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189B018-0685-4239-B97E-AA21607DC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Нравственность общества оценивается по его отношению к детям, старикам и инвалидам…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6ED6315-4CFF-4574-A4B7-2F9DF1167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5513" y="1600200"/>
            <a:ext cx="7345362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Стабильность общества 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зависит от того, насколько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человек уверен в своем 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будущем. Если он видит 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реальную заботу общества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о страждущих, то обретает</a:t>
            </a: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 большую уверенность </a:t>
            </a:r>
            <a:endParaRPr lang="en-US" sz="2600" b="1" kern="100" dirty="0">
              <a:solidFill>
                <a:schemeClr val="accent1">
                  <a:lumMod val="25000"/>
                </a:schemeClr>
              </a:solidFill>
              <a:latin typeface="Century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2600" b="1" kern="100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в завтрашнем дне. </a:t>
            </a:r>
          </a:p>
          <a:p>
            <a:pPr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24580" name="Picture 5" descr="Картинка 8 из 701">
            <a:extLst>
              <a:ext uri="{FF2B5EF4-FFF2-40B4-BE49-F238E27FC236}">
                <a16:creationId xmlns:a16="http://schemas.microsoft.com/office/drawing/2014/main" id="{3688008D-7ACE-4C21-8FB1-78396F01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2703003" cy="3280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CEBA9859-8880-4362-94F3-28729B455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404813"/>
            <a:ext cx="8964612" cy="6119812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Можно выделить основные группы людей с ограниченными возможностями: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 с нарушением слуха.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 с нарушениями опорно-двигательного аппарата.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 с  другими  видами физических, умственных, психических нарушений.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Люди, пострадавшие  в прошлой афганской войне и других «горячих точках»,  в чернобыльской аварии, которая имеет долгосрочные негативные последствия.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Люди, пострадавшие  в дорожно-транспортных  и других происшествиях.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sz="2600" b="1" dirty="0">
                <a:solidFill>
                  <a:schemeClr val="accent1">
                    <a:lumMod val="25000"/>
                  </a:schemeClr>
                </a:solidFill>
                <a:latin typeface="Century" pitchFamily="18" charset="0"/>
              </a:rPr>
              <a:t>Люди с нарушением зрения.</a:t>
            </a:r>
          </a:p>
          <a:p>
            <a:pPr marL="609600" indent="-609600">
              <a:lnSpc>
                <a:spcPct val="80000"/>
              </a:lnSpc>
              <a:buFontTx/>
              <a:buNone/>
              <a:defRPr/>
            </a:pPr>
            <a:endParaRPr lang="ru-RU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4576</TotalTime>
  <Words>1909</Words>
  <Application>Microsoft Office PowerPoint</Application>
  <PresentationFormat>Экран (4:3)</PresentationFormat>
  <Paragraphs>127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Diseño predeterminado</vt:lpstr>
      <vt:lpstr>Презентация PowerPoint</vt:lpstr>
      <vt:lpstr>Презентация PowerPoint</vt:lpstr>
      <vt:lpstr>Презентация PowerPoint</vt:lpstr>
      <vt:lpstr>Они способны сделать                     многое…</vt:lpstr>
      <vt:lpstr>Презентация PowerPoint</vt:lpstr>
      <vt:lpstr>Презентация PowerPoint</vt:lpstr>
      <vt:lpstr>                                                                         </vt:lpstr>
      <vt:lpstr>Нравственность общества оценивается по его отношению к детям, старикам и инвалидам…</vt:lpstr>
      <vt:lpstr>Презентация PowerPoint</vt:lpstr>
      <vt:lpstr>Закройте глаза!</vt:lpstr>
      <vt:lpstr>Презентация PowerPoint</vt:lpstr>
      <vt:lpstr>Презентация PowerPoint</vt:lpstr>
      <vt:lpstr>Презентация PowerPoint</vt:lpstr>
      <vt:lpstr>Презентация PowerPoint</vt:lpstr>
      <vt:lpstr>Хор  исполняет песню с помощью жестов</vt:lpstr>
      <vt:lpstr>Презентация PowerPoint</vt:lpstr>
      <vt:lpstr>Нина Малер – психолог из Швейцарии</vt:lpstr>
      <vt:lpstr>Балет на инвалидной коляске</vt:lpstr>
      <vt:lpstr>Несмотря на все трудности, инвалиды подают нам, здоровым людям, пример сострадания и мужества, милосердия и доброты. </vt:lpstr>
      <vt:lpstr>Хрустальные дети…</vt:lpstr>
      <vt:lpstr>Николай Петрович Караченцов  </vt:lpstr>
      <vt:lpstr>Сильные люди планеты. Для них организованы паралимпи́йские игры</vt:lpstr>
      <vt:lpstr>Презентация PowerPoint</vt:lpstr>
      <vt:lpstr>Участники различных видов соревнований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Притча - Напоминание! </vt:lpstr>
      <vt:lpstr>Презентация PowerPoint</vt:lpstr>
      <vt:lpstr>Золотое правило нравственности:</vt:lpstr>
      <vt:lpstr>«Всё прекрасное на земле от солнца,  всё хорошее – от человека»  М. Пришвин  </vt:lpstr>
      <vt:lpstr>Полезные ссылки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emelianenko</cp:lastModifiedBy>
  <cp:revision>617</cp:revision>
  <dcterms:created xsi:type="dcterms:W3CDTF">2010-05-23T14:28:12Z</dcterms:created>
  <dcterms:modified xsi:type="dcterms:W3CDTF">2020-12-09T13:30:34Z</dcterms:modified>
</cp:coreProperties>
</file>