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1" r:id="rId4"/>
    <p:sldId id="280" r:id="rId5"/>
    <p:sldId id="287" r:id="rId6"/>
    <p:sldId id="262" r:id="rId7"/>
    <p:sldId id="263" r:id="rId8"/>
    <p:sldId id="286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7" autoAdjust="0"/>
    <p:restoredTop sz="94660"/>
  </p:normalViewPr>
  <p:slideViewPr>
    <p:cSldViewPr snapToGrid="0">
      <p:cViewPr>
        <p:scale>
          <a:sx n="46" d="100"/>
          <a:sy n="46" d="100"/>
        </p:scale>
        <p:origin x="-3504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53C8560-CD73-4F32-8F60-48CE8BF01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41BD4C-F55E-47C6-DCBA-C23CE65B6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D198D9-F699-4014-BF48-DEC63035BD08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025EF-4315-DE73-9094-E2186BA78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74D81F-DA84-2360-00E8-7F7957DD9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9DBC88-0AE5-4B30-BF3B-66042506496A}" type="slidenum">
              <a:rPr lang="ru-RU" altLang="fr-FR"/>
              <a:pPr/>
              <a:t>‹#›</a:t>
            </a:fld>
            <a:endParaRPr lang="ru-R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1ECD577-FCDC-B465-3A75-D4762BB27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5A2DB8-C95F-5649-22EE-CC04A9BCBE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2E82E-EB94-459C-A2FB-EB8318AA6F03}" type="datetimeFigureOut">
              <a:rPr lang="be-BY"/>
              <a:pPr>
                <a:defRPr/>
              </a:pPr>
              <a:t>27.11.22</a:t>
            </a:fld>
            <a:endParaRPr lang="be-BY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111BBB1-80AC-DF40-5302-44206EB35C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e-BY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94A4FE1-F0A2-6D54-981B-B66C6432C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be-BY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B1529-EFB6-D749-303D-15254E2510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57D37D-4EEA-3D37-C7A6-0B5430FC1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A2ABE09-97CC-4D08-A65D-DD760AED7E0B}" type="slidenum">
              <a:rPr lang="be-BY" altLang="fr-FR"/>
              <a:pPr/>
              <a:t>‹#›</a:t>
            </a:fld>
            <a:endParaRPr lang="be-BY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B3151541-486A-C398-8C78-829AEDA5A9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5C289FC1-161F-AA6F-DB10-FE310C059A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altLang="fr-FR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99CE919D-3561-4677-F1B0-2F5FD300702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9122000-4956-486A-8E65-423EF121EA74}" type="slidenum">
              <a:rPr lang="ru-RU" altLang="fr-FR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ru-RU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4CC112AA-44EE-5277-B5F2-31A4D3AF8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084C8A43-FD83-B877-E547-32CF554A7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altLang="fr-FR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290EA08D-821F-5EA6-9804-62F1EAE5233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CAD9FD-F47D-43EE-82F5-218410E7F20A}" type="slidenum">
              <a:rPr lang="be-BY" altLang="fr-FR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be-BY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18D44DA4-73D6-7C7F-A124-2A6C5B7E5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408AC02F-6C0B-FCBF-4962-E9660997B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fr-FR"/>
              <a:t>Социальный статус ВИЧ-инфицированных неоднороден.                          До 2010 года среди ВИЧ-инфицированных преобладали неработающие граждане (41,0 %), лица из мест лишения свободы (26,9 %), рабочие (24,0 %). За последние 6 лет в структуре ВИЧ-инфицированных доля лиц из мест лишения свободы снизилась до 13,7 %, наиболее уязвимыми социальными группами остаются неработающие лица (34,6 %), рабочие (33,6 %). В Дятловском, Ошмянском, Слонимском и Ивьевском районах доля неработающих ВИЧ-инфицированных существенно выше и составляет соответственно 57,1 %, 50,0 %, 43,1 %, 40,0 % от числа выявленных за этот период случаев.</a:t>
            </a:r>
            <a:endParaRPr lang="be-BY" altLang="fr-FR"/>
          </a:p>
          <a:p>
            <a:pPr eaLnBrk="1" hangingPunct="1">
              <a:spcBef>
                <a:spcPct val="0"/>
              </a:spcBef>
            </a:pPr>
            <a:endParaRPr lang="be-BY" altLang="fr-FR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B84CCD18-E6C7-1E86-3927-E0EFF4DBD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EC0DA3-3505-4167-8C2F-88CC97A397A7}" type="slidenum">
              <a:rPr lang="be-BY" altLang="fr-FR">
                <a:latin typeface="Calibri" panose="020F0502020204030204" pitchFamily="34" charset="0"/>
              </a:rPr>
              <a:pPr eaLnBrk="1" hangingPunct="1"/>
              <a:t>7</a:t>
            </a:fld>
            <a:endParaRPr lang="be-BY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859F74FE-E64B-D76C-6BEC-721FA95EE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0B1D33E7-E14A-0E32-5C7D-BC0A8C90EA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fr-FR"/>
              <a:t>За последние 6 лет изменилась возрастная структура ВИЧ-инфицированных. Если в 1996-2009 гг. подавляющее большинство случаев зарегистрировано в возрасте 20-29 лет (61,0 % от общего числа зарегистрированных случаев), то в 2010-2015 гг. доля этой возрастной группы снизилась до 30,9 %. Одновременно прослеживается тенденция к росту выявляемости ВИЧ-инфицированных в старших возрастных группах. Так, удельный вес возрастной группы 30-39 лет вырос до 39,4 %, а 40-49 лет – до 16,7 %. В возрастной группе детей, подростков и молодых взрослых (0-20 лет) количество вновь выявленных случаев снизилось               в 2 раза (10 случаев против 19), что стало результатом повышения информированности молодых людей по проблеме ВИЧ/СПИД и, соответственно, изменения их поведения на более безопасное.</a:t>
            </a:r>
            <a:endParaRPr lang="be-BY" altLang="fr-FR"/>
          </a:p>
          <a:p>
            <a:pPr eaLnBrk="1" hangingPunct="1">
              <a:spcBef>
                <a:spcPct val="0"/>
              </a:spcBef>
            </a:pPr>
            <a:endParaRPr lang="be-BY" altLang="fr-FR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601C436B-15E9-0681-1BBD-B1B8D2FFDA7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E8232AB-B68F-4ABE-B95A-9DC8EF7D4473}" type="slidenum">
              <a:rPr lang="be-BY" altLang="fr-FR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be-BY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E04E7-BD22-87D0-0972-9CDD101F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7E00-3E87-4D81-9EFB-72E44C650D9C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D01AA-D278-5B11-13AA-4ED64BFF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43FB7-52BC-B59A-21D5-B4955C53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62505-DA30-4C0C-80D5-A503719C4CDF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3058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7E77A-C6CE-07EE-5C8E-2D38F1BB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A926-8423-4B02-9DB5-799D6F863742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0C3A4-8405-154C-0754-21D49F07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3BFC01-4475-B7A5-5680-6F29104D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7674-6E93-4411-8CA7-19AE9B2F6B28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07491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3EA7A-BB37-3E75-C461-DB9E2AF4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93A1-3257-47A6-9F0D-ED9B8618B562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7D80D-B6F7-8BED-7930-BC5AAC07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F1496-93CC-4E9B-FD3F-92F29BC8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74E84-EA99-4248-AE76-610B317381FD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96460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1_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C9885EA-9750-73E8-9B59-CF38D9F4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4273-C1A4-4EC4-963E-8FAD17DA3742}" type="datetimeFigureOut">
              <a:rPr lang="be-BY"/>
              <a:pPr>
                <a:defRPr/>
              </a:pPr>
              <a:t>27.11.22</a:t>
            </a:fld>
            <a:endParaRPr lang="be-BY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BBFEB6A-3BF1-6B1B-C3B4-E9E556CB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35D97D-7D7C-3BD4-D75A-40BA840E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D8A9F-A0A9-49DE-8B8C-C5FA8D5DB349}" type="slidenum">
              <a:rPr lang="be-BY" altLang="fr-FR"/>
              <a:pPr/>
              <a:t>‹#›</a:t>
            </a:fld>
            <a:endParaRPr lang="be-BY" altLang="fr-FR"/>
          </a:p>
        </p:txBody>
      </p:sp>
    </p:spTree>
    <p:extLst>
      <p:ext uri="{BB962C8B-B14F-4D97-AF65-F5344CB8AC3E}">
        <p14:creationId xmlns:p14="http://schemas.microsoft.com/office/powerpoint/2010/main" val="120144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9725"/>
            <a:ext cx="3543300" cy="2346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52900" y="1609725"/>
            <a:ext cx="3543300" cy="2346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08450"/>
            <a:ext cx="7239000" cy="23479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378A7F23-67A0-0DDB-AD17-7CABCF97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3748-6BF5-4D42-8D2B-F022602687C3}" type="datetimeFigureOut">
              <a:rPr lang="be-BY"/>
              <a:pPr>
                <a:defRPr/>
              </a:pPr>
              <a:t>27.11.22</a:t>
            </a:fld>
            <a:endParaRPr lang="be-BY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2BF58116-72AF-3E16-CA53-3A8EA8E1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A2717B7B-46DF-626A-3DA2-8C912421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3A262-2603-4016-99C4-AA9D67D9C530}" type="slidenum">
              <a:rPr lang="be-BY" altLang="fr-FR"/>
              <a:pPr/>
              <a:t>‹#›</a:t>
            </a:fld>
            <a:endParaRPr lang="be-BY" altLang="fr-FR"/>
          </a:p>
        </p:txBody>
      </p:sp>
    </p:spTree>
    <p:extLst>
      <p:ext uri="{BB962C8B-B14F-4D97-AF65-F5344CB8AC3E}">
        <p14:creationId xmlns:p14="http://schemas.microsoft.com/office/powerpoint/2010/main" val="296654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11713-DAEB-52DF-E317-836555BA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7D23-C8AE-4FFB-B011-AB11A213E93E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CC2AD-3C0A-588D-6EF2-6F81312C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FF44C-F485-1E98-1ABD-5F7147C0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F2AC2-A1BC-4AD3-B603-3405E29A1630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04719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92491-EEA6-46BC-65F1-235B2670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482F-7DCC-48F3-B76A-E1E2092F8E6F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6A679-D3F9-39AC-986B-852D84DF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DFC3B-1189-6416-2034-B56A3C47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717EB-0E76-4E88-8728-74E02B24CF68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17216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9413C66-5730-4679-B0BB-E49ABFFF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3811-489D-4F61-B0D6-C4463C5B51AD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6594176-B014-1196-2BCE-3DE1F6AF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110C00-B231-B551-E41E-A970740B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3CDBE-1609-47FE-9F42-9AF1A3122C28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0446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5919D6E-746A-7D3E-659A-EE63D93C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964F-9D29-462E-8F14-4DB36BA5DE81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4C39797-D8B7-D2A9-178D-5B841458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17D2563-CF57-85AC-0061-D39EE8DF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986B9-8B80-4E4F-AF76-28C3FD35631F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6068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E17AE39-169B-CB58-C4B4-B5E141E1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9661-0EC1-455C-AF64-9F2F3B75D7E1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5779DDD-73AD-2925-8679-4E3B4A86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E449F51-7F91-9C54-0A98-E626E9DD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05810-0303-4148-8AF0-DF7E0570B7DE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9910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E8BA506-44D0-E978-8FF7-F7042BD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5B34-FEFA-4874-8FDB-536338C7591D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7227095-FB0D-D179-FA0D-D4AC6550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463B80B-4079-7781-D3CA-214A116E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A7203-9A4F-4D8E-AFF0-318EDDE4571A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64195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6EA858F-FA37-0A05-0A8D-CF3C8AB0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CF69-1C53-4693-BD85-F6C0A6B5A893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B3688E2-D205-3BAF-39A6-3D37A9CF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2DC90D1-9899-4688-5768-D7ADE40B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708D-41A5-4043-AF1F-259193B291CE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66722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7277E64-A44A-5070-BE67-B0E098FB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552A-B91D-42C5-AB22-E534A1F218AB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93173A-CC8C-5976-1E58-55B4666E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111FABA-FAD5-A3D1-DE38-C7BA0B4B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43705-FFF1-4E2F-A182-C914BD903793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1230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25AC513-2EA2-E064-1570-32C28D4409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0E9653B-62DE-2681-B7BD-DE4D09C1BA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текста</a:t>
            </a:r>
          </a:p>
          <a:p>
            <a:pPr lvl="1"/>
            <a:r>
              <a:rPr lang="ru-RU" altLang="fr-FR"/>
              <a:t>Второй уровень</a:t>
            </a:r>
          </a:p>
          <a:p>
            <a:pPr lvl="2"/>
            <a:r>
              <a:rPr lang="ru-RU" altLang="fr-FR"/>
              <a:t>Третий уровень</a:t>
            </a:r>
          </a:p>
          <a:p>
            <a:pPr lvl="3"/>
            <a:r>
              <a:rPr lang="ru-RU" altLang="fr-FR"/>
              <a:t>Четвертый уровень</a:t>
            </a:r>
          </a:p>
          <a:p>
            <a:pPr lvl="4"/>
            <a:r>
              <a:rPr lang="ru-RU" altLang="fr-FR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95F86-3D09-1280-7E40-075066E00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0A5BE-BE9C-462F-A38F-82D10E12971C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AE226-5E7A-8F1A-1930-B6854E4D0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B11B8-46E7-3913-B3B0-7268B1C67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B50852-DDF1-4961-8652-8D71924E9A1C}" type="slidenum">
              <a:rPr lang="ru-RU" altLang="fr-FR"/>
              <a:pPr/>
              <a:t>‹#›</a:t>
            </a:fld>
            <a:endParaRPr lang="ru-RU" altLang="fr-FR"/>
          </a:p>
        </p:txBody>
      </p:sp>
      <p:pic>
        <p:nvPicPr>
          <p:cNvPr id="1031" name="Рисунок 6">
            <a:extLst>
              <a:ext uri="{FF2B5EF4-FFF2-40B4-BE49-F238E27FC236}">
                <a16:creationId xmlns:a16="http://schemas.microsoft.com/office/drawing/2014/main" id="{26FF785E-1BF8-2F4E-6384-BFE4B883E3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E51484-C5FA-A578-B7D4-49120E89A1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3">
            <a:extLst>
              <a:ext uri="{FF2B5EF4-FFF2-40B4-BE49-F238E27FC236}">
                <a16:creationId xmlns:a16="http://schemas.microsoft.com/office/drawing/2014/main" id="{CC302D33-93C1-C150-567C-582FE45C7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9006B-02EF-1EFD-A684-047F12038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723900"/>
            <a:ext cx="8305801" cy="558165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Эпидемиологическая ситуация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 ВИЧ-инфекции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в Гродненской области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 ВИЧ/СПИД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Гродненского областного ЦГЭОЗ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>
            <a:extLst>
              <a:ext uri="{FF2B5EF4-FFF2-40B4-BE49-F238E27FC236}">
                <a16:creationId xmlns:a16="http://schemas.microsoft.com/office/drawing/2014/main" id="{13880231-F4D2-C913-1044-689C95C2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8300"/>
            <a:ext cx="7886700" cy="45386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fr-FR"/>
              <a:t>		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направлений сдерживания распространения ВИЧ-инфекции - это</a:t>
            </a: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предотвращение новых заражений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Даже при наличии доступных экспресс-тестов и терапии, многие жители не считают нужным сдать анализы. Тестирование на антитела к ВИЧ – не то же самое, что профилактика ВИЧ-инфекции. Само по себе получение результата анализа не гарантирует изменения поведения.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		Сегодня  ВИЧ-инфекция 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это  хроническое заболевание, требующее ежедневного приема лекарств. Современная антиретровирусная терапия может предотвратить прогрессирование болезни.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		“Неопределяемый = Не передающий”: эффективная антиретровирусная терапия исключает риск передачи ВИЧ.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 ее постулат: человек, который получает антиретровирусную терапию (АРВТ) и достиг неопределяемой вирусной нагрузки, не способен передавать ВИЧ при половых контактах.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		В каждом обществе есть ключевые группы населения, </a:t>
            </a: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уязвимые к заражению ВИЧ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Как правило, это маргинализированные группы: работники секс-индустрии и потребители инъекционных наркотиков, секс-меньшинства. Они боятся открыто  обратиться за помощью. У таких категорий населения шанс заразиться ВИЧ-инфекцией в 20–30 раз выше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:a16="http://schemas.microsoft.com/office/drawing/2014/main" id="{D4C62A90-DDD2-A7F9-DAB7-28C8E4A3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2100"/>
            <a:ext cx="7886700" cy="46148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Искоренение ВИЧ - инфекции  — необходимое условие устойчивого развития. Всеобщее счастье и процветание невозможны без победы над пандемией, длящейся уже 40 лет. Доступная и качественная терапия позволяет ВИЧ-положительным людям вести нормальную жизнь,  рожать здоровых детей. Профилактические меры позволят полностью взять болезнь под контроль и удостовериться, что </a:t>
            </a:r>
            <a:r>
              <a:rPr lang="ru-RU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 будет оставлен позади</a:t>
            </a:r>
            <a:r>
              <a:rPr lang="ru-RU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fr-F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fr-FR"/>
              <a:t>			</a:t>
            </a:r>
            <a:r>
              <a:rPr lang="ru-RU" altLang="fr-FR" sz="3000" b="1" i="1" u="sng">
                <a:solidFill>
                  <a:srgbClr val="7030A0"/>
                </a:solidFill>
              </a:rPr>
              <a:t>"СИЛЬНЫЙ ЧЕЛОВЕК НЕ ТОТ, КТО МОЖЕТ СЕБЕ МНОГОЕ ПОЗВОЛИТЬ, А ТОТ КТО МОЖЕТ ОТ МНОГО ОТКАЗАТЬСЯ"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fr-FR" sz="3000" b="1" i="1" u="sng">
              <a:solidFill>
                <a:srgbClr val="7030A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fr-FR" sz="3000" b="1" i="1">
                <a:solidFill>
                  <a:srgbClr val="7030A0"/>
                </a:solidFill>
              </a:rPr>
              <a:t>                             Это должен знать каждый....</a:t>
            </a:r>
          </a:p>
          <a:p>
            <a:endParaRPr lang="ru-RU" altLang="fr-F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63E9BEFD-0DAC-6085-F01A-72DFCBFCA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Точечный рисунок" r:id="rId4" imgW="6361905" imgH="5229955" progId="PBrush">
                  <p:embed/>
                </p:oleObj>
              </mc:Choice>
              <mc:Fallback>
                <p:oleObj name="Точечный рисунок" r:id="rId4" imgW="6361905" imgH="522995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Line 8">
            <a:extLst>
              <a:ext uri="{FF2B5EF4-FFF2-40B4-BE49-F238E27FC236}">
                <a16:creationId xmlns:a16="http://schemas.microsoft.com/office/drawing/2014/main" id="{108E6749-7292-6356-0EED-7F01A401C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852738"/>
            <a:ext cx="73025" cy="714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4" name="Line 12">
            <a:extLst>
              <a:ext uri="{FF2B5EF4-FFF2-40B4-BE49-F238E27FC236}">
                <a16:creationId xmlns:a16="http://schemas.microsoft.com/office/drawing/2014/main" id="{76604453-7997-5277-7C3F-C8DD9442D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5" name="Line 17">
            <a:extLst>
              <a:ext uri="{FF2B5EF4-FFF2-40B4-BE49-F238E27FC236}">
                <a16:creationId xmlns:a16="http://schemas.microsoft.com/office/drawing/2014/main" id="{4DECEA08-7A7E-0739-D09F-A5DE449981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5805488"/>
            <a:ext cx="71437" cy="7143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6" name="Text Box 18">
            <a:extLst>
              <a:ext uri="{FF2B5EF4-FFF2-40B4-BE49-F238E27FC236}">
                <a16:creationId xmlns:a16="http://schemas.microsoft.com/office/drawing/2014/main" id="{6E5EBAAC-C212-BF13-9A65-07C289888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643563"/>
            <a:ext cx="95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fr-FR" sz="1200" b="1">
                <a:solidFill>
                  <a:srgbClr val="333399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127" name="Picture 60" descr="зеленый шарик_">
            <a:extLst>
              <a:ext uri="{FF2B5EF4-FFF2-40B4-BE49-F238E27FC236}">
                <a16:creationId xmlns:a16="http://schemas.microsoft.com/office/drawing/2014/main" id="{9E927626-F0F7-B8E8-9DA0-ABFAABFB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3985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Line 78">
            <a:extLst>
              <a:ext uri="{FF2B5EF4-FFF2-40B4-BE49-F238E27FC236}">
                <a16:creationId xmlns:a16="http://schemas.microsoft.com/office/drawing/2014/main" id="{C424A309-C5D6-ADA3-E0C6-984A8C23E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6381750"/>
            <a:ext cx="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E9620-3CD9-CB58-C480-333DCFB17611}"/>
              </a:ext>
            </a:extLst>
          </p:cNvPr>
          <p:cNvSpPr/>
          <p:nvPr/>
        </p:nvSpPr>
        <p:spPr>
          <a:xfrm>
            <a:off x="857250" y="0"/>
            <a:ext cx="8286750" cy="630238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Республике Беларусь  на 01.11.2022 зарегистрировано </a:t>
            </a:r>
          </a:p>
          <a:p>
            <a:pPr algn="ctr">
              <a:defRPr/>
            </a:pPr>
            <a:r>
              <a:rPr lang="ru-RU" sz="2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33 387 </a:t>
            </a:r>
            <a:r>
              <a:rPr 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случаев ВИЧ-инфекции</a:t>
            </a:r>
          </a:p>
        </p:txBody>
      </p:sp>
      <p:sp>
        <p:nvSpPr>
          <p:cNvPr id="5130" name="Text Box 91">
            <a:extLst>
              <a:ext uri="{FF2B5EF4-FFF2-40B4-BE49-F238E27FC236}">
                <a16:creationId xmlns:a16="http://schemas.microsoft.com/office/drawing/2014/main" id="{9082E8CC-995B-6CED-0C75-7F51FBC0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500063"/>
            <a:ext cx="1836737" cy="2619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fr-FR" sz="1100" b="1">
                <a:solidFill>
                  <a:schemeClr val="hlink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5131" name="Text Box 92">
            <a:extLst>
              <a:ext uri="{FF2B5EF4-FFF2-40B4-BE49-F238E27FC236}">
                <a16:creationId xmlns:a16="http://schemas.microsoft.com/office/drawing/2014/main" id="{CC7603D3-BB51-3436-52A4-1E2D0E71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428625"/>
            <a:ext cx="1785937" cy="4302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fr-FR" sz="1100" b="1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fr-FR" sz="1100" b="1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132" name="TextBox 108">
            <a:extLst>
              <a:ext uri="{FF2B5EF4-FFF2-40B4-BE49-F238E27FC236}">
                <a16:creationId xmlns:a16="http://schemas.microsoft.com/office/drawing/2014/main" id="{39CB6694-38DA-A780-E98F-1BDC9BE0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43250"/>
            <a:ext cx="785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e-BY" altLang="fr-FR" sz="16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37" name="TextBox 119">
            <a:extLst>
              <a:ext uri="{FF2B5EF4-FFF2-40B4-BE49-F238E27FC236}">
                <a16:creationId xmlns:a16="http://schemas.microsoft.com/office/drawing/2014/main" id="{8F741CE2-1DFC-152B-7373-F77EF5F1A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14500"/>
            <a:ext cx="1150938" cy="5794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latin typeface="Arial" charset="0"/>
                <a:cs typeface="Arial" charset="0"/>
              </a:rPr>
              <a:t>1810</a:t>
            </a:r>
          </a:p>
        </p:txBody>
      </p:sp>
      <p:sp>
        <p:nvSpPr>
          <p:cNvPr id="1038" name="TextBox 121">
            <a:extLst>
              <a:ext uri="{FF2B5EF4-FFF2-40B4-BE49-F238E27FC236}">
                <a16:creationId xmlns:a16="http://schemas.microsoft.com/office/drawing/2014/main" id="{E39D80A2-4513-AA88-A893-A5914FE7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3429000"/>
            <a:ext cx="1214437" cy="6254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500" b="1">
                <a:latin typeface="Arial" charset="0"/>
                <a:cs typeface="Arial" charset="0"/>
              </a:rPr>
              <a:t>2438</a:t>
            </a:r>
          </a:p>
        </p:txBody>
      </p:sp>
      <p:sp>
        <p:nvSpPr>
          <p:cNvPr id="5135" name="TextBox 122">
            <a:extLst>
              <a:ext uri="{FF2B5EF4-FFF2-40B4-BE49-F238E27FC236}">
                <a16:creationId xmlns:a16="http://schemas.microsoft.com/office/drawing/2014/main" id="{3AB816DA-8E48-455C-AC83-91CEAF106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143500"/>
            <a:ext cx="1352550" cy="5794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fr-FR" sz="3200" b="1"/>
              <a:t>12982</a:t>
            </a:r>
          </a:p>
        </p:txBody>
      </p:sp>
      <p:sp>
        <p:nvSpPr>
          <p:cNvPr id="1040" name="TextBox 123">
            <a:extLst>
              <a:ext uri="{FF2B5EF4-FFF2-40B4-BE49-F238E27FC236}">
                <a16:creationId xmlns:a16="http://schemas.microsoft.com/office/drawing/2014/main" id="{6BF6FB5B-CC0E-3786-7954-FD2B030E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214938"/>
            <a:ext cx="1200150" cy="625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500" b="1">
                <a:latin typeface="Arial" charset="0"/>
                <a:cs typeface="Arial" charset="0"/>
              </a:rPr>
              <a:t>2569</a:t>
            </a:r>
          </a:p>
        </p:txBody>
      </p:sp>
      <p:sp>
        <p:nvSpPr>
          <p:cNvPr id="5137" name="TextBox 124">
            <a:extLst>
              <a:ext uri="{FF2B5EF4-FFF2-40B4-BE49-F238E27FC236}">
                <a16:creationId xmlns:a16="http://schemas.microsoft.com/office/drawing/2014/main" id="{B0C75AC9-9447-A706-1E6E-6623A7D20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3000375"/>
            <a:ext cx="1428750" cy="8540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fr-FR" sz="3500" b="1"/>
              <a:t>6900</a:t>
            </a:r>
            <a:r>
              <a:rPr lang="ru-RU" altLang="fr-FR" sz="3500" b="1">
                <a:latin typeface="Calibri" panose="020F0502020204030204" pitchFamily="34" charset="0"/>
              </a:rPr>
              <a:t> </a:t>
            </a:r>
            <a:r>
              <a:rPr lang="ru-RU" altLang="fr-FR" sz="1500" b="1">
                <a:latin typeface="Calibri" panose="020F0502020204030204" pitchFamily="34" charset="0"/>
              </a:rPr>
              <a:t>(г.Минск)</a:t>
            </a:r>
          </a:p>
        </p:txBody>
      </p:sp>
      <p:sp>
        <p:nvSpPr>
          <p:cNvPr id="5138" name="TextBox 125">
            <a:extLst>
              <a:ext uri="{FF2B5EF4-FFF2-40B4-BE49-F238E27FC236}">
                <a16:creationId xmlns:a16="http://schemas.microsoft.com/office/drawing/2014/main" id="{51E0EEFD-A9AE-3C71-DFDE-7B2DFC9A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4071938"/>
            <a:ext cx="1143000" cy="579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fr-FR" sz="3200" b="1"/>
              <a:t>5212</a:t>
            </a:r>
          </a:p>
        </p:txBody>
      </p:sp>
      <p:sp>
        <p:nvSpPr>
          <p:cNvPr id="5139" name="TextBox 126">
            <a:extLst>
              <a:ext uri="{FF2B5EF4-FFF2-40B4-BE49-F238E27FC236}">
                <a16:creationId xmlns:a16="http://schemas.microsoft.com/office/drawing/2014/main" id="{76C7939E-E533-7424-FB57-0FDAEF33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857625"/>
            <a:ext cx="1143000" cy="5794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fr-FR" sz="3200" b="1"/>
              <a:t>1476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0" name="Group 126">
            <a:extLst>
              <a:ext uri="{FF2B5EF4-FFF2-40B4-BE49-F238E27FC236}">
                <a16:creationId xmlns:a16="http://schemas.microsoft.com/office/drawing/2014/main" id="{96C1F5BF-492C-5ECA-E6AB-C0FC9A34454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66700" y="700088"/>
          <a:ext cx="8464550" cy="6121400"/>
        </p:xfrm>
        <a:graphic>
          <a:graphicData uri="http://schemas.openxmlformats.org/drawingml/2006/table">
            <a:tbl>
              <a:tblPr/>
              <a:tblGrid>
                <a:gridCol w="240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7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Административная территория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01.11.2022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10мес.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года\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мес.2021г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/  51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Административная территория                         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01.11.2022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мес.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 /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10мес. 2021г.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Берестовицкий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Мостовский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п. Берестовица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Мосты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Волковысский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Новогрудский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/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Волковыск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Новогрудок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Вороновский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Ошмянский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Вороново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г.Ошмяны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Гродненский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/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Свислочский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Гродно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/ 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Слонимский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Дятловский 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Слоним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/5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Зельвенский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Сморгонь и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Островецкий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Ивьевский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Кореличский 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Ивье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Лидский р-н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/ 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Щучинский р-н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Лида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/ 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Щучин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/ 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260" name="Rectangle 2">
            <a:extLst>
              <a:ext uri="{FF2B5EF4-FFF2-40B4-BE49-F238E27FC236}">
                <a16:creationId xmlns:a16="http://schemas.microsoft.com/office/drawing/2014/main" id="{76A5DECC-4D47-B72E-012B-965E21FB4B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459787" cy="684213"/>
          </a:xfr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5400000" scaled="1"/>
          </a:gradFill>
        </p:spPr>
        <p:txBody>
          <a:bodyPr anchor="b"/>
          <a:lstStyle/>
          <a:p>
            <a:pPr algn="ctr" eaLnBrk="1" hangingPunct="1"/>
            <a:r>
              <a:rPr lang="ru-RU" altLang="fr-FR" sz="2000" b="1">
                <a:latin typeface="Times New Roman" panose="02020603050405020304" pitchFamily="18" charset="0"/>
              </a:rPr>
              <a:t>Распределение ВИЧ-инфицированных </a:t>
            </a:r>
            <a:r>
              <a:rPr lang="ru-RU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отдельных административных территориях Гродненской области</a:t>
            </a:r>
            <a:endParaRPr lang="ru-RU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5987303E-CA0B-24EB-A69B-E6A9F406B76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775" y="3011488"/>
            <a:ext cx="8518525" cy="353218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endParaRPr lang="ru-RU" altLang="fr-FR" sz="1600">
              <a:latin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fr-FR" sz="1600"/>
              <a:t>У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 </a:t>
            </a: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 периода развития ВИЧ-инфекции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Гродненской области: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fr-F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1996-1999 гг. 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спорадический характер, заражение преимущественно половым путем.          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2000-2002 гг. 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наркозависимого типа эпидемического процесса. Резкое увеличение интенсивности эпидемического процесса обусловлено  стремительным распространением вируса среди потребителей инъекционных наркотиков.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2003 -  по настоящее время  </a:t>
            </a:r>
            <a:r>
              <a:rPr lang="ru-RU" alt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смешанного типа эпидемического процесса. Незначительное снижение заболеваемости обусловлено возрастанием роли гетеросексуального, менее активного, пути передачи среди женщин и снижение внутривенного потребления наркотиков среди мужчин.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 на 01.11.2022 – 1476 случаев ВИЧ-инфекции, за 10 месяцев 2022 – 57 случаев.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F2839A70-B6A8-026A-5BD0-0242938A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e-BY" altLang="fr-FR">
              <a:latin typeface="Calibri" panose="020F0502020204030204" pitchFamily="34" charset="0"/>
            </a:endParaRP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2B2C3D3C-3E43-A963-07C5-CF78958B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e-BY" altLang="fr-FR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B99053E6-52C0-9E72-77C8-F91C5C04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e-BY" altLang="fr-FR"/>
          </a:p>
        </p:txBody>
      </p:sp>
      <p:graphicFrame>
        <p:nvGraphicFramePr>
          <p:cNvPr id="7174" name="Объект 2">
            <a:extLst>
              <a:ext uri="{FF2B5EF4-FFF2-40B4-BE49-F238E27FC236}">
                <a16:creationId xmlns:a16="http://schemas.microsoft.com/office/drawing/2014/main" id="{04CA2E49-863F-6800-FAC8-A93015AB2A38}"/>
              </a:ext>
            </a:extLst>
          </p:cNvPr>
          <p:cNvGraphicFramePr>
            <a:graphicFrameLocks/>
          </p:cNvGraphicFramePr>
          <p:nvPr/>
        </p:nvGraphicFramePr>
        <p:xfrm>
          <a:off x="279400" y="381000"/>
          <a:ext cx="85979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Диаграмма" r:id="rId3" imgW="6581775" imgH="2657475" progId="Excel.Chart.8">
                  <p:embed/>
                </p:oleObj>
              </mc:Choice>
              <mc:Fallback>
                <p:oleObj name="Диаграмма" r:id="rId3" imgW="6581775" imgH="2657475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036" t="-2556" r="-668" b="-5547"/>
                      <a:stretch>
                        <a:fillRect/>
                      </a:stretch>
                    </p:blipFill>
                    <p:spPr bwMode="auto">
                      <a:xfrm>
                        <a:off x="279400" y="381000"/>
                        <a:ext cx="85979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E73DD14-A17D-3CE1-0171-229365B1DF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4429125"/>
            <a:ext cx="8358188" cy="20955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fr-FR" sz="2400"/>
              <a:t>		</a:t>
            </a:r>
            <a:r>
              <a:rPr lang="ru-RU" altLang="fr-FR" sz="180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путем передачи ВИЧ по-прежнему является половой. По состоянию на 01.11.2022 из 1476 случаев на него приходится 1085 (73,5 %), на парентеральный путь, реализующийся через инъекционное введение наркотических веществ, –357 случаев (24,2 %), на вертикальный путь – 13 случаев (0,9 %), в 21 случае (1,4 %) причина инфицирования не установлена.  Отмечается снижение распространения инфекции среди потребителей инъекционных наркотиков с 17,1 % в 2015 году до 8,8 % в 2021 году.</a:t>
            </a:r>
            <a:endParaRPr lang="be-BY" altLang="fr-FR" sz="180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ru-RU" altLang="fr-FR" sz="180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D13EFBB7-29FE-5B2D-6C2C-D70BAC63C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9FFAE015-8F81-6567-839D-32421F58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e-BY" altLang="fr-FR"/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176F36F6-084A-C658-67A7-E9F622EA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be-BY" altLang="fr-FR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BD8A14A3-30D2-273E-DC08-0C0BABE74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93323A19-5D80-D384-6880-B1A0A0939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8D9827BF-9BE2-0E2E-BF76-A1F6171B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201" name="Object 13">
            <a:extLst>
              <a:ext uri="{FF2B5EF4-FFF2-40B4-BE49-F238E27FC236}">
                <a16:creationId xmlns:a16="http://schemas.microsoft.com/office/drawing/2014/main" id="{BDFCA9F4-1196-5ACA-C617-FB2D0505E351}"/>
              </a:ext>
            </a:extLst>
          </p:cNvPr>
          <p:cNvGraphicFramePr>
            <a:graphicFrameLocks/>
          </p:cNvGraphicFramePr>
          <p:nvPr/>
        </p:nvGraphicFramePr>
        <p:xfrm>
          <a:off x="635000" y="825500"/>
          <a:ext cx="7874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Диаграмма" r:id="rId3" imgW="6153150" imgH="2676637" progId="Excel.Chart.8">
                  <p:embed/>
                </p:oleObj>
              </mc:Choice>
              <mc:Fallback>
                <p:oleObj name="Диаграмма" r:id="rId3" imgW="6153150" imgH="2676637" progId="Excel.Chart.8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16" t="-1575" r="-2721" b="-2657"/>
                      <a:stretch>
                        <a:fillRect/>
                      </a:stretch>
                    </p:blipFill>
                    <p:spPr bwMode="auto">
                      <a:xfrm>
                        <a:off x="635000" y="825500"/>
                        <a:ext cx="7874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5">
            <a:extLst>
              <a:ext uri="{FF2B5EF4-FFF2-40B4-BE49-F238E27FC236}">
                <a16:creationId xmlns:a16="http://schemas.microsoft.com/office/drawing/2014/main" id="{D90D9B06-F774-6687-D3BE-CB8B555B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B6F01B1-0BB7-89A0-C535-8AE63E9F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городского и сельского населения среди ВИЧ-инфицированных  в Гродненской области за период с 2007 по  01.01.2022 </a:t>
            </a:r>
            <a:br>
              <a:rPr lang="ru-RU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2060E4D0-26BA-05DF-DE17-E64F36D1C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257800"/>
            <a:ext cx="8229600" cy="127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fr-F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ВИЧ-инфицированных  преобладают городские жители.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fr-F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fr-F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fr-F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0" name="Object 7">
            <a:extLst>
              <a:ext uri="{FF2B5EF4-FFF2-40B4-BE49-F238E27FC236}">
                <a16:creationId xmlns:a16="http://schemas.microsoft.com/office/drawing/2014/main" id="{4BAB8734-D346-3B9E-732C-C2B388306E4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908050"/>
          <a:ext cx="7848600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Диаграмма" r:id="rId3" imgW="8343900" imgH="5486400" progId="MSGraph.Chart.8">
                  <p:embed followColorScheme="full"/>
                </p:oleObj>
              </mc:Choice>
              <mc:Fallback>
                <p:oleObj name="Диаграмма" r:id="rId3" imgW="8343900" imgH="5486400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08050"/>
                        <a:ext cx="7848600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7AF8E9C9-48E8-226F-2E30-5C5F7A84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836613"/>
          </a:xfr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dirty="0">
                <a:latin typeface="Times New Roman" pitchFamily="18" charset="0"/>
              </a:rPr>
              <a:t>Распределение удельного веса ВИЧ-инфицированных </a:t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по  социальному статусу</a:t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    2016  год                                                                  2021</a:t>
            </a:r>
          </a:p>
        </p:txBody>
      </p:sp>
      <p:graphicFrame>
        <p:nvGraphicFramePr>
          <p:cNvPr id="10243" name="Object 8">
            <a:extLst>
              <a:ext uri="{FF2B5EF4-FFF2-40B4-BE49-F238E27FC236}">
                <a16:creationId xmlns:a16="http://schemas.microsoft.com/office/drawing/2014/main" id="{8867C098-B201-837E-AAD7-85B5737B0C58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10100" y="933450"/>
          <a:ext cx="42291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4" imgW="4230991" imgH="4133446" progId="Excel.Chart.8">
                  <p:embed/>
                </p:oleObj>
              </mc:Choice>
              <mc:Fallback>
                <p:oleObj r:id="rId4" imgW="4230991" imgH="4133446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933450"/>
                        <a:ext cx="42291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>
            <a:extLst>
              <a:ext uri="{FF2B5EF4-FFF2-40B4-BE49-F238E27FC236}">
                <a16:creationId xmlns:a16="http://schemas.microsoft.com/office/drawing/2014/main" id="{C5302F96-61FE-AB95-5FB3-7BD8BA42413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0" y="5157788"/>
            <a:ext cx="9144000" cy="17002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статус ВИЧ-инфицированных неоднороден.   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По сравнению с 2016  годом в 2021 году среди ВИЧ-инфицированных увеличилось количество работающих лиц (с 33,4 % до 48,8 %) и лиц из категории «прочие» (с 3,6 % до 11,9 %), снизилось количество лиц из МЛС (с 20,5 % до 6,0 %).</a:t>
            </a:r>
            <a:endParaRPr lang="be-BY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5" name="Object 9">
            <a:extLst>
              <a:ext uri="{FF2B5EF4-FFF2-40B4-BE49-F238E27FC236}">
                <a16:creationId xmlns:a16="http://schemas.microsoft.com/office/drawing/2014/main" id="{EB0E5021-210D-7534-B86B-311937ADBA8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0" y="895350"/>
          <a:ext cx="445770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Диаграмма" r:id="rId6" imgW="4248059" imgH="4371844" progId="MSGraph.Chart.8">
                  <p:embed followColorScheme="full"/>
                </p:oleObj>
              </mc:Choice>
              <mc:Fallback>
                <p:oleObj name="Диаграмма" r:id="rId6" imgW="4248059" imgH="4371844" progId="MSGraph.Chart.8">
                  <p:embed followColorScheme="full"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5350"/>
                        <a:ext cx="4457700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A9F14BFB-ACD8-C01E-07DA-5C78A541F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459787" cy="836613"/>
          </a:xfr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altLang="fr-FR" sz="2200">
                <a:latin typeface="Times New Roman" panose="02020603050405020304" pitchFamily="18" charset="0"/>
              </a:rPr>
              <a:t>Распределение удельного веса возрастных групп населения</a:t>
            </a:r>
            <a:br>
              <a:rPr lang="ru-RU" altLang="fr-FR" sz="2200">
                <a:latin typeface="Times New Roman" panose="02020603050405020304" pitchFamily="18" charset="0"/>
              </a:rPr>
            </a:br>
            <a:r>
              <a:rPr lang="ru-RU" altLang="fr-FR" sz="2200">
                <a:latin typeface="Times New Roman" panose="02020603050405020304" pitchFamily="18" charset="0"/>
              </a:rPr>
              <a:t>       2016                                                             2021 год</a:t>
            </a:r>
          </a:p>
        </p:txBody>
      </p:sp>
      <p:graphicFrame>
        <p:nvGraphicFramePr>
          <p:cNvPr id="11267" name="Object 8">
            <a:extLst>
              <a:ext uri="{FF2B5EF4-FFF2-40B4-BE49-F238E27FC236}">
                <a16:creationId xmlns:a16="http://schemas.microsoft.com/office/drawing/2014/main" id="{EC17C331-6A85-08E7-C86D-A6B8B17B68C9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814888" y="1141413"/>
          <a:ext cx="4052887" cy="36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Диаграмма" r:id="rId4" imgW="4305300" imgH="4619625" progId="MSGraph.Chart.8">
                  <p:embed followColorScheme="full"/>
                </p:oleObj>
              </mc:Choice>
              <mc:Fallback>
                <p:oleObj name="Диаграмма" r:id="rId4" imgW="4305300" imgH="4619625" progId="MSGraph.Chart.8">
                  <p:embed followColorScheme="full"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141413"/>
                        <a:ext cx="4052887" cy="366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7">
            <a:extLst>
              <a:ext uri="{FF2B5EF4-FFF2-40B4-BE49-F238E27FC236}">
                <a16:creationId xmlns:a16="http://schemas.microsoft.com/office/drawing/2014/main" id="{86239488-BED9-A1FC-4717-1BC388D2638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4797425"/>
            <a:ext cx="9144000" cy="20605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ru-RU" alt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	За последние  годы немного изменилась возрастная структура ВИЧ-инфицированных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ru-RU" alt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В 2021 году по-прежнему подавляющее большинство случаев зарегистрировано в возрасте 30 - 39 (35,0% от общего числа зарегистрированных случаев). Одновременно прослеживается тенденция к росту выявляемости  ВИЧ-инфицированных в возрастной группе 20 – 29 лет (с 19,0 % до 31,3%). Выявляемость инфицированных в возрасте старше 50 лет снизилась с 19% до 10,2% и 40 - 49 лет – с 27,4% до 11,6%. 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ru-RU" alt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be-BY" altLang="fr-F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9" name="Object 9">
            <a:extLst>
              <a:ext uri="{FF2B5EF4-FFF2-40B4-BE49-F238E27FC236}">
                <a16:creationId xmlns:a16="http://schemas.microsoft.com/office/drawing/2014/main" id="{07A338BC-D1FA-169C-99F2-709C0982C0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75" y="1125538"/>
          <a:ext cx="4159250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Диаграмма" r:id="rId6" imgW="4248150" imgH="4581525" progId="MSGraph.Chart.8">
                  <p:embed followColorScheme="full"/>
                </p:oleObj>
              </mc:Choice>
              <mc:Fallback>
                <p:oleObj name="Диаграмма" r:id="rId6" imgW="4248150" imgH="4581525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125538"/>
                        <a:ext cx="4159250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6">
            <a:extLst>
              <a:ext uri="{FF2B5EF4-FFF2-40B4-BE49-F238E27FC236}">
                <a16:creationId xmlns:a16="http://schemas.microsoft.com/office/drawing/2014/main" id="{0A33DD88-F76B-5DBA-7BC7-CB9676B73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со СПИДом</a:t>
            </a:r>
            <a:r>
              <a:rPr lang="ru-RU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, объявленный в 1988 году, стал первым международно признанным днем, посвященным охране здоровья. Это и день памяти всех умерших от  болезни, и день ее профилактики и просвещения общества.</a:t>
            </a:r>
          </a:p>
          <a:p>
            <a:endParaRPr lang="ru-RU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fr-FR" sz="36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:Задумайся сегодня, чтобы не было поздно завтра</a:t>
            </a:r>
          </a:p>
        </p:txBody>
      </p:sp>
      <p:pic>
        <p:nvPicPr>
          <p:cNvPr id="12291" name="Рисунок 12" descr="https://ugra-news.ru/upload/iblock/191/hiv_3861572_1920.jpg">
            <a:extLst>
              <a:ext uri="{FF2B5EF4-FFF2-40B4-BE49-F238E27FC236}">
                <a16:creationId xmlns:a16="http://schemas.microsoft.com/office/drawing/2014/main" id="{E90FD849-C42F-68EC-5757-4C2DD887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38125"/>
            <a:ext cx="42799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426</Words>
  <Application>Microsoft Office PowerPoint</Application>
  <PresentationFormat>Экран (4:3)</PresentationFormat>
  <Paragraphs>156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Эпидемиологическая ситуация по ВИЧ-инфекции  в Гродненской области   ОП ВИЧ/СПИД                      Гродненского областного ЦГЭОЗ                                                            </vt:lpstr>
      <vt:lpstr>Презентация PowerPoint</vt:lpstr>
      <vt:lpstr>Распределение ВИЧ-инфицированных на отдельных административных территориях Гродненской области</vt:lpstr>
      <vt:lpstr>Презентация PowerPoint</vt:lpstr>
      <vt:lpstr>Презентация PowerPoint</vt:lpstr>
      <vt:lpstr>Динамика городского и сельского населения среди ВИЧ-инфицированных  в Гродненской области за период с 2007 по  01.01.2022  </vt:lpstr>
      <vt:lpstr>Распределение удельного веса ВИЧ-инфицированных  по  социальному статусу     2016  год                                                                  2021</vt:lpstr>
      <vt:lpstr>Распределение удельного веса возрастных групп населения        2016                                                             2021 год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141</cp:revision>
  <dcterms:created xsi:type="dcterms:W3CDTF">2014-11-21T11:00:06Z</dcterms:created>
  <dcterms:modified xsi:type="dcterms:W3CDTF">2022-11-28T06:40:04Z</dcterms:modified>
</cp:coreProperties>
</file>