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30"/>
  </p:notesMasterIdLst>
  <p:sldIdLst>
    <p:sldId id="256" r:id="rId2"/>
    <p:sldId id="257" r:id="rId3"/>
    <p:sldId id="262" r:id="rId4"/>
    <p:sldId id="261" r:id="rId5"/>
    <p:sldId id="258" r:id="rId6"/>
    <p:sldId id="259" r:id="rId7"/>
    <p:sldId id="260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64" r:id="rId17"/>
    <p:sldId id="272" r:id="rId18"/>
    <p:sldId id="278" r:id="rId19"/>
    <p:sldId id="273" r:id="rId20"/>
    <p:sldId id="274" r:id="rId21"/>
    <p:sldId id="275" r:id="rId22"/>
    <p:sldId id="276" r:id="rId23"/>
    <p:sldId id="277" r:id="rId24"/>
    <p:sldId id="279" r:id="rId25"/>
    <p:sldId id="281" r:id="rId26"/>
    <p:sldId id="282" r:id="rId27"/>
    <p:sldId id="283" r:id="rId28"/>
    <p:sldId id="280" r:id="rId29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64AEBB-8603-46C7-AA02-5AE37F501BB9}" v="10" dt="2022-04-13T11:46:47.599"/>
    <p1510:client id="{F5088157-FFF5-4773-8FA9-8AF3B18C3438}" v="3" dt="2022-04-13T11:47:44.831"/>
  </p1510:revLst>
</p1510:revInfo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637" autoAdjust="0"/>
    <p:restoredTop sz="60264" autoAdjust="0"/>
  </p:normalViewPr>
  <p:slideViewPr>
    <p:cSldViewPr snapToGrid="0">
      <p:cViewPr varScale="1">
        <p:scale>
          <a:sx n="119" d="100"/>
          <a:sy n="119" d="100"/>
        </p:scale>
        <p:origin x="-44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Бурак Елена" userId="9891f1f058035d72" providerId="Windows Live" clId="Web-{8164AEBB-8603-46C7-AA02-5AE37F501BB9}"/>
    <pc:docChg chg="modSld">
      <pc:chgData name="Бурак Елена" userId="9891f1f058035d72" providerId="Windows Live" clId="Web-{8164AEBB-8603-46C7-AA02-5AE37F501BB9}" dt="2022-04-13T11:46:47.599" v="9"/>
      <pc:docMkLst>
        <pc:docMk/>
      </pc:docMkLst>
      <pc:sldChg chg="addSp delSp">
        <pc:chgData name="Бурак Елена" userId="9891f1f058035d72" providerId="Windows Live" clId="Web-{8164AEBB-8603-46C7-AA02-5AE37F501BB9}" dt="2022-04-13T11:45:29.816" v="2"/>
        <pc:sldMkLst>
          <pc:docMk/>
          <pc:sldMk cId="0" sldId="256"/>
        </pc:sldMkLst>
        <pc:picChg chg="add del">
          <ac:chgData name="Бурак Елена" userId="9891f1f058035d72" providerId="Windows Live" clId="Web-{8164AEBB-8603-46C7-AA02-5AE37F501BB9}" dt="2022-04-13T11:45:29.816" v="2"/>
          <ac:picMkLst>
            <pc:docMk/>
            <pc:sldMk cId="0" sldId="256"/>
            <ac:picMk id="3" creationId="{00000000-0000-0000-0000-000000000000}"/>
          </ac:picMkLst>
        </pc:picChg>
      </pc:sldChg>
      <pc:sldChg chg="addSp delSp">
        <pc:chgData name="Бурак Елена" userId="9891f1f058035d72" providerId="Windows Live" clId="Web-{8164AEBB-8603-46C7-AA02-5AE37F501BB9}" dt="2022-04-13T11:46:00.801" v="5"/>
        <pc:sldMkLst>
          <pc:docMk/>
          <pc:sldMk cId="0" sldId="259"/>
        </pc:sldMkLst>
        <pc:spChg chg="add del">
          <ac:chgData name="Бурак Елена" userId="9891f1f058035d72" providerId="Windows Live" clId="Web-{8164AEBB-8603-46C7-AA02-5AE37F501BB9}" dt="2022-04-13T11:45:54.410" v="4"/>
          <ac:spMkLst>
            <pc:docMk/>
            <pc:sldMk cId="0" sldId="259"/>
            <ac:spMk id="2" creationId="{00000000-0000-0000-0000-000000000000}"/>
          </ac:spMkLst>
        </pc:spChg>
        <pc:spChg chg="del">
          <ac:chgData name="Бурак Елена" userId="9891f1f058035d72" providerId="Windows Live" clId="Web-{8164AEBB-8603-46C7-AA02-5AE37F501BB9}" dt="2022-04-13T11:46:00.801" v="5"/>
          <ac:spMkLst>
            <pc:docMk/>
            <pc:sldMk cId="0" sldId="259"/>
            <ac:spMk id="49" creationId="{00000000-0000-0000-0000-000000000000}"/>
          </ac:spMkLst>
        </pc:spChg>
      </pc:sldChg>
      <pc:sldChg chg="delSp">
        <pc:chgData name="Бурак Елена" userId="9891f1f058035d72" providerId="Windows Live" clId="Web-{8164AEBB-8603-46C7-AA02-5AE37F501BB9}" dt="2022-04-13T11:45:18.894" v="0"/>
        <pc:sldMkLst>
          <pc:docMk/>
          <pc:sldMk cId="0" sldId="260"/>
        </pc:sldMkLst>
        <pc:spChg chg="del">
          <ac:chgData name="Бурак Елена" userId="9891f1f058035d72" providerId="Windows Live" clId="Web-{8164AEBB-8603-46C7-AA02-5AE37F501BB9}" dt="2022-04-13T11:45:18.894" v="0"/>
          <ac:spMkLst>
            <pc:docMk/>
            <pc:sldMk cId="0" sldId="260"/>
            <ac:spMk id="3" creationId="{00000000-0000-0000-0000-000000000000}"/>
          </ac:spMkLst>
        </pc:spChg>
      </pc:sldChg>
      <pc:sldChg chg="delSp">
        <pc:chgData name="Бурак Елена" userId="9891f1f058035d72" providerId="Windows Live" clId="Web-{8164AEBB-8603-46C7-AA02-5AE37F501BB9}" dt="2022-04-13T11:46:09.348" v="6"/>
        <pc:sldMkLst>
          <pc:docMk/>
          <pc:sldMk cId="2375542878" sldId="263"/>
        </pc:sldMkLst>
        <pc:spChg chg="del">
          <ac:chgData name="Бурак Елена" userId="9891f1f058035d72" providerId="Windows Live" clId="Web-{8164AEBB-8603-46C7-AA02-5AE37F501BB9}" dt="2022-04-13T11:46:09.348" v="6"/>
          <ac:spMkLst>
            <pc:docMk/>
            <pc:sldMk cId="2375542878" sldId="263"/>
            <ac:spMk id="3" creationId="{00000000-0000-0000-0000-000000000000}"/>
          </ac:spMkLst>
        </pc:spChg>
      </pc:sldChg>
      <pc:sldChg chg="delSp">
        <pc:chgData name="Бурак Елена" userId="9891f1f058035d72" providerId="Windows Live" clId="Web-{8164AEBB-8603-46C7-AA02-5AE37F501BB9}" dt="2022-04-13T11:46:34.880" v="8"/>
        <pc:sldMkLst>
          <pc:docMk/>
          <pc:sldMk cId="1928632388" sldId="275"/>
        </pc:sldMkLst>
        <pc:spChg chg="del">
          <ac:chgData name="Бурак Елена" userId="9891f1f058035d72" providerId="Windows Live" clId="Web-{8164AEBB-8603-46C7-AA02-5AE37F501BB9}" dt="2022-04-13T11:46:34.880" v="8"/>
          <ac:spMkLst>
            <pc:docMk/>
            <pc:sldMk cId="1928632388" sldId="275"/>
            <ac:spMk id="2" creationId="{00000000-0000-0000-0000-000000000000}"/>
          </ac:spMkLst>
        </pc:spChg>
        <pc:spChg chg="del">
          <ac:chgData name="Бурак Елена" userId="9891f1f058035d72" providerId="Windows Live" clId="Web-{8164AEBB-8603-46C7-AA02-5AE37F501BB9}" dt="2022-04-13T11:46:32.677" v="7"/>
          <ac:spMkLst>
            <pc:docMk/>
            <pc:sldMk cId="1928632388" sldId="275"/>
            <ac:spMk id="3" creationId="{00000000-0000-0000-0000-000000000000}"/>
          </ac:spMkLst>
        </pc:spChg>
      </pc:sldChg>
      <pc:sldChg chg="delSp">
        <pc:chgData name="Бурак Елена" userId="9891f1f058035d72" providerId="Windows Live" clId="Web-{8164AEBB-8603-46C7-AA02-5AE37F501BB9}" dt="2022-04-13T11:46:47.599" v="9"/>
        <pc:sldMkLst>
          <pc:docMk/>
          <pc:sldMk cId="492047081" sldId="281"/>
        </pc:sldMkLst>
        <pc:spChg chg="del">
          <ac:chgData name="Бурак Елена" userId="9891f1f058035d72" providerId="Windows Live" clId="Web-{8164AEBB-8603-46C7-AA02-5AE37F501BB9}" dt="2022-04-13T11:46:47.599" v="9"/>
          <ac:spMkLst>
            <pc:docMk/>
            <pc:sldMk cId="492047081" sldId="281"/>
            <ac:spMk id="49" creationId="{00000000-0000-0000-0000-000000000000}"/>
          </ac:spMkLst>
        </pc:spChg>
      </pc:sldChg>
    </pc:docChg>
  </pc:docChgLst>
  <pc:docChgLst>
    <pc:chgData name="Бурак Елена" userId="9891f1f058035d72" providerId="Windows Live" clId="Web-{F5088157-FFF5-4773-8FA9-8AF3B18C3438}"/>
    <pc:docChg chg="modSld">
      <pc:chgData name="Бурак Елена" userId="9891f1f058035d72" providerId="Windows Live" clId="Web-{F5088157-FFF5-4773-8FA9-8AF3B18C3438}" dt="2022-04-13T11:47:44.831" v="2" actId="1076"/>
      <pc:docMkLst>
        <pc:docMk/>
      </pc:docMkLst>
      <pc:sldChg chg="delSp modSp">
        <pc:chgData name="Бурак Елена" userId="9891f1f058035d72" providerId="Windows Live" clId="Web-{F5088157-FFF5-4773-8FA9-8AF3B18C3438}" dt="2022-04-13T11:47:44.831" v="2" actId="1076"/>
        <pc:sldMkLst>
          <pc:docMk/>
          <pc:sldMk cId="0" sldId="256"/>
        </pc:sldMkLst>
        <pc:spChg chg="del">
          <ac:chgData name="Бурак Елена" userId="9891f1f058035d72" providerId="Windows Live" clId="Web-{F5088157-FFF5-4773-8FA9-8AF3B18C3438}" dt="2022-04-13T11:47:40.580" v="1"/>
          <ac:spMkLst>
            <pc:docMk/>
            <pc:sldMk cId="0" sldId="256"/>
            <ac:spMk id="2" creationId="{00000000-0000-0000-0000-000000000000}"/>
          </ac:spMkLst>
        </pc:spChg>
        <pc:picChg chg="mod">
          <ac:chgData name="Бурак Елена" userId="9891f1f058035d72" providerId="Windows Live" clId="Web-{F5088157-FFF5-4773-8FA9-8AF3B18C3438}" dt="2022-04-13T11:47:44.831" v="2" actId="1076"/>
          <ac:picMkLst>
            <pc:docMk/>
            <pc:sldMk cId="0" sldId="256"/>
            <ac:picMk id="3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31265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8741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1650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305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0587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4008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9599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3806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4098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535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1800">
                <a:solidFill>
                  <a:schemeClr val="dk1"/>
                </a:solidFill>
              </a:defRPr>
            </a:lvl1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30000">
              <a:schemeClr val="lt1"/>
            </a:gs>
            <a:gs pos="100000">
              <a:schemeClr val="l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SzPct val="100000"/>
              <a:defRPr sz="3000"/>
            </a:lvl1pPr>
            <a:lvl2pPr>
              <a:spcBef>
                <a:spcPts val="480"/>
              </a:spcBef>
              <a:buSzPct val="100000"/>
              <a:defRPr sz="2400"/>
            </a:lvl2pPr>
            <a:lvl3pPr>
              <a:spcBef>
                <a:spcPts val="480"/>
              </a:spcBef>
              <a:buSzPct val="100000"/>
              <a:defRPr sz="2400"/>
            </a:lvl3pPr>
            <a:lvl4pPr>
              <a:spcBef>
                <a:spcPts val="360"/>
              </a:spcBef>
              <a:buSzPct val="100000"/>
              <a:defRPr sz="1800"/>
            </a:lvl4pPr>
            <a:lvl5pPr>
              <a:spcBef>
                <a:spcPts val="360"/>
              </a:spcBef>
              <a:buSzPct val="100000"/>
              <a:defRPr sz="1800"/>
            </a:lvl5pPr>
            <a:lvl6pPr>
              <a:spcBef>
                <a:spcPts val="360"/>
              </a:spcBef>
              <a:buSzPct val="100000"/>
              <a:defRPr sz="1800"/>
            </a:lvl6pPr>
            <a:lvl7pPr>
              <a:spcBef>
                <a:spcPts val="360"/>
              </a:spcBef>
              <a:buSzPct val="100000"/>
              <a:defRPr sz="1800"/>
            </a:lvl7pPr>
            <a:lvl8pPr>
              <a:spcBef>
                <a:spcPts val="360"/>
              </a:spcBef>
              <a:buSzPct val="100000"/>
              <a:defRPr sz="1800"/>
            </a:lvl8pPr>
            <a:lvl9pPr>
              <a:spcBef>
                <a:spcPts val="36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jamboard.google.com/d/1Ezr71Ant41hCa9w4kC73xycGz4blqvPNQ0ZP9Omlme0/edit?usp=sharin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dirty="0"/>
              <a:t>Педагог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" y="0"/>
            <a:ext cx="9135610" cy="51434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04675" y="205979"/>
            <a:ext cx="676152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atin typeface="Monotype Corsiva" panose="03010101010201010101" pitchFamily="66" charset="0"/>
              </a:rPr>
              <a:t>«Изображение послереволюционной действительности в повести „Собачье 			сердце“»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2395" y="2110085"/>
            <a:ext cx="87695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atin typeface="Monotype Corsiva" panose="03010101010201010101" pitchFamily="66" charset="0"/>
              </a:rPr>
              <a:t>	Урок русской </a:t>
            </a:r>
          </a:p>
          <a:p>
            <a:pPr algn="ctr"/>
            <a:r>
              <a:rPr lang="ru-RU" sz="2400" b="1" dirty="0">
                <a:latin typeface="Monotype Corsiva" panose="03010101010201010101" pitchFamily="66" charset="0"/>
              </a:rPr>
              <a:t>             литературы </a:t>
            </a:r>
          </a:p>
          <a:p>
            <a:pPr algn="ctr"/>
            <a:r>
              <a:rPr lang="ru-RU" sz="2400" b="1" dirty="0">
                <a:latin typeface="Monotype Corsiva" panose="03010101010201010101" pitchFamily="66" charset="0"/>
              </a:rPr>
              <a:t>            в </a:t>
            </a:r>
            <a:r>
              <a:rPr lang="el-GR" sz="2400" b="1">
                <a:latin typeface="Monotype Corsiva" panose="03010101010201010101" pitchFamily="66" charset="0"/>
              </a:rPr>
              <a:t>Χ</a:t>
            </a:r>
            <a:r>
              <a:rPr lang="el-GR" sz="2400" b="1" i="1">
                <a:latin typeface="Monotype Corsiva" panose="03010101010201010101" pitchFamily="66" charset="0"/>
                <a:cs typeface="Times New Roman" panose="02020603050405020304" pitchFamily="18" charset="0"/>
              </a:rPr>
              <a:t>Ι</a:t>
            </a:r>
            <a:r>
              <a:rPr lang="ru-RU" sz="2400" b="1" i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классе 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-26902" t="21260" r="-2759" b="-12777"/>
          <a:stretch/>
        </p:blipFill>
        <p:spPr>
          <a:xfrm>
            <a:off x="-151640" y="425750"/>
            <a:ext cx="7428634" cy="5125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7377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03" y="-107674"/>
            <a:ext cx="8166225" cy="518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62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91" y="72428"/>
            <a:ext cx="8591739" cy="4825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5459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428" y="635441"/>
            <a:ext cx="9062519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9019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44" y="138112"/>
            <a:ext cx="8573631" cy="4867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3496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14" y="342900"/>
            <a:ext cx="8582685" cy="445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7459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05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38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686800" cy="857400"/>
          </a:xfrm>
        </p:spPr>
        <p:txBody>
          <a:bodyPr/>
          <a:lstStyle/>
          <a:p>
            <a:pPr algn="ctr"/>
            <a:r>
              <a:rPr lang="ru-RU" sz="4400" dirty="0">
                <a:solidFill>
                  <a:srgbClr val="002060"/>
                </a:solidFill>
                <a:latin typeface="Monotype Corsiva" panose="03010101010201010101" pitchFamily="66" charset="0"/>
              </a:rPr>
              <a:t>Историки.   Психологи.  Лингвисты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544" y="2030136"/>
            <a:ext cx="2466975" cy="1857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81" y="1534153"/>
            <a:ext cx="3028950" cy="29667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553" y="1534154"/>
            <a:ext cx="2619375" cy="2886844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199" y="1200150"/>
            <a:ext cx="8477075" cy="37256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526" y="1475429"/>
            <a:ext cx="2877423" cy="3084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7539431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7"/>
            <a:ext cx="8229600" cy="1119239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  <a:latin typeface="Monotype Corsiva" panose="03010101010201010101" pitchFamily="66" charset="0"/>
              </a:rPr>
              <a:t>Представление группами результатов работы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444487"/>
            <a:ext cx="8229600" cy="3481362"/>
          </a:xfrm>
          <a:ln>
            <a:solidFill>
              <a:srgbClr val="C00000"/>
            </a:solidFill>
          </a:ln>
        </p:spPr>
        <p:txBody>
          <a:bodyPr/>
          <a:lstStyle/>
          <a:p>
            <a:r>
              <a:rPr lang="ru-RU" sz="3600" b="1" dirty="0">
                <a:latin typeface="Monotype Corsiva" panose="03010101010201010101" pitchFamily="66" charset="0"/>
              </a:rPr>
              <a:t>Порядок действий:</a:t>
            </a:r>
          </a:p>
          <a:p>
            <a:r>
              <a:rPr lang="ru-RU" sz="3600" b="1" dirty="0">
                <a:latin typeface="Monotype Corsiva" panose="03010101010201010101" pitchFamily="66" charset="0"/>
              </a:rPr>
              <a:t>1)	Сообщение учащихся по теоретическому вопросу.</a:t>
            </a:r>
          </a:p>
          <a:p>
            <a:r>
              <a:rPr lang="ru-RU" sz="3600" b="1" dirty="0">
                <a:latin typeface="Monotype Corsiva" panose="03010101010201010101" pitchFamily="66" charset="0"/>
              </a:rPr>
              <a:t>2)	Ответы на вопросы и ознакомление учащихся с выполненными заданиями.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8277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15" y="82613"/>
            <a:ext cx="8582685" cy="5060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3995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dirty="0">
                <a:solidFill>
                  <a:srgbClr val="C00000"/>
                </a:solidFill>
                <a:latin typeface="Monotype Corsiva" panose="03010101010201010101" pitchFamily="66" charset="0"/>
              </a:rPr>
              <a:t>З</a:t>
            </a:r>
            <a:r>
              <a:rPr lang="ru" dirty="0">
                <a:solidFill>
                  <a:srgbClr val="C00000"/>
                </a:solidFill>
                <a:latin typeface="Monotype Corsiva" panose="03010101010201010101" pitchFamily="66" charset="0"/>
              </a:rPr>
              <a:t>адачи урока 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063378"/>
            <a:ext cx="8229600" cy="323762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b="1" dirty="0">
                <a:latin typeface="Monotype Corsiva" panose="03010101010201010101" pitchFamily="66" charset="0"/>
              </a:rPr>
              <a:t>исследовать,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b="1" dirty="0">
                <a:latin typeface="Monotype Corsiva" panose="03010101010201010101" pitchFamily="66" charset="0"/>
              </a:rPr>
              <a:t>определить,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b="1" dirty="0">
                <a:latin typeface="Monotype Corsiva" panose="03010101010201010101" pitchFamily="66" charset="0"/>
              </a:rPr>
              <a:t>уметь анализировать,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b="1" dirty="0">
                <a:latin typeface="Monotype Corsiva" panose="03010101010201010101" pitchFamily="66" charset="0"/>
              </a:rPr>
              <a:t>уметь выражать,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b="1" dirty="0">
                <a:latin typeface="Monotype Corsiva" panose="03010101010201010101" pitchFamily="66" charset="0"/>
              </a:rPr>
              <a:t>уметь определять,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b="1" dirty="0">
                <a:latin typeface="Monotype Corsiva" panose="03010101010201010101" pitchFamily="66" charset="0"/>
              </a:rPr>
              <a:t>уметь находить</a:t>
            </a:r>
            <a:endParaRPr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896" y="1114679"/>
            <a:ext cx="2425146" cy="291414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978"/>
            <a:ext cx="8229600" cy="5060887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70682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5765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973" y="0"/>
            <a:ext cx="5652053" cy="516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32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243" y="159026"/>
            <a:ext cx="5950227" cy="475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88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788" y="29497"/>
            <a:ext cx="4700423" cy="50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88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1974"/>
            <a:ext cx="8229600" cy="1314451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  <a:latin typeface="Monotype Corsiva" panose="03010101010201010101" pitchFamily="66" charset="0"/>
              </a:rPr>
              <a:t>Обобщение итогов работы групп на виртуальной доске: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76425"/>
            <a:ext cx="8229600" cy="3049424"/>
          </a:xfrm>
        </p:spPr>
        <p:txBody>
          <a:bodyPr/>
          <a:lstStyle/>
          <a:p>
            <a:endParaRPr lang="ru-RU" u="sng" dirty="0">
              <a:hlinkClick r:id="rId2"/>
            </a:endParaRPr>
          </a:p>
          <a:p>
            <a:r>
              <a:rPr lang="ru-RU" u="sng" dirty="0">
                <a:solidFill>
                  <a:schemeClr val="tx1"/>
                </a:solidFill>
                <a:hlinkClick r:id="rId2"/>
              </a:rPr>
              <a:t>https://jamboard.google.com/d/1Ezr71Ant41hCa9w4kC73xycGz4blqvPNQ0ZP9Omlme0/edit?usp=sharing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3826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7200" y="268448"/>
            <a:ext cx="3628239" cy="4307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Изображая послереволюционную действительность, М. А. Булгаков утверждает ценность произошедших в обществе изменений или опровергает ее?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598" t="-160" r="-4598" b="3729"/>
          <a:stretch/>
        </p:blipFill>
        <p:spPr>
          <a:xfrm>
            <a:off x="4899171" y="59771"/>
            <a:ext cx="4379053" cy="5083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204708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052" y="1540016"/>
            <a:ext cx="3320748" cy="3231160"/>
          </a:xfrm>
          <a:prstGeom prst="rect">
            <a:avLst/>
          </a:prstGeom>
        </p:spPr>
      </p:pic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7419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dirty="0">
                <a:solidFill>
                  <a:srgbClr val="C00000"/>
                </a:solidFill>
                <a:latin typeface="Monotype Corsiva" panose="03010101010201010101" pitchFamily="66" charset="0"/>
              </a:rPr>
              <a:t>З</a:t>
            </a:r>
            <a:r>
              <a:rPr lang="ru" dirty="0">
                <a:solidFill>
                  <a:srgbClr val="C00000"/>
                </a:solidFill>
                <a:latin typeface="Monotype Corsiva" panose="03010101010201010101" pitchFamily="66" charset="0"/>
              </a:rPr>
              <a:t>адачи урока 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780175"/>
            <a:ext cx="8238653" cy="417207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latin typeface="Monotype Corsiva" panose="03010101010201010101" pitchFamily="66" charset="0"/>
              </a:rPr>
              <a:t>исследовать, как писатель изображает в повести послереволюционную действительность, а также средства ее изображения;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Monotype Corsiva" panose="03010101010201010101" pitchFamily="66" charset="0"/>
              </a:rPr>
              <a:t>определить ответ на </a:t>
            </a:r>
          </a:p>
          <a:p>
            <a:pPr lvl="0"/>
            <a:r>
              <a:rPr lang="ru-RU" sz="2800" b="1" dirty="0">
                <a:latin typeface="Monotype Corsiva" panose="03010101010201010101" pitchFamily="66" charset="0"/>
              </a:rPr>
              <a:t>проблемный вопрос урока;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Monotype Corsiva" panose="03010101010201010101" pitchFamily="66" charset="0"/>
              </a:rPr>
              <a:t>уметь анализировать, </a:t>
            </a:r>
          </a:p>
          <a:p>
            <a:pPr lvl="0"/>
            <a:r>
              <a:rPr lang="ru-RU" sz="2800" b="1" dirty="0">
                <a:latin typeface="Monotype Corsiva" panose="03010101010201010101" pitchFamily="66" charset="0"/>
              </a:rPr>
              <a:t>художественный текст, </a:t>
            </a:r>
          </a:p>
          <a:p>
            <a:pPr lvl="0"/>
            <a:r>
              <a:rPr lang="ru-RU" sz="2800" b="1" dirty="0">
                <a:latin typeface="Monotype Corsiva" panose="03010101010201010101" pitchFamily="66" charset="0"/>
              </a:rPr>
              <a:t>используя сведения из истории,</a:t>
            </a:r>
          </a:p>
          <a:p>
            <a:pPr lvl="0"/>
            <a:r>
              <a:rPr lang="ru-RU" sz="2800" b="1" dirty="0">
                <a:latin typeface="Monotype Corsiva" panose="03010101010201010101" pitchFamily="66" charset="0"/>
              </a:rPr>
              <a:t> теории литературы, языкознания;</a:t>
            </a:r>
          </a:p>
        </p:txBody>
      </p:sp>
    </p:spTree>
    <p:extLst>
      <p:ext uri="{BB962C8B-B14F-4D97-AF65-F5344CB8AC3E}">
        <p14:creationId xmlns:p14="http://schemas.microsoft.com/office/powerpoint/2010/main" val="3830473189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126" y="2279488"/>
            <a:ext cx="5560034" cy="2956816"/>
          </a:xfrm>
          <a:prstGeom prst="rect">
            <a:avLst/>
          </a:prstGeom>
        </p:spPr>
      </p:pic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442960" cy="57419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dirty="0">
                <a:solidFill>
                  <a:srgbClr val="C00000"/>
                </a:solidFill>
                <a:latin typeface="Monotype Corsiva" panose="03010101010201010101" pitchFamily="66" charset="0"/>
              </a:rPr>
              <a:t>З</a:t>
            </a:r>
            <a:r>
              <a:rPr lang="ru" dirty="0">
                <a:solidFill>
                  <a:srgbClr val="C00000"/>
                </a:solidFill>
                <a:latin typeface="Monotype Corsiva" panose="03010101010201010101" pitchFamily="66" charset="0"/>
              </a:rPr>
              <a:t>адачи урока 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73189" y="849666"/>
            <a:ext cx="8426971" cy="429383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Monotype Corsiva" panose="03010101010201010101" pitchFamily="66" charset="0"/>
              </a:rPr>
              <a:t>уметь выражать, свое отношение к прочитанному произведению;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Monotype Corsiva" panose="03010101010201010101" pitchFamily="66" charset="0"/>
              </a:rPr>
              <a:t>опираясь на анализ текста, определять отношение автора к послереволюционной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Monotype Corsiva" panose="03010101010201010101" pitchFamily="66" charset="0"/>
              </a:rPr>
              <a:t>действительности; роль </a:t>
            </a:r>
          </a:p>
          <a:p>
            <a:pPr lvl="0"/>
            <a:r>
              <a:rPr lang="ru-RU" sz="2800" b="1" dirty="0">
                <a:latin typeface="Monotype Corsiva" panose="03010101010201010101" pitchFamily="66" charset="0"/>
              </a:rPr>
              <a:t>художественных средств в тексте;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Monotype Corsiva" panose="03010101010201010101" pitchFamily="66" charset="0"/>
              </a:rPr>
              <a:t>находить компоненты текста,</a:t>
            </a:r>
          </a:p>
          <a:p>
            <a:pPr lvl="0"/>
            <a:r>
              <a:rPr lang="ru-RU" sz="2800" b="1" dirty="0">
                <a:latin typeface="Monotype Corsiva" panose="03010101010201010101" pitchFamily="66" charset="0"/>
              </a:rPr>
              <a:t>позволяющие выявить авторскую </a:t>
            </a:r>
          </a:p>
          <a:p>
            <a:pPr lvl="0"/>
            <a:r>
              <a:rPr lang="ru-RU" sz="2800" b="1" dirty="0">
                <a:latin typeface="Monotype Corsiva" panose="03010101010201010101" pitchFamily="66" charset="0"/>
              </a:rPr>
              <a:t>позицию.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sz="2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27023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  <a:latin typeface="Monotype Corsiva" panose="03010101010201010101" pitchFamily="66" charset="0"/>
              </a:rPr>
              <a:t>Домашнее задание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r>
              <a:rPr lang="ru-RU" b="1" u="sng" dirty="0">
                <a:latin typeface="Monotype Corsiva" panose="03010101010201010101" pitchFamily="66" charset="0"/>
              </a:rPr>
              <a:t>Письменно дать развернутые ответы на вопросы: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b="1" dirty="0">
                <a:latin typeface="Monotype Corsiva" panose="03010101010201010101" pitchFamily="66" charset="0"/>
              </a:rPr>
              <a:t>В чем опасность эксперимента профессора Преображенского?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b="1" dirty="0">
                <a:latin typeface="Monotype Corsiva" panose="03010101010201010101" pitchFamily="66" charset="0"/>
              </a:rPr>
              <a:t>Какая связь существует между медицинским опытом профессора Преображенского и тем, что происходит в социальной жизни России, показанной М. А. Булгаковым в повести?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2821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052" y="1540016"/>
            <a:ext cx="3320748" cy="3231160"/>
          </a:xfrm>
          <a:prstGeom prst="rect">
            <a:avLst/>
          </a:prstGeom>
        </p:spPr>
      </p:pic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7419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dirty="0">
                <a:solidFill>
                  <a:srgbClr val="C00000"/>
                </a:solidFill>
                <a:latin typeface="Monotype Corsiva" panose="03010101010201010101" pitchFamily="66" charset="0"/>
              </a:rPr>
              <a:t>З</a:t>
            </a:r>
            <a:r>
              <a:rPr lang="ru" dirty="0">
                <a:solidFill>
                  <a:srgbClr val="C00000"/>
                </a:solidFill>
                <a:latin typeface="Monotype Corsiva" panose="03010101010201010101" pitchFamily="66" charset="0"/>
              </a:rPr>
              <a:t>адачи урока 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780175"/>
            <a:ext cx="8238653" cy="417207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latin typeface="Monotype Corsiva" panose="03010101010201010101" pitchFamily="66" charset="0"/>
              </a:rPr>
              <a:t>исследовать, как писатель изображает в повести послереволюционную действительность, а также средства ее изображения;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Monotype Corsiva" panose="03010101010201010101" pitchFamily="66" charset="0"/>
              </a:rPr>
              <a:t>определить ответ на </a:t>
            </a:r>
          </a:p>
          <a:p>
            <a:pPr lvl="0"/>
            <a:r>
              <a:rPr lang="ru-RU" sz="2800" b="1" dirty="0">
                <a:latin typeface="Monotype Corsiva" panose="03010101010201010101" pitchFamily="66" charset="0"/>
              </a:rPr>
              <a:t>проблемный вопрос урока;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Monotype Corsiva" panose="03010101010201010101" pitchFamily="66" charset="0"/>
              </a:rPr>
              <a:t>уметь анализировать, </a:t>
            </a:r>
          </a:p>
          <a:p>
            <a:pPr lvl="0"/>
            <a:r>
              <a:rPr lang="ru-RU" sz="2800" b="1" dirty="0">
                <a:latin typeface="Monotype Corsiva" panose="03010101010201010101" pitchFamily="66" charset="0"/>
              </a:rPr>
              <a:t>художественный текст, </a:t>
            </a:r>
          </a:p>
          <a:p>
            <a:pPr lvl="0"/>
            <a:r>
              <a:rPr lang="ru-RU" sz="2800" b="1" dirty="0">
                <a:latin typeface="Monotype Corsiva" panose="03010101010201010101" pitchFamily="66" charset="0"/>
              </a:rPr>
              <a:t>используя сведения из истории,</a:t>
            </a:r>
          </a:p>
          <a:p>
            <a:pPr lvl="0"/>
            <a:r>
              <a:rPr lang="ru-RU" sz="2800" b="1" dirty="0">
                <a:latin typeface="Monotype Corsiva" panose="03010101010201010101" pitchFamily="66" charset="0"/>
              </a:rPr>
              <a:t> теории литературы, языкознания;</a:t>
            </a:r>
          </a:p>
        </p:txBody>
      </p:sp>
    </p:spTree>
    <p:extLst>
      <p:ext uri="{BB962C8B-B14F-4D97-AF65-F5344CB8AC3E}">
        <p14:creationId xmlns:p14="http://schemas.microsoft.com/office/powerpoint/2010/main" val="4194431822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126" y="2279488"/>
            <a:ext cx="5560034" cy="2956816"/>
          </a:xfrm>
          <a:prstGeom prst="rect">
            <a:avLst/>
          </a:prstGeom>
        </p:spPr>
      </p:pic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442960" cy="57419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dirty="0">
                <a:solidFill>
                  <a:srgbClr val="C00000"/>
                </a:solidFill>
                <a:latin typeface="Monotype Corsiva" panose="03010101010201010101" pitchFamily="66" charset="0"/>
              </a:rPr>
              <a:t>З</a:t>
            </a:r>
            <a:r>
              <a:rPr lang="ru" dirty="0">
                <a:solidFill>
                  <a:srgbClr val="C00000"/>
                </a:solidFill>
                <a:latin typeface="Monotype Corsiva" panose="03010101010201010101" pitchFamily="66" charset="0"/>
              </a:rPr>
              <a:t>адачи урока 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73189" y="849666"/>
            <a:ext cx="8426971" cy="429383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Monotype Corsiva" panose="03010101010201010101" pitchFamily="66" charset="0"/>
              </a:rPr>
              <a:t>уметь выражать, свое отношение к прочитанному произведению;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Monotype Corsiva" panose="03010101010201010101" pitchFamily="66" charset="0"/>
              </a:rPr>
              <a:t>опираясь на анализ текста, определять отношение автора к послереволюционной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Monotype Corsiva" panose="03010101010201010101" pitchFamily="66" charset="0"/>
              </a:rPr>
              <a:t>действительности; роль </a:t>
            </a:r>
          </a:p>
          <a:p>
            <a:pPr lvl="0"/>
            <a:r>
              <a:rPr lang="ru-RU" sz="2800" b="1" dirty="0">
                <a:latin typeface="Monotype Corsiva" panose="03010101010201010101" pitchFamily="66" charset="0"/>
              </a:rPr>
              <a:t>художественных средств в тексте;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Monotype Corsiva" panose="03010101010201010101" pitchFamily="66" charset="0"/>
              </a:rPr>
              <a:t>находить компоненты текста,</a:t>
            </a:r>
          </a:p>
          <a:p>
            <a:pPr lvl="0"/>
            <a:r>
              <a:rPr lang="ru-RU" sz="2800" b="1" dirty="0">
                <a:latin typeface="Monotype Corsiva" panose="03010101010201010101" pitchFamily="66" charset="0"/>
              </a:rPr>
              <a:t>позволяющие выявить авторскую </a:t>
            </a:r>
          </a:p>
          <a:p>
            <a:pPr lvl="0"/>
            <a:r>
              <a:rPr lang="ru-RU" sz="2800" b="1" dirty="0">
                <a:latin typeface="Monotype Corsiva" panose="03010101010201010101" pitchFamily="66" charset="0"/>
              </a:rPr>
              <a:t>позицию.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sz="2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017219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None/>
            </a:pPr>
            <a:endParaRPr sz="1000" dirty="0"/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dirty="0"/>
          </a:p>
          <a:p>
            <a:pPr marL="457200" lvl="0" indent="-228600" rt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r>
              <a:rPr lang="ru" sz="1000" dirty="0"/>
              <a:t> 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85800" y="477078"/>
            <a:ext cx="7873068" cy="3331523"/>
          </a:xfrm>
          <a:solidFill>
            <a:schemeClr val="accent6">
              <a:lumMod val="20000"/>
              <a:lumOff val="80000"/>
            </a:schemeClr>
          </a:solidFill>
          <a:ln w="28575">
            <a:solidFill>
              <a:srgbClr val="C0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  <a:softEdge rad="31750"/>
          </a:effectLst>
        </p:spPr>
        <p:txBody>
          <a:bodyPr/>
          <a:lstStyle/>
          <a:p>
            <a:br>
              <a:rPr lang="ru-RU" sz="3600" dirty="0">
                <a:latin typeface="Monotype Corsiva" panose="03010101010201010101" pitchFamily="66" charset="0"/>
              </a:rPr>
            </a:br>
            <a:br>
              <a:rPr lang="ru-RU" sz="3200" dirty="0">
                <a:latin typeface="Monotype Corsiva" panose="03010101010201010101" pitchFamily="66" charset="0"/>
              </a:rPr>
            </a:br>
            <a:r>
              <a:rPr lang="ru-RU" sz="3200" dirty="0">
                <a:latin typeface="Monotype Corsiva" panose="03010101010201010101" pitchFamily="66" charset="0"/>
              </a:rPr>
              <a:t>«Книги — это двери, что выводят тебя из четырех стен.... Они учат тебя, воспитывают, с ними ты путешествуешь, мечтаешь, воображаешь, проживаешь другие жизни, а свою умножаешь в тысячу раз» ( </a:t>
            </a:r>
            <a:r>
              <a:rPr lang="ru-RU" sz="3200" dirty="0" err="1">
                <a:latin typeface="Monotype Corsiva" panose="03010101010201010101" pitchFamily="66" charset="0"/>
              </a:rPr>
              <a:t>Артуро</a:t>
            </a:r>
            <a:r>
              <a:rPr lang="ru-RU" sz="3200" dirty="0">
                <a:latin typeface="Monotype Corsiva" panose="03010101010201010101" pitchFamily="66" charset="0"/>
              </a:rPr>
              <a:t> Перес-</a:t>
            </a:r>
            <a:r>
              <a:rPr lang="ru-RU" sz="3200" dirty="0" err="1">
                <a:latin typeface="Monotype Corsiva" panose="03010101010201010101" pitchFamily="66" charset="0"/>
              </a:rPr>
              <a:t>Реверте</a:t>
            </a:r>
            <a:r>
              <a:rPr lang="ru-RU" sz="3200" dirty="0">
                <a:latin typeface="Monotype Corsiva" panose="03010101010201010101" pitchFamily="66" charset="0"/>
              </a:rPr>
              <a:t>. «Королева Юга»). 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None/>
            </a:pPr>
            <a:endParaRPr sz="1000" dirty="0"/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7200" y="268448"/>
            <a:ext cx="3628239" cy="4307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Изображая послереволюционную действительность, М. А. Булгаков утверждает ценность произошедших в обществе изменений или опровергает ее?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598" t="-160" r="-4598" b="3729"/>
          <a:stretch/>
        </p:blipFill>
        <p:spPr>
          <a:xfrm>
            <a:off x="4899171" y="59771"/>
            <a:ext cx="4379053" cy="5083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686800" cy="857400"/>
          </a:xfrm>
        </p:spPr>
        <p:txBody>
          <a:bodyPr/>
          <a:lstStyle/>
          <a:p>
            <a:pPr algn="ctr"/>
            <a:r>
              <a:rPr lang="ru-RU" sz="4400" dirty="0">
                <a:solidFill>
                  <a:srgbClr val="002060"/>
                </a:solidFill>
                <a:latin typeface="Monotype Corsiva" panose="03010101010201010101" pitchFamily="66" charset="0"/>
              </a:rPr>
              <a:t>Историки.   Психологи.  Лингвисты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544" y="2030136"/>
            <a:ext cx="2466975" cy="1857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81" y="1534153"/>
            <a:ext cx="3028950" cy="29667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553" y="1534154"/>
            <a:ext cx="2619375" cy="28868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526" y="1475429"/>
            <a:ext cx="2877423" cy="3084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7"/>
            <a:ext cx="8229600" cy="1211761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  <a:latin typeface="Monotype Corsiva" panose="03010101010201010101" pitchFamily="66" charset="0"/>
              </a:rPr>
              <a:t>«Путешествие по улицам Москвы 1920-х годов»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42" y="1275128"/>
            <a:ext cx="7881457" cy="3772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5542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70" y="176169"/>
            <a:ext cx="8892330" cy="4748387"/>
          </a:xfrm>
          <a:prstGeom prst="rect">
            <a:avLst/>
          </a:prstGeom>
        </p:spPr>
      </p:pic>
      <p:pic>
        <p:nvPicPr>
          <p:cNvPr id="3" name="d-shostakovich-pesnya-o-vstrechnom-nas-utro-vstrechaet-proh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6275" y="176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8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ight-gradien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311</Words>
  <Application>Microsoft Office PowerPoint</Application>
  <PresentationFormat>Экран (16:9)</PresentationFormat>
  <Paragraphs>76</Paragraphs>
  <Slides>28</Slides>
  <Notes>14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light-gradient</vt:lpstr>
      <vt:lpstr>Презентация PowerPoint</vt:lpstr>
      <vt:lpstr>Задачи урока </vt:lpstr>
      <vt:lpstr>Задачи урока </vt:lpstr>
      <vt:lpstr>Задачи урока </vt:lpstr>
      <vt:lpstr>  «Книги — это двери, что выводят тебя из четырех стен.... Они учат тебя, воспитывают, с ними ты путешествуешь, мечтаешь, воображаешь, проживаешь другие жизни, а свою умножаешь в тысячу раз» ( Артуро Перес-Реверте. «Королева Юга»). </vt:lpstr>
      <vt:lpstr>Презентация PowerPoint</vt:lpstr>
      <vt:lpstr>Историки.   Психологи.  Лингвисты </vt:lpstr>
      <vt:lpstr>«Путешествие по улицам Москвы 1920-х годов»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Историки.   Психологи.  Лингвисты </vt:lpstr>
      <vt:lpstr>Представление группами результатов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Обобщение итогов работы групп на виртуальной доске: </vt:lpstr>
      <vt:lpstr>Презентация PowerPoint</vt:lpstr>
      <vt:lpstr>Задачи урока </vt:lpstr>
      <vt:lpstr>Задачи урока </vt:lpstr>
      <vt:lpstr>Домашнее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Юзер</cp:lastModifiedBy>
  <cp:revision>28</cp:revision>
  <dcterms:modified xsi:type="dcterms:W3CDTF">2022-04-13T11:47:46Z</dcterms:modified>
</cp:coreProperties>
</file>