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42F311-E992-40F2-9B30-379B16EE4587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4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96F"/>
    <a:srgbClr val="E8F8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384D36-D2BF-4BCA-A396-194AEFFBC33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A72C86A-1E28-4E56-9F87-23AC7833803B}">
      <dgm:prSet/>
      <dgm:spPr/>
      <dgm:t>
        <a:bodyPr/>
        <a:lstStyle/>
        <a:p>
          <a:r>
            <a:rPr lang="ru-RU"/>
            <a:t>говорением (монологической и диалогической речью)</a:t>
          </a:r>
        </a:p>
      </dgm:t>
    </dgm:pt>
    <dgm:pt modelId="{226F1507-10EE-4183-9AC0-D59287F03685}" type="parTrans" cxnId="{0772491D-2A18-4AF9-B2F6-0C38AF9DB11A}">
      <dgm:prSet/>
      <dgm:spPr/>
      <dgm:t>
        <a:bodyPr/>
        <a:lstStyle/>
        <a:p>
          <a:endParaRPr lang="ru-RU"/>
        </a:p>
      </dgm:t>
    </dgm:pt>
    <dgm:pt modelId="{99866BB2-B35D-4FC7-B028-3E002904A097}" type="sibTrans" cxnId="{0772491D-2A18-4AF9-B2F6-0C38AF9DB11A}">
      <dgm:prSet/>
      <dgm:spPr/>
      <dgm:t>
        <a:bodyPr/>
        <a:lstStyle/>
        <a:p>
          <a:endParaRPr lang="ru-RU"/>
        </a:p>
      </dgm:t>
    </dgm:pt>
    <dgm:pt modelId="{FD5681D4-A146-4236-9875-2B8DA660807C}">
      <dgm:prSet/>
      <dgm:spPr/>
      <dgm:t>
        <a:bodyPr/>
        <a:lstStyle/>
        <a:p>
          <a:r>
            <a:rPr lang="ru-RU"/>
            <a:t>восприятием и пониманием речи на слух</a:t>
          </a:r>
        </a:p>
      </dgm:t>
    </dgm:pt>
    <dgm:pt modelId="{4DC7F417-3480-4108-A17C-E0783CE73BFA}" type="parTrans" cxnId="{3AE6D7FB-B3A9-49CB-BBCA-32142F123A16}">
      <dgm:prSet/>
      <dgm:spPr/>
      <dgm:t>
        <a:bodyPr/>
        <a:lstStyle/>
        <a:p>
          <a:endParaRPr lang="ru-RU"/>
        </a:p>
      </dgm:t>
    </dgm:pt>
    <dgm:pt modelId="{41ED3196-D9F1-4C5C-874E-E55E26168494}" type="sibTrans" cxnId="{3AE6D7FB-B3A9-49CB-BBCA-32142F123A16}">
      <dgm:prSet/>
      <dgm:spPr/>
      <dgm:t>
        <a:bodyPr/>
        <a:lstStyle/>
        <a:p>
          <a:endParaRPr lang="ru-RU"/>
        </a:p>
      </dgm:t>
    </dgm:pt>
    <dgm:pt modelId="{1C24635A-8F6F-4D14-B760-80E35FA6BB7A}">
      <dgm:prSet/>
      <dgm:spPr/>
      <dgm:t>
        <a:bodyPr/>
        <a:lstStyle/>
        <a:p>
          <a:r>
            <a:rPr lang="ru-RU"/>
            <a:t>чтением</a:t>
          </a:r>
        </a:p>
      </dgm:t>
    </dgm:pt>
    <dgm:pt modelId="{00417775-AEF3-4DF4-810D-62847D22CE6E}" type="parTrans" cxnId="{DFBB43C1-68AA-4855-B24A-EB2A8E2ABB12}">
      <dgm:prSet/>
      <dgm:spPr/>
      <dgm:t>
        <a:bodyPr/>
        <a:lstStyle/>
        <a:p>
          <a:endParaRPr lang="ru-RU"/>
        </a:p>
      </dgm:t>
    </dgm:pt>
    <dgm:pt modelId="{1BB1D472-7918-486B-96B0-25114DD97129}" type="sibTrans" cxnId="{DFBB43C1-68AA-4855-B24A-EB2A8E2ABB12}">
      <dgm:prSet/>
      <dgm:spPr/>
      <dgm:t>
        <a:bodyPr/>
        <a:lstStyle/>
        <a:p>
          <a:endParaRPr lang="ru-RU"/>
        </a:p>
      </dgm:t>
    </dgm:pt>
    <dgm:pt modelId="{DF5BCB7C-1631-4EE4-AA01-028209D419E5}">
      <dgm:prSet/>
      <dgm:spPr/>
      <dgm:t>
        <a:bodyPr/>
        <a:lstStyle/>
        <a:p>
          <a:r>
            <a:rPr lang="ru-RU"/>
            <a:t>письменной речью</a:t>
          </a:r>
        </a:p>
      </dgm:t>
    </dgm:pt>
    <dgm:pt modelId="{B746A162-9A3C-4406-B0AD-167800FC5637}" type="parTrans" cxnId="{DFB87EEF-78FC-4BC9-B5A6-23953D06D710}">
      <dgm:prSet/>
      <dgm:spPr/>
      <dgm:t>
        <a:bodyPr/>
        <a:lstStyle/>
        <a:p>
          <a:endParaRPr lang="ru-RU"/>
        </a:p>
      </dgm:t>
    </dgm:pt>
    <dgm:pt modelId="{543A5A18-EA82-4B85-B76D-037ED57A35C4}" type="sibTrans" cxnId="{DFB87EEF-78FC-4BC9-B5A6-23953D06D710}">
      <dgm:prSet/>
      <dgm:spPr/>
      <dgm:t>
        <a:bodyPr/>
        <a:lstStyle/>
        <a:p>
          <a:endParaRPr lang="ru-RU"/>
        </a:p>
      </dgm:t>
    </dgm:pt>
    <dgm:pt modelId="{C5B4ED1B-1039-44CE-B2F1-4104569D865D}" type="pres">
      <dgm:prSet presAssocID="{B6384D36-D2BF-4BCA-A396-194AEFFBC33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69B0B87-19DE-4DEF-8E08-31EF91FB8400}" type="pres">
      <dgm:prSet presAssocID="{B6384D36-D2BF-4BCA-A396-194AEFFBC339}" presName="Name1" presStyleCnt="0"/>
      <dgm:spPr/>
    </dgm:pt>
    <dgm:pt modelId="{C286CC3D-5F2E-49CE-A14B-F328E580A3D6}" type="pres">
      <dgm:prSet presAssocID="{B6384D36-D2BF-4BCA-A396-194AEFFBC339}" presName="cycle" presStyleCnt="0"/>
      <dgm:spPr/>
    </dgm:pt>
    <dgm:pt modelId="{04AEC3EE-F788-4D98-A7AF-99E7BB9892CC}" type="pres">
      <dgm:prSet presAssocID="{B6384D36-D2BF-4BCA-A396-194AEFFBC339}" presName="srcNode" presStyleLbl="node1" presStyleIdx="0" presStyleCnt="4"/>
      <dgm:spPr/>
    </dgm:pt>
    <dgm:pt modelId="{120BA39A-3633-4FB6-B36B-4E3A9697C5ED}" type="pres">
      <dgm:prSet presAssocID="{B6384D36-D2BF-4BCA-A396-194AEFFBC339}" presName="conn" presStyleLbl="parChTrans1D2" presStyleIdx="0" presStyleCnt="1"/>
      <dgm:spPr/>
      <dgm:t>
        <a:bodyPr/>
        <a:lstStyle/>
        <a:p>
          <a:endParaRPr lang="ru-RU"/>
        </a:p>
      </dgm:t>
    </dgm:pt>
    <dgm:pt modelId="{C149A31A-0726-4A49-ADA0-9399A3D06FC1}" type="pres">
      <dgm:prSet presAssocID="{B6384D36-D2BF-4BCA-A396-194AEFFBC339}" presName="extraNode" presStyleLbl="node1" presStyleIdx="0" presStyleCnt="4"/>
      <dgm:spPr/>
    </dgm:pt>
    <dgm:pt modelId="{A51A7F09-B094-44B1-8767-27EC626DF962}" type="pres">
      <dgm:prSet presAssocID="{B6384D36-D2BF-4BCA-A396-194AEFFBC339}" presName="dstNode" presStyleLbl="node1" presStyleIdx="0" presStyleCnt="4"/>
      <dgm:spPr/>
    </dgm:pt>
    <dgm:pt modelId="{CE865AA5-4108-447A-AAFF-F757037082F2}" type="pres">
      <dgm:prSet presAssocID="{2A72C86A-1E28-4E56-9F87-23AC7833803B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F18E6-4B9D-44F7-AC8D-7D2F0910C2E0}" type="pres">
      <dgm:prSet presAssocID="{2A72C86A-1E28-4E56-9F87-23AC7833803B}" presName="accent_1" presStyleCnt="0"/>
      <dgm:spPr/>
    </dgm:pt>
    <dgm:pt modelId="{900588D9-DAEB-4102-89BA-CD8E09F16A5B}" type="pres">
      <dgm:prSet presAssocID="{2A72C86A-1E28-4E56-9F87-23AC7833803B}" presName="accentRepeatNode" presStyleLbl="solidFgAcc1" presStyleIdx="0" presStyleCnt="4"/>
      <dgm:spPr>
        <a:solidFill>
          <a:schemeClr val="bg2">
            <a:lumMod val="60000"/>
            <a:lumOff val="40000"/>
          </a:schemeClr>
        </a:solidFill>
      </dgm:spPr>
    </dgm:pt>
    <dgm:pt modelId="{740ACB02-6104-4D2E-9E0C-01E5E7A18D9E}" type="pres">
      <dgm:prSet presAssocID="{FD5681D4-A146-4236-9875-2B8DA660807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D4C28B-C742-4D8C-8FB7-B8610FD187D9}" type="pres">
      <dgm:prSet presAssocID="{FD5681D4-A146-4236-9875-2B8DA660807C}" presName="accent_2" presStyleCnt="0"/>
      <dgm:spPr/>
    </dgm:pt>
    <dgm:pt modelId="{ED2EFE83-34D9-4B54-95CC-F5093D5C6572}" type="pres">
      <dgm:prSet presAssocID="{FD5681D4-A146-4236-9875-2B8DA660807C}" presName="accentRepeatNode" presStyleLbl="solidFgAcc1" presStyleIdx="1" presStyleCnt="4"/>
      <dgm:spPr>
        <a:solidFill>
          <a:schemeClr val="bg2">
            <a:lumMod val="60000"/>
            <a:lumOff val="40000"/>
          </a:schemeClr>
        </a:solidFill>
      </dgm:spPr>
    </dgm:pt>
    <dgm:pt modelId="{06F1E557-8719-478C-AE1A-E40D45BE9707}" type="pres">
      <dgm:prSet presAssocID="{1C24635A-8F6F-4D14-B760-80E35FA6BB7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5AA60-E32B-4A62-AC51-51629068D709}" type="pres">
      <dgm:prSet presAssocID="{1C24635A-8F6F-4D14-B760-80E35FA6BB7A}" presName="accent_3" presStyleCnt="0"/>
      <dgm:spPr/>
    </dgm:pt>
    <dgm:pt modelId="{69780962-9FE1-4F73-B5BC-7CA8FE643DA4}" type="pres">
      <dgm:prSet presAssocID="{1C24635A-8F6F-4D14-B760-80E35FA6BB7A}" presName="accentRepeatNode" presStyleLbl="solidFgAcc1" presStyleIdx="2" presStyleCnt="4"/>
      <dgm:spPr>
        <a:solidFill>
          <a:schemeClr val="bg2">
            <a:lumMod val="60000"/>
            <a:lumOff val="40000"/>
          </a:schemeClr>
        </a:solidFill>
      </dgm:spPr>
    </dgm:pt>
    <dgm:pt modelId="{D6EC161B-EEC8-4EAC-9508-1BD2841134B2}" type="pres">
      <dgm:prSet presAssocID="{DF5BCB7C-1631-4EE4-AA01-028209D419E5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336688-A244-4854-B441-547751643B43}" type="pres">
      <dgm:prSet presAssocID="{DF5BCB7C-1631-4EE4-AA01-028209D419E5}" presName="accent_4" presStyleCnt="0"/>
      <dgm:spPr/>
    </dgm:pt>
    <dgm:pt modelId="{895CD2F4-408A-46BA-9B88-DC707685B4CD}" type="pres">
      <dgm:prSet presAssocID="{DF5BCB7C-1631-4EE4-AA01-028209D419E5}" presName="accentRepeatNode" presStyleLbl="solidFgAcc1" presStyleIdx="3" presStyleCnt="4"/>
      <dgm:spPr>
        <a:solidFill>
          <a:schemeClr val="bg2">
            <a:lumMod val="60000"/>
            <a:lumOff val="40000"/>
          </a:schemeClr>
        </a:solidFill>
      </dgm:spPr>
    </dgm:pt>
  </dgm:ptLst>
  <dgm:cxnLst>
    <dgm:cxn modelId="{2E3602F3-FEE0-4335-AF74-A282771A09FC}" type="presOf" srcId="{99866BB2-B35D-4FC7-B028-3E002904A097}" destId="{120BA39A-3633-4FB6-B36B-4E3A9697C5ED}" srcOrd="0" destOrd="0" presId="urn:microsoft.com/office/officeart/2008/layout/VerticalCurvedList"/>
    <dgm:cxn modelId="{BA430E87-2669-46CE-A76E-AFD187B0D585}" type="presOf" srcId="{FD5681D4-A146-4236-9875-2B8DA660807C}" destId="{740ACB02-6104-4D2E-9E0C-01E5E7A18D9E}" srcOrd="0" destOrd="0" presId="urn:microsoft.com/office/officeart/2008/layout/VerticalCurvedList"/>
    <dgm:cxn modelId="{78031081-AA6F-4C17-A809-F5AE5B47EEF6}" type="presOf" srcId="{2A72C86A-1E28-4E56-9F87-23AC7833803B}" destId="{CE865AA5-4108-447A-AAFF-F757037082F2}" srcOrd="0" destOrd="0" presId="urn:microsoft.com/office/officeart/2008/layout/VerticalCurvedList"/>
    <dgm:cxn modelId="{8F82F357-EDCE-4FEE-AE51-218B11A28EA0}" type="presOf" srcId="{DF5BCB7C-1631-4EE4-AA01-028209D419E5}" destId="{D6EC161B-EEC8-4EAC-9508-1BD2841134B2}" srcOrd="0" destOrd="0" presId="urn:microsoft.com/office/officeart/2008/layout/VerticalCurvedList"/>
    <dgm:cxn modelId="{DFBB43C1-68AA-4855-B24A-EB2A8E2ABB12}" srcId="{B6384D36-D2BF-4BCA-A396-194AEFFBC339}" destId="{1C24635A-8F6F-4D14-B760-80E35FA6BB7A}" srcOrd="2" destOrd="0" parTransId="{00417775-AEF3-4DF4-810D-62847D22CE6E}" sibTransId="{1BB1D472-7918-486B-96B0-25114DD97129}"/>
    <dgm:cxn modelId="{BC61E858-1E3A-4CFD-9F35-5D30B2C834AF}" type="presOf" srcId="{1C24635A-8F6F-4D14-B760-80E35FA6BB7A}" destId="{06F1E557-8719-478C-AE1A-E40D45BE9707}" srcOrd="0" destOrd="0" presId="urn:microsoft.com/office/officeart/2008/layout/VerticalCurvedList"/>
    <dgm:cxn modelId="{DFB87EEF-78FC-4BC9-B5A6-23953D06D710}" srcId="{B6384D36-D2BF-4BCA-A396-194AEFFBC339}" destId="{DF5BCB7C-1631-4EE4-AA01-028209D419E5}" srcOrd="3" destOrd="0" parTransId="{B746A162-9A3C-4406-B0AD-167800FC5637}" sibTransId="{543A5A18-EA82-4B85-B76D-037ED57A35C4}"/>
    <dgm:cxn modelId="{3AE6D7FB-B3A9-49CB-BBCA-32142F123A16}" srcId="{B6384D36-D2BF-4BCA-A396-194AEFFBC339}" destId="{FD5681D4-A146-4236-9875-2B8DA660807C}" srcOrd="1" destOrd="0" parTransId="{4DC7F417-3480-4108-A17C-E0783CE73BFA}" sibTransId="{41ED3196-D9F1-4C5C-874E-E55E26168494}"/>
    <dgm:cxn modelId="{5AD3C7A7-62B9-44C3-B269-CCC3F85CF660}" type="presOf" srcId="{B6384D36-D2BF-4BCA-A396-194AEFFBC339}" destId="{C5B4ED1B-1039-44CE-B2F1-4104569D865D}" srcOrd="0" destOrd="0" presId="urn:microsoft.com/office/officeart/2008/layout/VerticalCurvedList"/>
    <dgm:cxn modelId="{0772491D-2A18-4AF9-B2F6-0C38AF9DB11A}" srcId="{B6384D36-D2BF-4BCA-A396-194AEFFBC339}" destId="{2A72C86A-1E28-4E56-9F87-23AC7833803B}" srcOrd="0" destOrd="0" parTransId="{226F1507-10EE-4183-9AC0-D59287F03685}" sibTransId="{99866BB2-B35D-4FC7-B028-3E002904A097}"/>
    <dgm:cxn modelId="{88B7C5C7-F749-4AAA-AAC5-49A24F306F00}" type="presParOf" srcId="{C5B4ED1B-1039-44CE-B2F1-4104569D865D}" destId="{269B0B87-19DE-4DEF-8E08-31EF91FB8400}" srcOrd="0" destOrd="0" presId="urn:microsoft.com/office/officeart/2008/layout/VerticalCurvedList"/>
    <dgm:cxn modelId="{086A025B-29AA-4859-AB9C-37670C22CE78}" type="presParOf" srcId="{269B0B87-19DE-4DEF-8E08-31EF91FB8400}" destId="{C286CC3D-5F2E-49CE-A14B-F328E580A3D6}" srcOrd="0" destOrd="0" presId="urn:microsoft.com/office/officeart/2008/layout/VerticalCurvedList"/>
    <dgm:cxn modelId="{96207B1B-A921-4E26-9C94-42ABB8F1A063}" type="presParOf" srcId="{C286CC3D-5F2E-49CE-A14B-F328E580A3D6}" destId="{04AEC3EE-F788-4D98-A7AF-99E7BB9892CC}" srcOrd="0" destOrd="0" presId="urn:microsoft.com/office/officeart/2008/layout/VerticalCurvedList"/>
    <dgm:cxn modelId="{5BF90ABC-5F33-4A1C-BCCC-734032AF6063}" type="presParOf" srcId="{C286CC3D-5F2E-49CE-A14B-F328E580A3D6}" destId="{120BA39A-3633-4FB6-B36B-4E3A9697C5ED}" srcOrd="1" destOrd="0" presId="urn:microsoft.com/office/officeart/2008/layout/VerticalCurvedList"/>
    <dgm:cxn modelId="{A97528DA-EE42-495E-95EE-5274660B5C37}" type="presParOf" srcId="{C286CC3D-5F2E-49CE-A14B-F328E580A3D6}" destId="{C149A31A-0726-4A49-ADA0-9399A3D06FC1}" srcOrd="2" destOrd="0" presId="urn:microsoft.com/office/officeart/2008/layout/VerticalCurvedList"/>
    <dgm:cxn modelId="{8A838982-5D9A-496D-A4BF-C5E56ABCA6D3}" type="presParOf" srcId="{C286CC3D-5F2E-49CE-A14B-F328E580A3D6}" destId="{A51A7F09-B094-44B1-8767-27EC626DF962}" srcOrd="3" destOrd="0" presId="urn:microsoft.com/office/officeart/2008/layout/VerticalCurvedList"/>
    <dgm:cxn modelId="{0F838299-56D2-4AAE-B184-735E37EF08C9}" type="presParOf" srcId="{269B0B87-19DE-4DEF-8E08-31EF91FB8400}" destId="{CE865AA5-4108-447A-AAFF-F757037082F2}" srcOrd="1" destOrd="0" presId="urn:microsoft.com/office/officeart/2008/layout/VerticalCurvedList"/>
    <dgm:cxn modelId="{F4C271E7-08D8-4B3E-9376-16006DFDCBC2}" type="presParOf" srcId="{269B0B87-19DE-4DEF-8E08-31EF91FB8400}" destId="{B8DF18E6-4B9D-44F7-AC8D-7D2F0910C2E0}" srcOrd="2" destOrd="0" presId="urn:microsoft.com/office/officeart/2008/layout/VerticalCurvedList"/>
    <dgm:cxn modelId="{549F63E7-0F39-4049-A904-87F1460789C7}" type="presParOf" srcId="{B8DF18E6-4B9D-44F7-AC8D-7D2F0910C2E0}" destId="{900588D9-DAEB-4102-89BA-CD8E09F16A5B}" srcOrd="0" destOrd="0" presId="urn:microsoft.com/office/officeart/2008/layout/VerticalCurvedList"/>
    <dgm:cxn modelId="{C4A66E95-AD7A-40F8-B7BB-DE148B81E0A4}" type="presParOf" srcId="{269B0B87-19DE-4DEF-8E08-31EF91FB8400}" destId="{740ACB02-6104-4D2E-9E0C-01E5E7A18D9E}" srcOrd="3" destOrd="0" presId="urn:microsoft.com/office/officeart/2008/layout/VerticalCurvedList"/>
    <dgm:cxn modelId="{CE084EDC-9243-4595-BA44-E4B49EC5484E}" type="presParOf" srcId="{269B0B87-19DE-4DEF-8E08-31EF91FB8400}" destId="{22D4C28B-C742-4D8C-8FB7-B8610FD187D9}" srcOrd="4" destOrd="0" presId="urn:microsoft.com/office/officeart/2008/layout/VerticalCurvedList"/>
    <dgm:cxn modelId="{30EA3336-6C57-4EB5-9804-878A57B97BF3}" type="presParOf" srcId="{22D4C28B-C742-4D8C-8FB7-B8610FD187D9}" destId="{ED2EFE83-34D9-4B54-95CC-F5093D5C6572}" srcOrd="0" destOrd="0" presId="urn:microsoft.com/office/officeart/2008/layout/VerticalCurvedList"/>
    <dgm:cxn modelId="{D566954A-BE05-461A-BD88-654C4CF7C00D}" type="presParOf" srcId="{269B0B87-19DE-4DEF-8E08-31EF91FB8400}" destId="{06F1E557-8719-478C-AE1A-E40D45BE9707}" srcOrd="5" destOrd="0" presId="urn:microsoft.com/office/officeart/2008/layout/VerticalCurvedList"/>
    <dgm:cxn modelId="{F405158D-BAA5-4459-B23F-BC82D9B27A82}" type="presParOf" srcId="{269B0B87-19DE-4DEF-8E08-31EF91FB8400}" destId="{A435AA60-E32B-4A62-AC51-51629068D709}" srcOrd="6" destOrd="0" presId="urn:microsoft.com/office/officeart/2008/layout/VerticalCurvedList"/>
    <dgm:cxn modelId="{5030E566-4E90-4B38-B71C-884AFCDF1EFB}" type="presParOf" srcId="{A435AA60-E32B-4A62-AC51-51629068D709}" destId="{69780962-9FE1-4F73-B5BC-7CA8FE643DA4}" srcOrd="0" destOrd="0" presId="urn:microsoft.com/office/officeart/2008/layout/VerticalCurvedList"/>
    <dgm:cxn modelId="{97A014EB-9757-419F-B64A-13FDF95F2AAD}" type="presParOf" srcId="{269B0B87-19DE-4DEF-8E08-31EF91FB8400}" destId="{D6EC161B-EEC8-4EAC-9508-1BD2841134B2}" srcOrd="7" destOrd="0" presId="urn:microsoft.com/office/officeart/2008/layout/VerticalCurvedList"/>
    <dgm:cxn modelId="{F0EC0F62-2C07-4BF2-BD50-BC95E4E4AEAC}" type="presParOf" srcId="{269B0B87-19DE-4DEF-8E08-31EF91FB8400}" destId="{0A336688-A244-4854-B441-547751643B43}" srcOrd="8" destOrd="0" presId="urn:microsoft.com/office/officeart/2008/layout/VerticalCurvedList"/>
    <dgm:cxn modelId="{0D300307-BC4D-448D-8039-50AA5B59D85D}" type="presParOf" srcId="{0A336688-A244-4854-B441-547751643B43}" destId="{895CD2F4-408A-46BA-9B88-DC707685B4C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0BA39A-3633-4FB6-B36B-4E3A9697C5ED}">
      <dsp:nvSpPr>
        <dsp:cNvPr id="0" name=""/>
        <dsp:cNvSpPr/>
      </dsp:nvSpPr>
      <dsp:spPr>
        <a:xfrm>
          <a:off x="-3765707" y="-578434"/>
          <a:ext cx="4488465" cy="4488465"/>
        </a:xfrm>
        <a:prstGeom prst="blockArc">
          <a:avLst>
            <a:gd name="adj1" fmla="val 18900000"/>
            <a:gd name="adj2" fmla="val 2700000"/>
            <a:gd name="adj3" fmla="val 481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865AA5-4108-447A-AAFF-F757037082F2}">
      <dsp:nvSpPr>
        <dsp:cNvPr id="0" name=""/>
        <dsp:cNvSpPr/>
      </dsp:nvSpPr>
      <dsp:spPr>
        <a:xfrm>
          <a:off x="378827" y="256133"/>
          <a:ext cx="10252179" cy="512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82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говорением (монологической и диалогической речью)</a:t>
          </a:r>
        </a:p>
      </dsp:txBody>
      <dsp:txXfrm>
        <a:off x="378827" y="256133"/>
        <a:ext cx="10252179" cy="512532"/>
      </dsp:txXfrm>
    </dsp:sp>
    <dsp:sp modelId="{900588D9-DAEB-4102-89BA-CD8E09F16A5B}">
      <dsp:nvSpPr>
        <dsp:cNvPr id="0" name=""/>
        <dsp:cNvSpPr/>
      </dsp:nvSpPr>
      <dsp:spPr>
        <a:xfrm>
          <a:off x="58494" y="192066"/>
          <a:ext cx="640665" cy="64066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0ACB02-6104-4D2E-9E0C-01E5E7A18D9E}">
      <dsp:nvSpPr>
        <dsp:cNvPr id="0" name=""/>
        <dsp:cNvSpPr/>
      </dsp:nvSpPr>
      <dsp:spPr>
        <a:xfrm>
          <a:off x="672674" y="1025065"/>
          <a:ext cx="9958332" cy="512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82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восприятием и пониманием речи на слух</a:t>
          </a:r>
        </a:p>
      </dsp:txBody>
      <dsp:txXfrm>
        <a:off x="672674" y="1025065"/>
        <a:ext cx="9958332" cy="512532"/>
      </dsp:txXfrm>
    </dsp:sp>
    <dsp:sp modelId="{ED2EFE83-34D9-4B54-95CC-F5093D5C6572}">
      <dsp:nvSpPr>
        <dsp:cNvPr id="0" name=""/>
        <dsp:cNvSpPr/>
      </dsp:nvSpPr>
      <dsp:spPr>
        <a:xfrm>
          <a:off x="352341" y="960998"/>
          <a:ext cx="640665" cy="64066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1E557-8719-478C-AE1A-E40D45BE9707}">
      <dsp:nvSpPr>
        <dsp:cNvPr id="0" name=""/>
        <dsp:cNvSpPr/>
      </dsp:nvSpPr>
      <dsp:spPr>
        <a:xfrm>
          <a:off x="672674" y="1793997"/>
          <a:ext cx="9958332" cy="512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82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чтением</a:t>
          </a:r>
        </a:p>
      </dsp:txBody>
      <dsp:txXfrm>
        <a:off x="672674" y="1793997"/>
        <a:ext cx="9958332" cy="512532"/>
      </dsp:txXfrm>
    </dsp:sp>
    <dsp:sp modelId="{69780962-9FE1-4F73-B5BC-7CA8FE643DA4}">
      <dsp:nvSpPr>
        <dsp:cNvPr id="0" name=""/>
        <dsp:cNvSpPr/>
      </dsp:nvSpPr>
      <dsp:spPr>
        <a:xfrm>
          <a:off x="352341" y="1729931"/>
          <a:ext cx="640665" cy="64066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EC161B-EEC8-4EAC-9508-1BD2841134B2}">
      <dsp:nvSpPr>
        <dsp:cNvPr id="0" name=""/>
        <dsp:cNvSpPr/>
      </dsp:nvSpPr>
      <dsp:spPr>
        <a:xfrm>
          <a:off x="378827" y="2562930"/>
          <a:ext cx="10252179" cy="5125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823" tIns="66040" rIns="66040" bIns="6604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/>
            <a:t>письменной речью</a:t>
          </a:r>
        </a:p>
      </dsp:txBody>
      <dsp:txXfrm>
        <a:off x="378827" y="2562930"/>
        <a:ext cx="10252179" cy="512532"/>
      </dsp:txXfrm>
    </dsp:sp>
    <dsp:sp modelId="{895CD2F4-408A-46BA-9B88-DC707685B4CD}">
      <dsp:nvSpPr>
        <dsp:cNvPr id="0" name=""/>
        <dsp:cNvSpPr/>
      </dsp:nvSpPr>
      <dsp:spPr>
        <a:xfrm>
          <a:off x="58494" y="2498863"/>
          <a:ext cx="640665" cy="640665"/>
        </a:xfrm>
        <a:prstGeom prst="ellipse">
          <a:avLst/>
        </a:prstGeom>
        <a:solidFill>
          <a:schemeClr val="bg2">
            <a:lumMod val="60000"/>
            <a:lumOff val="4000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51639-B2D6-4652-B8C3-1B4C224A7BAF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5152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2051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1065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79677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76439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14124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8EC7-AF6A-48D3-8284-14BACBEBDD84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45586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502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86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3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8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53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2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9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17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592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70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BC48EC7-AF6A-48D3-8284-14BACBEBDD84}" type="datetimeFigureOut">
              <a:rPr lang="en-US" smtClean="0"/>
              <a:t>4/11/2022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471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skyteach.ru/2018/09/04/master-klass-dlja-onlajn-prepodavatelej-skyteach-brunch/" TargetMode="External"/><Relationship Id="rId3" Type="http://schemas.openxmlformats.org/officeDocument/2006/relationships/image" Target="../media/image3.jpg"/><Relationship Id="rId7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mbracehomeloans.com/blog/3-ted-talks-to-think-differently/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s://coursewareworld.com/the-british-council-offers-3000-to-ielts-test-takers/" TargetMode="External"/><Relationship Id="rId4" Type="http://schemas.openxmlformats.org/officeDocument/2006/relationships/hyperlink" Target="https://www.metropoles.com/colunas-blogs/leo-dias/youtube-a-brincadeira-de-amigos-virou-uma-fabrica-de-novas-celebridades" TargetMode="External"/><Relationship Id="rId9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jcposlib.blogspot.com/2014/10/your-school-library-mind-map-central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witter.com/socrativ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glishwsheets.com/m.jobs-4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CB4E597-304E-4EFC-9B04-E80CBF7E0A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48" b="6177"/>
          <a:stretch/>
        </p:blipFill>
        <p:spPr>
          <a:xfrm>
            <a:off x="25758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F06AB539-2AF1-4CFF-9C6D-74F9F6FE60E2}"/>
              </a:ext>
            </a:extLst>
          </p:cNvPr>
          <p:cNvSpPr/>
          <p:nvPr/>
        </p:nvSpPr>
        <p:spPr>
          <a:xfrm>
            <a:off x="1480931" y="1526405"/>
            <a:ext cx="9551504" cy="2773017"/>
          </a:xfrm>
          <a:prstGeom prst="rect">
            <a:avLst/>
          </a:prstGeom>
          <a:ln>
            <a:solidFill>
              <a:srgbClr val="0F496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29EB93-023E-44EC-AF46-7BE27124A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931" y="1613277"/>
            <a:ext cx="9551504" cy="2590799"/>
          </a:xfrm>
        </p:spPr>
        <p:txBody>
          <a:bodyPr anchor="ctr">
            <a:noAutofit/>
          </a:bodyPr>
          <a:lstStyle/>
          <a:p>
            <a:pPr algn="ctr">
              <a:lnSpc>
                <a:spcPct val="114000"/>
              </a:lnSpc>
            </a:pPr>
            <a:r>
              <a:rPr lang="ru-RU" sz="3600" b="1" dirty="0">
                <a:solidFill>
                  <a:srgbClr val="0F496F"/>
                </a:solidFill>
              </a:rPr>
              <a:t>Использование технологий визуализации учебной информации </a:t>
            </a:r>
            <a:br>
              <a:rPr lang="ru-RU" sz="3600" b="1" dirty="0">
                <a:solidFill>
                  <a:srgbClr val="0F496F"/>
                </a:solidFill>
              </a:rPr>
            </a:br>
            <a:r>
              <a:rPr lang="ru-RU" sz="2600" b="1" dirty="0">
                <a:solidFill>
                  <a:srgbClr val="0F496F"/>
                </a:solidFill>
              </a:rPr>
              <a:t>в </a:t>
            </a:r>
            <a:r>
              <a:rPr lang="ru-RU" sz="2600" b="1" dirty="0" smtClean="0">
                <a:solidFill>
                  <a:srgbClr val="0F496F"/>
                </a:solidFill>
              </a:rPr>
              <a:t>процессе  преподавания </a:t>
            </a:r>
            <a:r>
              <a:rPr lang="ru-RU" sz="2600" b="1" dirty="0">
                <a:solidFill>
                  <a:srgbClr val="0F496F"/>
                </a:solidFill>
              </a:rPr>
              <a:t>иностранного языка</a:t>
            </a:r>
            <a:endParaRPr lang="ru-RU" sz="2600" dirty="0">
              <a:solidFill>
                <a:srgbClr val="0F496F"/>
              </a:solidFill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8F29EB93-023E-44EC-AF46-7BE27124A35D}"/>
              </a:ext>
            </a:extLst>
          </p:cNvPr>
          <p:cNvSpPr txBox="1">
            <a:spLocks/>
          </p:cNvSpPr>
          <p:nvPr/>
        </p:nvSpPr>
        <p:spPr>
          <a:xfrm>
            <a:off x="3862714" y="4507671"/>
            <a:ext cx="4518087" cy="10710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14000"/>
              </a:lnSpc>
            </a:pPr>
            <a:r>
              <a:rPr lang="ru-RU" sz="1600" b="1" dirty="0" err="1" smtClean="0">
                <a:solidFill>
                  <a:srgbClr val="0F496F"/>
                </a:solidFill>
              </a:rPr>
              <a:t>Гурчина</a:t>
            </a:r>
            <a:r>
              <a:rPr lang="ru-RU" sz="1600" b="1" dirty="0" smtClean="0">
                <a:solidFill>
                  <a:srgbClr val="0F496F"/>
                </a:solidFill>
              </a:rPr>
              <a:t> А.В</a:t>
            </a:r>
            <a:r>
              <a:rPr lang="ru-RU" sz="1600" b="1" dirty="0" smtClean="0">
                <a:solidFill>
                  <a:srgbClr val="0F496F"/>
                </a:solidFill>
              </a:rPr>
              <a:t>.,</a:t>
            </a:r>
            <a:endParaRPr lang="ru-RU" sz="1600" b="1" dirty="0" smtClean="0">
              <a:solidFill>
                <a:srgbClr val="0F496F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sz="1400" dirty="0" smtClean="0">
                <a:solidFill>
                  <a:srgbClr val="0F496F"/>
                </a:solidFill>
              </a:rPr>
              <a:t>Учитель английского языка</a:t>
            </a:r>
          </a:p>
          <a:p>
            <a:pPr algn="ctr">
              <a:lnSpc>
                <a:spcPct val="114000"/>
              </a:lnSpc>
            </a:pPr>
            <a:r>
              <a:rPr lang="ru-RU" sz="1400" dirty="0" smtClean="0">
                <a:solidFill>
                  <a:srgbClr val="0F496F"/>
                </a:solidFill>
              </a:rPr>
              <a:t>2 квалификационной категории</a:t>
            </a:r>
          </a:p>
          <a:p>
            <a:pPr algn="ctr">
              <a:lnSpc>
                <a:spcPct val="114000"/>
              </a:lnSpc>
            </a:pPr>
            <a:r>
              <a:rPr lang="ru-RU" sz="1400" dirty="0" smtClean="0">
                <a:solidFill>
                  <a:srgbClr val="0F496F"/>
                </a:solidFill>
              </a:rPr>
              <a:t>Лицея </a:t>
            </a:r>
            <a:r>
              <a:rPr lang="ru-RU" sz="1400" dirty="0" smtClean="0">
                <a:solidFill>
                  <a:srgbClr val="0F496F"/>
                </a:solidFill>
              </a:rPr>
              <a:t>№1 г. </a:t>
            </a:r>
            <a:r>
              <a:rPr lang="ru-RU" sz="1400" dirty="0" smtClean="0">
                <a:solidFill>
                  <a:srgbClr val="0F496F"/>
                </a:solidFill>
              </a:rPr>
              <a:t>Лиды</a:t>
            </a:r>
            <a:endParaRPr lang="ru-RU" sz="1400" dirty="0">
              <a:solidFill>
                <a:srgbClr val="0F49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297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C47369-26CF-4DC9-A0C4-0488B23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773" y="308114"/>
            <a:ext cx="11072191" cy="130202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F496F"/>
                </a:solidFill>
              </a:rPr>
              <a:t>ресурс </a:t>
            </a:r>
            <a:r>
              <a:rPr lang="en-GB" b="1" dirty="0" err="1">
                <a:solidFill>
                  <a:srgbClr val="0F496F"/>
                </a:solidFill>
              </a:rPr>
              <a:t>OnceUponAPicture</a:t>
            </a:r>
            <a:r>
              <a:rPr lang="ru-RU" b="1" dirty="0">
                <a:solidFill>
                  <a:srgbClr val="0F496F"/>
                </a:solidFill>
              </a:rPr>
              <a:t>.</a:t>
            </a:r>
            <a:r>
              <a:rPr lang="en-GB" b="1" dirty="0">
                <a:solidFill>
                  <a:srgbClr val="0F496F"/>
                </a:solidFill>
              </a:rPr>
              <a:t>co</a:t>
            </a:r>
            <a:r>
              <a:rPr lang="ru-RU" b="1" dirty="0">
                <a:solidFill>
                  <a:srgbClr val="0F496F"/>
                </a:solidFill>
              </a:rPr>
              <a:t>.</a:t>
            </a:r>
            <a:r>
              <a:rPr lang="en-GB" b="1" dirty="0" err="1">
                <a:solidFill>
                  <a:srgbClr val="0F496F"/>
                </a:solidFill>
              </a:rPr>
              <a:t>uk</a:t>
            </a:r>
            <a:r>
              <a:rPr lang="en-GB" b="1" dirty="0">
                <a:solidFill>
                  <a:srgbClr val="0F496F"/>
                </a:solidFill>
              </a:rPr>
              <a:t> </a:t>
            </a:r>
            <a:br>
              <a:rPr lang="en-GB" b="1" dirty="0">
                <a:solidFill>
                  <a:srgbClr val="0F496F"/>
                </a:solidFill>
              </a:rPr>
            </a:br>
            <a:r>
              <a:rPr lang="ru-RU" sz="2200" dirty="0">
                <a:solidFill>
                  <a:srgbClr val="0F496F"/>
                </a:solidFill>
              </a:rPr>
              <a:t>На начальном этапе урока при введении в тему и погружении в атмосферу иноязычного общения</a:t>
            </a:r>
            <a:endParaRPr lang="ru-RU" dirty="0">
              <a:solidFill>
                <a:srgbClr val="0F496F"/>
              </a:solidFill>
            </a:endParaRPr>
          </a:p>
        </p:txBody>
      </p:sp>
      <p:sp>
        <p:nvSpPr>
          <p:cNvPr id="6" name="Блок-схема: процесс 5">
            <a:extLst>
              <a:ext uri="{FF2B5EF4-FFF2-40B4-BE49-F238E27FC236}">
                <a16:creationId xmlns="" xmlns:a16="http://schemas.microsoft.com/office/drawing/2014/main" id="{75B0CD79-E694-47A5-8474-41D397D7FDE5}"/>
              </a:ext>
            </a:extLst>
          </p:cNvPr>
          <p:cNvSpPr/>
          <p:nvPr/>
        </p:nvSpPr>
        <p:spPr>
          <a:xfrm>
            <a:off x="6248400" y="1759225"/>
            <a:ext cx="5516048" cy="153384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E8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EAD15D-6BC9-44D8-8205-005B2F78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7670" y="1746074"/>
            <a:ext cx="5396778" cy="1533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Сайт представляет собой коллекцию различных изображений с вопросами для обсуждения с учениками.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8AE3105-1143-48F2-A9CA-CCA1ADAE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552" y="1759225"/>
            <a:ext cx="5180187" cy="4790661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="" xmlns:a16="http://schemas.microsoft.com/office/drawing/2014/main" id="{91100684-4B05-4537-8830-EF6DC742D414}"/>
              </a:ext>
            </a:extLst>
          </p:cNvPr>
          <p:cNvSpPr/>
          <p:nvPr/>
        </p:nvSpPr>
        <p:spPr>
          <a:xfrm>
            <a:off x="6062868" y="3442150"/>
            <a:ext cx="5668448" cy="310773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29261A82-769D-40ED-9BB8-435D066BBCD8}"/>
              </a:ext>
            </a:extLst>
          </p:cNvPr>
          <p:cNvSpPr/>
          <p:nvPr/>
        </p:nvSpPr>
        <p:spPr>
          <a:xfrm>
            <a:off x="6416330" y="3841855"/>
            <a:ext cx="51801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aleway" panose="020B0003030101060003" pitchFamily="34" charset="0"/>
              </a:rPr>
              <a:t>How are the bears related? How old are they?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aleway" panose="020B0003030101060003" pitchFamily="34" charset="0"/>
              </a:rPr>
              <a:t>What are they doing?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aleway" panose="020B0003030101060003" pitchFamily="34" charset="0"/>
              </a:rPr>
              <a:t>How are they feeling?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aleway" panose="020B0003030101060003" pitchFamily="34" charset="0"/>
              </a:rPr>
              <a:t>Is this a special moment?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aleway" panose="020B0003030101060003" pitchFamily="34" charset="0"/>
              </a:rPr>
              <a:t>Why are there stars around them?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22222"/>
                </a:solidFill>
                <a:latin typeface="Raleway" panose="020B0003030101060003" pitchFamily="34" charset="0"/>
              </a:rPr>
              <a:t>Share a special memory between you and a parent/</a:t>
            </a:r>
            <a:r>
              <a:rPr lang="en-US" dirty="0" err="1">
                <a:solidFill>
                  <a:srgbClr val="222222"/>
                </a:solidFill>
                <a:latin typeface="Raleway" panose="020B0003030101060003" pitchFamily="34" charset="0"/>
              </a:rPr>
              <a:t>carer</a:t>
            </a:r>
            <a:r>
              <a:rPr lang="en-US" dirty="0">
                <a:solidFill>
                  <a:srgbClr val="222222"/>
                </a:solidFill>
                <a:latin typeface="Raleway" panose="020B0003030101060003" pitchFamily="34" charset="0"/>
              </a:rPr>
              <a:t>. Why do you think that time was special?</a:t>
            </a:r>
            <a:endParaRPr lang="en-US" b="0" i="0" dirty="0">
              <a:solidFill>
                <a:srgbClr val="222222"/>
              </a:solidFill>
              <a:effectLst/>
              <a:latin typeface="Raleway" panose="020B00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165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C47369-26CF-4DC9-A0C4-0488B23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" y="467140"/>
            <a:ext cx="11062252" cy="934277"/>
          </a:xfrm>
        </p:spPr>
        <p:txBody>
          <a:bodyPr>
            <a:normAutofit/>
          </a:bodyPr>
          <a:lstStyle/>
          <a:p>
            <a:r>
              <a:rPr lang="en-GB" b="1" dirty="0" err="1">
                <a:solidFill>
                  <a:srgbClr val="0F496F"/>
                </a:solidFill>
              </a:rPr>
              <a:t>qr</a:t>
            </a:r>
            <a:r>
              <a:rPr lang="ru-RU" b="1" dirty="0">
                <a:solidFill>
                  <a:srgbClr val="0F496F"/>
                </a:solidFill>
              </a:rPr>
              <a:t>-код </a:t>
            </a:r>
            <a:r>
              <a:rPr lang="ru-RU" dirty="0">
                <a:solidFill>
                  <a:srgbClr val="0F496F"/>
                </a:solidFill>
              </a:rPr>
              <a:t>как способ разнообразить урок</a:t>
            </a:r>
            <a:r>
              <a:rPr lang="ru-RU" b="1" dirty="0">
                <a:solidFill>
                  <a:srgbClr val="0F496F"/>
                </a:solidFill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EAD15D-6BC9-44D8-8205-005B2F78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713" y="1594236"/>
            <a:ext cx="7195930" cy="3669527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ru-RU" dirty="0"/>
              <a:t>Возможность быстро перейти по нужной ссылке к видео- или аудиоматериалу, тексту для чтения, упражнению, тесту или онлайн-викторине.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ru-RU" dirty="0"/>
              <a:t>Организация самопроверки (зашифровав ответы к заданиям под </a:t>
            </a:r>
            <a:r>
              <a:rPr lang="en-GB" dirty="0"/>
              <a:t>QR</a:t>
            </a:r>
            <a:r>
              <a:rPr lang="ru-RU" dirty="0"/>
              <a:t>-кодом).</a:t>
            </a:r>
          </a:p>
          <a:p>
            <a:pPr>
              <a:buClr>
                <a:schemeClr val="bg2">
                  <a:lumMod val="60000"/>
                  <a:lumOff val="40000"/>
                </a:schemeClr>
              </a:buClr>
            </a:pPr>
            <a:r>
              <a:rPr lang="ru-RU" dirty="0"/>
              <a:t>Использование на этапе рефлексии.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F9AAA56-F70F-40F2-984E-516EB5782B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0513" y="1734689"/>
            <a:ext cx="3399182" cy="46561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6044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C47369-26CF-4DC9-A0C4-0488B23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873" y="826021"/>
            <a:ext cx="11062252" cy="5304615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F496F"/>
                </a:solidFill>
              </a:rPr>
              <a:t>Спасибо</a:t>
            </a:r>
            <a:br>
              <a:rPr lang="ru-RU" sz="5400" b="1" dirty="0" smtClean="0">
                <a:solidFill>
                  <a:srgbClr val="0F496F"/>
                </a:solidFill>
              </a:rPr>
            </a:br>
            <a:r>
              <a:rPr lang="ru-RU" sz="5400" b="1" dirty="0" smtClean="0">
                <a:solidFill>
                  <a:srgbClr val="0F496F"/>
                </a:solidFill>
              </a:rPr>
              <a:t>за</a:t>
            </a:r>
            <a:br>
              <a:rPr lang="ru-RU" sz="5400" b="1" dirty="0" smtClean="0">
                <a:solidFill>
                  <a:srgbClr val="0F496F"/>
                </a:solidFill>
              </a:rPr>
            </a:br>
            <a:r>
              <a:rPr lang="ru-RU" sz="5400" b="1" dirty="0" smtClean="0">
                <a:solidFill>
                  <a:srgbClr val="0F496F"/>
                </a:solidFill>
              </a:rPr>
              <a:t>внимание!</a:t>
            </a:r>
            <a:endParaRPr lang="ru-RU" sz="5400" b="1" dirty="0">
              <a:solidFill>
                <a:srgbClr val="0F49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64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C47369-26CF-4DC9-A0C4-0488B23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57383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F496F"/>
                </a:solidFill>
              </a:rPr>
              <a:t>Преимущества визуализации в процессе обучения 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EAD15D-6BC9-44D8-8205-005B2F78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948" y="2365512"/>
            <a:ext cx="10674626" cy="3669527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ru-RU" sz="2400" dirty="0"/>
              <a:t>помогает учащимся правильно организовывать и анализировать информацию (усвоение больших объемов информации, более легкое запоминание и прослеживание взаимосвязи между блоками информации);</a:t>
            </a:r>
          </a:p>
          <a:p>
            <a:pPr lvl="1">
              <a:buClr>
                <a:srgbClr val="0F496F"/>
              </a:buClr>
            </a:pPr>
            <a:endParaRPr lang="ru-RU" sz="2400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ru-RU" sz="2400" dirty="0"/>
              <a:t>развивает критическое мышление; 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endParaRPr lang="ru-RU" sz="2400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ru-RU" sz="2400" dirty="0"/>
              <a:t>позволяет связывать полученную информацию в целостную картину о том или ином явлении или объекте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497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C47369-26CF-4DC9-A0C4-0488B23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09" y="642594"/>
            <a:ext cx="11032434" cy="157383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F496F"/>
                </a:solidFill>
              </a:rPr>
              <a:t>Специфика преподавания иностранного языка заключается в том, что учащиеся усваивают навыки владения</a:t>
            </a:r>
            <a:br>
              <a:rPr lang="ru-RU" dirty="0">
                <a:solidFill>
                  <a:srgbClr val="0F496F"/>
                </a:solidFill>
              </a:rPr>
            </a:br>
            <a:r>
              <a:rPr lang="ru-RU" b="1" dirty="0">
                <a:solidFill>
                  <a:srgbClr val="0F496F"/>
                </a:solidFill>
              </a:rPr>
              <a:t>различными видами речевой деятельности</a:t>
            </a:r>
            <a:r>
              <a:rPr lang="ru-RU" dirty="0">
                <a:solidFill>
                  <a:srgbClr val="0F496F"/>
                </a:solidFill>
              </a:rPr>
              <a:t>:</a:t>
            </a:r>
            <a:endParaRPr lang="ru-RU" b="1" dirty="0">
              <a:solidFill>
                <a:srgbClr val="0F496F"/>
              </a:solidFill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FD4DB68A-E2C6-4E9E-BCE6-C03B877C60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170795"/>
              </p:ext>
            </p:extLst>
          </p:nvPr>
        </p:nvGraphicFramePr>
        <p:xfrm>
          <a:off x="824948" y="2703444"/>
          <a:ext cx="10674626" cy="3331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2445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C47369-26CF-4DC9-A0C4-0488B23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67748"/>
            <a:ext cx="10058400" cy="72555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F496F"/>
                </a:solidFill>
              </a:rPr>
              <a:t>Видео на уроках иностранного языка: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EAD15D-6BC9-44D8-8205-005B2F78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504" y="1272207"/>
            <a:ext cx="6311348" cy="1570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Наличие видеоряда помогает ориентироваться в сути происходящего, даже если учащиеся не поняли до конца отдельные слова или фразы.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A822C232-CC4E-43ED-BAE1-35ADA92D1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169450"/>
            <a:ext cx="3081130" cy="1852046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A68E05AB-A580-426B-B347-CE86063F367C}"/>
              </a:ext>
            </a:extLst>
          </p:cNvPr>
          <p:cNvSpPr txBox="1">
            <a:spLocks/>
          </p:cNvSpPr>
          <p:nvPr/>
        </p:nvSpPr>
        <p:spPr>
          <a:xfrm>
            <a:off x="1066800" y="3269975"/>
            <a:ext cx="10058400" cy="72555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>
                <a:solidFill>
                  <a:srgbClr val="0F496F"/>
                </a:solidFill>
              </a:rPr>
              <a:t>Сервисы поиска видео: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EA1A87EF-1C24-44D8-AA48-C2A87D327A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l="3007" t="32880" r="5037" b="31902"/>
          <a:stretch/>
        </p:blipFill>
        <p:spPr>
          <a:xfrm>
            <a:off x="2299252" y="4161641"/>
            <a:ext cx="3081130" cy="7866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FB070F6-3C26-4615-8D01-E5A443BDEF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2991" t="8068" r="2848" b="11933"/>
          <a:stretch/>
        </p:blipFill>
        <p:spPr>
          <a:xfrm>
            <a:off x="2869095" y="5198167"/>
            <a:ext cx="2511287" cy="118413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D1F3F16-ECCB-4DCC-9F29-415ECB5054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="" xmlns:a1611="http://schemas.microsoft.com/office/drawing/2016/11/main" r:id="rId8"/>
              </a:ext>
            </a:extLst>
          </a:blip>
          <a:srcRect l="16712" t="71739" r="47255" b="10995"/>
          <a:stretch/>
        </p:blipFill>
        <p:spPr>
          <a:xfrm>
            <a:off x="6096000" y="4028544"/>
            <a:ext cx="3316357" cy="89390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CC7B8E74-698E-4406-960C-B21B73FD5E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=""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6096000" y="5123618"/>
            <a:ext cx="2262809" cy="1258687"/>
          </a:xfrm>
          <a:prstGeom prst="rect">
            <a:avLst/>
          </a:prstGeom>
        </p:spPr>
      </p:pic>
      <p:sp>
        <p:nvSpPr>
          <p:cNvPr id="20" name="Блок-схема: процесс 19">
            <a:extLst>
              <a:ext uri="{FF2B5EF4-FFF2-40B4-BE49-F238E27FC236}">
                <a16:creationId xmlns="" xmlns:a16="http://schemas.microsoft.com/office/drawing/2014/main" id="{1DD1ED96-90D0-4EA6-86F8-F382971A67F0}"/>
              </a:ext>
            </a:extLst>
          </p:cNvPr>
          <p:cNvSpPr/>
          <p:nvPr/>
        </p:nvSpPr>
        <p:spPr>
          <a:xfrm>
            <a:off x="4620042" y="1232453"/>
            <a:ext cx="6808304" cy="1610139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E8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бъект 2">
            <a:extLst>
              <a:ext uri="{FF2B5EF4-FFF2-40B4-BE49-F238E27FC236}">
                <a16:creationId xmlns="" xmlns:a16="http://schemas.microsoft.com/office/drawing/2014/main" id="{2EF065A5-6B04-4D0D-A807-318D72361610}"/>
              </a:ext>
            </a:extLst>
          </p:cNvPr>
          <p:cNvSpPr txBox="1">
            <a:spLocks/>
          </p:cNvSpPr>
          <p:nvPr/>
        </p:nvSpPr>
        <p:spPr>
          <a:xfrm>
            <a:off x="4888398" y="1232451"/>
            <a:ext cx="6311348" cy="1570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ru-RU">
                <a:solidFill>
                  <a:schemeClr val="tx1"/>
                </a:solidFill>
              </a:rPr>
              <a:t>Наличие видеоряда помогает ориентироваться в сути происходящего, даже если учащиеся не поняли до конца отдельные слова или фразы.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73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C47369-26CF-4DC9-A0C4-0488B23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4545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F496F"/>
                </a:solidFill>
              </a:rPr>
              <a:t>В процессе обучения иностранному языку удобно пользоваться </a:t>
            </a:r>
            <a:r>
              <a:rPr lang="ru-RU" b="1" dirty="0">
                <a:solidFill>
                  <a:srgbClr val="0F496F"/>
                </a:solidFill>
              </a:rPr>
              <a:t>таблицами</a:t>
            </a:r>
            <a:r>
              <a:rPr lang="ru-RU" dirty="0">
                <a:solidFill>
                  <a:srgbClr val="0F496F"/>
                </a:solidFill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EAD15D-6BC9-44D8-8205-005B2F78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5730" y="2375452"/>
            <a:ext cx="5903843" cy="3659587"/>
          </a:xfrm>
        </p:spPr>
        <p:txBody>
          <a:bodyPr>
            <a:normAutofit fontScale="85000" lnSpcReduction="20000"/>
          </a:bodyPr>
          <a:lstStyle/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ru-RU" sz="2400" dirty="0"/>
              <a:t>являются полезным инструментом при овладении всеми видами речевой деятельности;</a:t>
            </a:r>
          </a:p>
          <a:p>
            <a:pPr lvl="1">
              <a:buClr>
                <a:srgbClr val="0F496F"/>
              </a:buClr>
            </a:pPr>
            <a:endParaRPr lang="ru-RU" sz="2400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ru-RU" sz="2400" dirty="0"/>
              <a:t>помогают в разных формах работы: парной, групповой, индивидуальной; 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endParaRPr lang="ru-RU" sz="2400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ru-RU" sz="2400" dirty="0"/>
              <a:t>позволяют структурировать и упорядочить информацию, сделать ее более легкой и доступной для восприятия.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DEED953-E891-43A3-9730-AC0D82478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27" y="2733261"/>
            <a:ext cx="4718952" cy="251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9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C47369-26CF-4DC9-A0C4-0488B23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69" y="501696"/>
            <a:ext cx="10923103" cy="123122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F496F"/>
                </a:solidFill>
              </a:rPr>
              <a:t>Составление </a:t>
            </a:r>
            <a:r>
              <a:rPr lang="ru-RU" b="1" dirty="0">
                <a:solidFill>
                  <a:srgbClr val="0F496F"/>
                </a:solidFill>
              </a:rPr>
              <a:t>интеллект-карт</a:t>
            </a:r>
            <a:r>
              <a:rPr lang="ru-RU" dirty="0">
                <a:solidFill>
                  <a:srgbClr val="0F496F"/>
                </a:solidFill>
              </a:rPr>
              <a:t> (</a:t>
            </a:r>
            <a:r>
              <a:rPr lang="en-GB" dirty="0">
                <a:solidFill>
                  <a:srgbClr val="0F496F"/>
                </a:solidFill>
              </a:rPr>
              <a:t>mind-maps)</a:t>
            </a:r>
            <a:r>
              <a:rPr lang="ru-RU" dirty="0">
                <a:solidFill>
                  <a:srgbClr val="0F496F"/>
                </a:solidFill>
              </a:rPr>
              <a:t>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EAD15D-6BC9-44D8-8205-005B2F78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124" y="3806687"/>
            <a:ext cx="5125449" cy="2228352"/>
          </a:xfrm>
        </p:spPr>
        <p:txBody>
          <a:bodyPr>
            <a:normAutofit lnSpcReduction="10000"/>
          </a:bodyPr>
          <a:lstStyle/>
          <a:p>
            <a:pPr marL="457200" lvl="1" indent="0">
              <a:buClr>
                <a:schemeClr val="bg2">
                  <a:lumMod val="60000"/>
                  <a:lumOff val="40000"/>
                </a:schemeClr>
              </a:buClr>
              <a:buNone/>
            </a:pPr>
            <a:r>
              <a:rPr lang="ru-RU" dirty="0"/>
              <a:t>Создавать интеллект карты можно с помощью сервисов:</a:t>
            </a:r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en-GB" dirty="0" err="1"/>
              <a:t>Bubbl</a:t>
            </a:r>
            <a:r>
              <a:rPr lang="ru-RU" dirty="0"/>
              <a:t>.</a:t>
            </a:r>
            <a:r>
              <a:rPr lang="en-GB" dirty="0"/>
              <a:t>us</a:t>
            </a:r>
            <a:endParaRPr lang="ru-RU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ru-RU" dirty="0"/>
              <a:t> </a:t>
            </a:r>
            <a:r>
              <a:rPr lang="en-GB" dirty="0" err="1"/>
              <a:t>Xmind</a:t>
            </a:r>
            <a:endParaRPr lang="ru-RU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ru-RU" dirty="0"/>
              <a:t> </a:t>
            </a:r>
            <a:r>
              <a:rPr lang="en-GB" dirty="0" err="1"/>
              <a:t>Coggle</a:t>
            </a:r>
            <a:endParaRPr lang="ru-RU" dirty="0"/>
          </a:p>
          <a:p>
            <a:pPr lvl="1">
              <a:buClr>
                <a:schemeClr val="bg2">
                  <a:lumMod val="60000"/>
                  <a:lumOff val="40000"/>
                </a:schemeClr>
              </a:buClr>
            </a:pPr>
            <a:r>
              <a:rPr lang="ru-RU" dirty="0"/>
              <a:t> </a:t>
            </a:r>
            <a:r>
              <a:rPr lang="en-GB" dirty="0"/>
              <a:t>Mind</a:t>
            </a:r>
            <a:r>
              <a:rPr lang="ru-RU" dirty="0"/>
              <a:t>42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997DC2D-3BC7-42C1-8D8A-CF1524FD0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3496" y="1895160"/>
            <a:ext cx="5762504" cy="43021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7C9E244-14B0-4DE9-825C-680951E82D02}"/>
              </a:ext>
            </a:extLst>
          </p:cNvPr>
          <p:cNvSpPr txBox="1"/>
          <p:nvPr/>
        </p:nvSpPr>
        <p:spPr>
          <a:xfrm>
            <a:off x="1503000" y="6858000"/>
            <a:ext cx="9186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3" tooltip="https://sjcposlib.blogspot.com/2014/10/your-school-library-mind-map-central.html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4" tooltip="https://creativecommons.org/licenses/by-nc-sa/3.0/"/>
              </a:rPr>
              <a:t>CC BY-SA-NC</a:t>
            </a:r>
            <a:endParaRPr lang="ru-RU" sz="900"/>
          </a:p>
        </p:txBody>
      </p:sp>
      <p:sp>
        <p:nvSpPr>
          <p:cNvPr id="8" name="Блок-схема: процесс 7">
            <a:extLst>
              <a:ext uri="{FF2B5EF4-FFF2-40B4-BE49-F238E27FC236}">
                <a16:creationId xmlns="" xmlns:a16="http://schemas.microsoft.com/office/drawing/2014/main" id="{B2DC2656-6DB1-4F8B-90A9-A697ADAAC799}"/>
              </a:ext>
            </a:extLst>
          </p:cNvPr>
          <p:cNvSpPr/>
          <p:nvPr/>
        </p:nvSpPr>
        <p:spPr>
          <a:xfrm>
            <a:off x="6374124" y="1895160"/>
            <a:ext cx="5532783" cy="1533840"/>
          </a:xfrm>
          <a:prstGeom prst="flowChartProcess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E8F8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5FDCBE19-CA81-4474-8256-535D3FDEF981}"/>
              </a:ext>
            </a:extLst>
          </p:cNvPr>
          <p:cNvSpPr txBox="1">
            <a:spLocks/>
          </p:cNvSpPr>
          <p:nvPr/>
        </p:nvSpPr>
        <p:spPr>
          <a:xfrm>
            <a:off x="6576051" y="1963207"/>
            <a:ext cx="5128931" cy="14081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Этот метод помогает собрать воедино всю необходимую информацию: грамматику, лексику, различные события и факты.</a:t>
            </a:r>
          </a:p>
        </p:txBody>
      </p:sp>
    </p:spTree>
    <p:extLst>
      <p:ext uri="{BB962C8B-B14F-4D97-AF65-F5344CB8AC3E}">
        <p14:creationId xmlns:p14="http://schemas.microsoft.com/office/powerpoint/2010/main" val="75591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C47369-26CF-4DC9-A0C4-0488B23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5" y="483568"/>
            <a:ext cx="3694043" cy="7091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F496F"/>
                </a:solidFill>
              </a:rPr>
              <a:t>Инфографика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EAD15D-6BC9-44D8-8205-005B2F78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2913" y="483568"/>
            <a:ext cx="7318512" cy="61060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- особый способ визуального представления информации.</a:t>
            </a:r>
          </a:p>
          <a:p>
            <a:pPr marL="0" indent="0">
              <a:buNone/>
            </a:pPr>
            <a:r>
              <a:rPr lang="ru-RU" dirty="0"/>
              <a:t>Ее идейная основа – </a:t>
            </a:r>
            <a:r>
              <a:rPr lang="ru-RU" i="1" dirty="0"/>
              <a:t>схематизация</a:t>
            </a:r>
            <a:r>
              <a:rPr lang="ru-RU" dirty="0"/>
              <a:t>, </a:t>
            </a:r>
            <a:r>
              <a:rPr lang="ru-RU" i="1" dirty="0"/>
              <a:t>графическая организация </a:t>
            </a:r>
            <a:r>
              <a:rPr lang="ru-RU" dirty="0"/>
              <a:t>данных, связанная с </a:t>
            </a:r>
            <a:r>
              <a:rPr lang="ru-RU" i="1" dirty="0"/>
              <a:t>конвертацией информации</a:t>
            </a:r>
            <a:r>
              <a:rPr lang="ru-RU" dirty="0"/>
              <a:t> в форму рисунка, схемы, таблицы или диаграммы.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/>
              <a:t>Где искать готовую инфографику?</a:t>
            </a:r>
          </a:p>
          <a:p>
            <a:pPr marL="0" indent="0">
              <a:buNone/>
            </a:pPr>
            <a:r>
              <a:rPr lang="ru-RU" dirty="0"/>
              <a:t>coolinfographics.com</a:t>
            </a:r>
          </a:p>
          <a:p>
            <a:pPr marL="0" indent="0">
              <a:buNone/>
            </a:pPr>
            <a:r>
              <a:rPr lang="ru-RU" dirty="0"/>
              <a:t>visual.ly</a:t>
            </a:r>
          </a:p>
          <a:p>
            <a:pPr marL="0" indent="0">
              <a:buNone/>
            </a:pPr>
            <a:r>
              <a:rPr lang="ru-RU" dirty="0"/>
              <a:t>поиск </a:t>
            </a:r>
            <a:r>
              <a:rPr lang="en-GB" dirty="0"/>
              <a:t>Google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ru-RU" b="1" dirty="0"/>
              <a:t>Где можно создать свою инфографику?</a:t>
            </a:r>
          </a:p>
          <a:p>
            <a:pPr marL="0" indent="0">
              <a:buNone/>
            </a:pPr>
            <a:r>
              <a:rPr lang="ru-RU" dirty="0"/>
              <a:t>infogram.com</a:t>
            </a:r>
          </a:p>
          <a:p>
            <a:pPr marL="0" indent="0">
              <a:buNone/>
            </a:pPr>
            <a:r>
              <a:rPr lang="en-GB" dirty="0" err="1"/>
              <a:t>piktochart</a:t>
            </a:r>
            <a:r>
              <a:rPr lang="ru-RU" dirty="0"/>
              <a:t>.</a:t>
            </a:r>
            <a:r>
              <a:rPr lang="en-GB" dirty="0"/>
              <a:t>com</a:t>
            </a:r>
            <a:endParaRPr lang="ru-RU" dirty="0"/>
          </a:p>
          <a:p>
            <a:pPr marL="0" indent="0">
              <a:buNone/>
            </a:pPr>
            <a:r>
              <a:rPr lang="en-GB" dirty="0" err="1"/>
              <a:t>canva</a:t>
            </a:r>
            <a:r>
              <a:rPr lang="ru-RU" dirty="0"/>
              <a:t>.</a:t>
            </a:r>
            <a:r>
              <a:rPr lang="en-GB" dirty="0"/>
              <a:t>com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0C1CE38-0CB7-438B-9186-5BC3BE59AA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510748"/>
            <a:ext cx="3465442" cy="775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01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C47369-26CF-4DC9-A0C4-0488B23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79" y="374237"/>
            <a:ext cx="11161642" cy="1454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F496F"/>
                </a:solidFill>
              </a:rPr>
              <a:t>Удобные и наглядные </a:t>
            </a:r>
            <a:r>
              <a:rPr lang="ru-RU" b="1" dirty="0">
                <a:solidFill>
                  <a:srgbClr val="0F496F"/>
                </a:solidFill>
              </a:rPr>
              <a:t>сервисы проверки </a:t>
            </a:r>
            <a:r>
              <a:rPr lang="ru-RU" dirty="0">
                <a:solidFill>
                  <a:srgbClr val="0F496F"/>
                </a:solidFill>
              </a:rPr>
              <a:t>полученных знаний: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EAD15D-6BC9-44D8-8205-005B2F78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6875" y="1828800"/>
            <a:ext cx="6539946" cy="174928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позволяет составлять тесты, мгновенно проверяет их, отслеживает динамику выполненной работы в режиме реального времени, а также предоставляет отчет по каждому учащемуся в отдельности и по всей группе.</a:t>
            </a:r>
            <a:endParaRPr lang="ru-RU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3EE3EAA2-2B59-4580-BFE9-A284162B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5131" y="2035865"/>
            <a:ext cx="4244008" cy="14146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57D0F19-6E4C-406C-9DFC-8F21269CE9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3240" y="3657599"/>
            <a:ext cx="7085520" cy="284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565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C47369-26CF-4DC9-A0C4-0488B2387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79" y="374237"/>
            <a:ext cx="11161642" cy="145456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F496F"/>
                </a:solidFill>
              </a:rPr>
              <a:t>Удобные и наглядные </a:t>
            </a:r>
            <a:r>
              <a:rPr lang="ru-RU" b="1" dirty="0">
                <a:solidFill>
                  <a:srgbClr val="0F496F"/>
                </a:solidFill>
              </a:rPr>
              <a:t>сервисы проверки </a:t>
            </a:r>
            <a:r>
              <a:rPr lang="ru-RU" dirty="0">
                <a:solidFill>
                  <a:srgbClr val="0F496F"/>
                </a:solidFill>
              </a:rPr>
              <a:t>полученных знаний: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1EAD15D-6BC9-44D8-8205-005B2F784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070" y="1828800"/>
            <a:ext cx="5913782" cy="4510225"/>
          </a:xfrm>
        </p:spPr>
        <p:txBody>
          <a:bodyPr>
            <a:normAutofit/>
          </a:bodyPr>
          <a:lstStyle/>
          <a:p>
            <a:r>
              <a:rPr lang="en-GB" dirty="0"/>
              <a:t>C</a:t>
            </a:r>
            <a:r>
              <a:rPr lang="ru-RU" dirty="0" err="1"/>
              <a:t>ервис</a:t>
            </a:r>
            <a:r>
              <a:rPr lang="ru-RU" dirty="0"/>
              <a:t> для составления кроссвордов </a:t>
            </a:r>
            <a:r>
              <a:rPr lang="en-GB" dirty="0"/>
              <a:t>Crossword Maker </a:t>
            </a:r>
            <a:r>
              <a:rPr lang="ru-RU" dirty="0"/>
              <a:t>на сайте </a:t>
            </a:r>
            <a:r>
              <a:rPr lang="en-GB" dirty="0" err="1"/>
              <a:t>TheTeachersCorner</a:t>
            </a:r>
            <a:r>
              <a:rPr lang="ru-RU" dirty="0"/>
              <a:t>.</a:t>
            </a:r>
            <a:r>
              <a:rPr lang="en-GB" dirty="0"/>
              <a:t>net</a:t>
            </a:r>
            <a:r>
              <a:rPr lang="ru-RU" dirty="0"/>
              <a:t>. позволяет ввести необходимые слова и их толкования и автоматически выдает кроссворд в формате </a:t>
            </a:r>
            <a:r>
              <a:rPr lang="en-GB" dirty="0"/>
              <a:t>pdf </a:t>
            </a:r>
            <a:r>
              <a:rPr lang="ru-RU" dirty="0"/>
              <a:t>с ключами.</a:t>
            </a:r>
            <a:endParaRPr lang="ru-RU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1E1ADB8D-1AD5-48E2-8324-B710E395A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716381" y="1461052"/>
            <a:ext cx="3450884" cy="4877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229705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179</TotalTime>
  <Words>494</Words>
  <Application>Microsoft Office PowerPoint</Application>
  <PresentationFormat>Произвольный</PresentationFormat>
  <Paragraphs>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Сектор</vt:lpstr>
      <vt:lpstr>Использование технологий визуализации учебной информации  в процессе  преподавания иностранного языка</vt:lpstr>
      <vt:lpstr>Преимущества визуализации в процессе обучения :</vt:lpstr>
      <vt:lpstr>Специфика преподавания иностранного языка заключается в том, что учащиеся усваивают навыки владения различными видами речевой деятельности:</vt:lpstr>
      <vt:lpstr>Видео на уроках иностранного языка:</vt:lpstr>
      <vt:lpstr>В процессе обучения иностранному языку удобно пользоваться таблицами:</vt:lpstr>
      <vt:lpstr>Составление интеллект-карт (mind-maps):</vt:lpstr>
      <vt:lpstr>Инфографика</vt:lpstr>
      <vt:lpstr>Удобные и наглядные сервисы проверки полученных знаний:</vt:lpstr>
      <vt:lpstr>Удобные и наглядные сервисы проверки полученных знаний:</vt:lpstr>
      <vt:lpstr>ресурс OnceUponAPicture.co.uk  На начальном этапе урока при введении в тему и погружении в атмосферу иноязычного общения</vt:lpstr>
      <vt:lpstr>qr-код как способ разнообразить урок: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технологий визуализации учебной информации</dc:title>
  <dc:creator>Lenovo</dc:creator>
  <cp:lastModifiedBy>User</cp:lastModifiedBy>
  <cp:revision>22</cp:revision>
  <dcterms:created xsi:type="dcterms:W3CDTF">2021-12-28T18:21:33Z</dcterms:created>
  <dcterms:modified xsi:type="dcterms:W3CDTF">2022-04-11T08:49:00Z</dcterms:modified>
</cp:coreProperties>
</file>