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7" r:id="rId2"/>
    <p:sldId id="276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639230-A84F-4DAE-8FCA-E24F930D8F6B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29D0092-BF31-47BC-BA10-6242DB9F42F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вой бизнес: открытие детейлинг-цен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06" y="833016"/>
            <a:ext cx="6861119" cy="51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9152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8834" y="2967334"/>
            <a:ext cx="6581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468" y="2967335"/>
            <a:ext cx="7849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ДЕТЕЙЛИНГ-ЦЕНТР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7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ва 3-х бизнесмена в связя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133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756" y="196556"/>
            <a:ext cx="71516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Маркетинг и продажи</a:t>
            </a:r>
          </a:p>
          <a:p>
            <a:r>
              <a:rPr lang="ru-RU" sz="2800" dirty="0"/>
              <a:t>Продвижением в </a:t>
            </a:r>
            <a:r>
              <a:rPr lang="ru-RU" sz="2800" dirty="0" err="1"/>
              <a:t>соцсетях</a:t>
            </a:r>
            <a:r>
              <a:rPr lang="ru-RU" sz="2800" dirty="0"/>
              <a:t>  и настройкой рекламных компаний в интернете пусть лучше займутся </a:t>
            </a:r>
            <a:r>
              <a:rPr lang="ru-RU" sz="2800" dirty="0" err="1"/>
              <a:t>фрилансеры</a:t>
            </a:r>
            <a:r>
              <a:rPr lang="ru-RU" sz="2800" dirty="0"/>
              <a:t>. Ознакомиться с портфолио и найти хорошего специалиста можно на различных специализированных биржах. За 300 рублей вы получите удаленного сотрудника, который дистанционно займется SMM и рекламой. Функцию фотографа может взять на себя администратор – обязательно снимайте результаты своих работ, чтобы в дальнейшем продемонстрировать их потенциальным клиентам.</a:t>
            </a:r>
          </a:p>
        </p:txBody>
      </p:sp>
    </p:spTree>
    <p:extLst>
      <p:ext uri="{BB962C8B-B14F-4D97-AF65-F5344CB8AC3E}">
        <p14:creationId xmlns:p14="http://schemas.microsoft.com/office/powerpoint/2010/main" val="19386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37738"/>
              </p:ext>
            </p:extLst>
          </p:nvPr>
        </p:nvGraphicFramePr>
        <p:xfrm>
          <a:off x="1228871" y="1239734"/>
          <a:ext cx="6362500" cy="3740190"/>
        </p:xfrm>
        <a:graphic>
          <a:graphicData uri="http://schemas.openxmlformats.org/drawingml/2006/table">
            <a:tbl>
              <a:tblPr/>
              <a:tblGrid>
                <a:gridCol w="3181250"/>
                <a:gridCol w="3181250"/>
              </a:tblGrid>
              <a:tr h="3740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cap="all" dirty="0">
                          <a:effectLst/>
                        </a:rPr>
                        <a:t> СТАТЬЯ РАСХОДОВ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cap="all">
                          <a:effectLst/>
                        </a:rPr>
                        <a:t> СУММА, РУБ.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Регистрация ИП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30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>
                          <a:effectLst/>
                        </a:rPr>
                        <a:t>Дизайн-проект помещения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170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Ремонт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</a:t>
                      </a:r>
                      <a:r>
                        <a:rPr lang="ru-RU" sz="1500" baseline="0" dirty="0" smtClean="0">
                          <a:effectLst/>
                        </a:rPr>
                        <a:t> 500</a:t>
                      </a:r>
                      <a:endParaRPr lang="ru-RU" sz="1500" dirty="0" smtClean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Вывеска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Рекламная кампания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300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>
                          <a:effectLst/>
                        </a:rPr>
                        <a:t>Аренда на время ремонта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</a:t>
                      </a:r>
                      <a:r>
                        <a:rPr lang="ru-RU" sz="1500" dirty="0">
                          <a:effectLst/>
                        </a:rPr>
                        <a:t> 000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>
                          <a:effectLst/>
                        </a:rPr>
                        <a:t>Закупка оборудования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7 </a:t>
                      </a:r>
                      <a:r>
                        <a:rPr lang="ru-RU" sz="1500" dirty="0">
                          <a:effectLst/>
                        </a:rPr>
                        <a:t>000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>
                          <a:effectLst/>
                        </a:rPr>
                        <a:t>Прочее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3</a:t>
                      </a:r>
                      <a:r>
                        <a:rPr lang="ru-RU" sz="1500" dirty="0">
                          <a:effectLst/>
                        </a:rPr>
                        <a:t> 000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>
                          <a:effectLst/>
                        </a:rPr>
                        <a:t>Итого: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13</a:t>
                      </a:r>
                      <a:r>
                        <a:rPr lang="ru-RU" sz="1500" baseline="0" dirty="0" smtClean="0">
                          <a:effectLst/>
                        </a:rPr>
                        <a:t> 100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2121" y="660981"/>
            <a:ext cx="59760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1549" rIns="9144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Финансовые расчеты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Итак, перейдем к цифрам.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Инвестиции на открытие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Картинки по запросу &quot;фото дене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фото денег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фото денег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фото денег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&quot;фото денег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Картинки по запросу &quot;фото дене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91495"/>
            <a:ext cx="35638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войная стрелка влево/вправо 8"/>
          <p:cNvSpPr/>
          <p:nvPr/>
        </p:nvSpPr>
        <p:spPr>
          <a:xfrm>
            <a:off x="3221989" y="5517232"/>
            <a:ext cx="2376264" cy="106069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Покупатель\Documents\ViberDownloads\0-02-05-eead4f6342bdc18339654979adcc921c8ec2b11054aa96e2250c13a2927cf5ca_163fe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97176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75473"/>
              </p:ext>
            </p:extLst>
          </p:nvPr>
        </p:nvGraphicFramePr>
        <p:xfrm>
          <a:off x="1403648" y="1124744"/>
          <a:ext cx="6405536" cy="3266617"/>
        </p:xfrm>
        <a:graphic>
          <a:graphicData uri="http://schemas.openxmlformats.org/drawingml/2006/table">
            <a:tbl>
              <a:tblPr/>
              <a:tblGrid>
                <a:gridCol w="3202768"/>
                <a:gridCol w="3202768"/>
              </a:tblGrid>
              <a:tr h="4232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cap="all" dirty="0">
                          <a:effectLst/>
                        </a:rPr>
                        <a:t> СТАТЬЯ ЗАТРАТ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cap="all">
                          <a:effectLst/>
                        </a:rPr>
                        <a:t> СУММА, РУБ.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Аренда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500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Коммунальные услуги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150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Бухгалтерия (удаленная)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100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Закупка </a:t>
                      </a:r>
                      <a:r>
                        <a:rPr lang="ru-RU" sz="1500" dirty="0" err="1" smtClean="0">
                          <a:effectLst/>
                        </a:rPr>
                        <a:t>расходников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300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Непредвиденные расходы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200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6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заработная плата</a:t>
                      </a:r>
                      <a:endParaRPr lang="ru-RU" sz="1500" b="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2 700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3225"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>
                          <a:effectLst/>
                        </a:rPr>
                        <a:t>Итого:</a:t>
                      </a: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3 950</a:t>
                      </a:r>
                      <a:endParaRPr lang="ru-RU" sz="1500" dirty="0">
                        <a:effectLst/>
                      </a:endParaRPr>
                    </a:p>
                  </a:txBody>
                  <a:tcPr marL="63925" marR="63925" marT="63925" marB="639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4046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Ежемесячные затраты </a:t>
            </a:r>
            <a:endParaRPr lang="ru-RU" b="1" dirty="0"/>
          </a:p>
        </p:txBody>
      </p:sp>
      <p:pic>
        <p:nvPicPr>
          <p:cNvPr id="9218" name="Picture 2" descr="Картинки по запросу &quot;фото &quot;ежемесячные затраты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6408712" cy="41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95691"/>
              </p:ext>
            </p:extLst>
          </p:nvPr>
        </p:nvGraphicFramePr>
        <p:xfrm>
          <a:off x="1115616" y="476674"/>
          <a:ext cx="7560841" cy="4335151"/>
        </p:xfrm>
        <a:graphic>
          <a:graphicData uri="http://schemas.openxmlformats.org/drawingml/2006/table">
            <a:tbl>
              <a:tblPr/>
              <a:tblGrid>
                <a:gridCol w="864096"/>
                <a:gridCol w="2326501"/>
                <a:gridCol w="1456748"/>
                <a:gridCol w="1456748"/>
                <a:gridCol w="1456748"/>
              </a:tblGrid>
              <a:tr h="432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cap="all" dirty="0">
                          <a:effectLst/>
                        </a:rPr>
                        <a:t>№П\П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cap="all" dirty="0">
                          <a:effectLst/>
                        </a:rPr>
                        <a:t>МАШИНА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cap="all" dirty="0">
                          <a:effectLst/>
                        </a:rPr>
                        <a:t>КОЛ-ВО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cap="all" dirty="0" smtClean="0">
                          <a:effectLst/>
                        </a:rPr>
                        <a:t>СУММА.,</a:t>
                      </a:r>
                      <a:r>
                        <a:rPr lang="ru-RU" sz="1500" b="1" cap="all" baseline="0" dirty="0" smtClean="0">
                          <a:effectLst/>
                        </a:rPr>
                        <a:t> р.</a:t>
                      </a:r>
                      <a:endParaRPr lang="ru-RU" sz="1500" b="1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cap="all" dirty="0">
                          <a:effectLst/>
                        </a:rPr>
                        <a:t>В </a:t>
                      </a:r>
                      <a:r>
                        <a:rPr lang="ru-RU" sz="1500" b="1" cap="all" dirty="0" smtClean="0">
                          <a:effectLst/>
                        </a:rPr>
                        <a:t>МЕСЯЦ, р.</a:t>
                      </a:r>
                      <a:endParaRPr lang="ru-RU" sz="1500" b="1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21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 1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Мойка 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40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20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800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2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Мойка самообслуживания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 60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dirty="0" smtClean="0">
                          <a:effectLst/>
                        </a:rPr>
                        <a:t>10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cap="all" smtClean="0">
                          <a:effectLst/>
                        </a:rPr>
                        <a:t>600</a:t>
                      </a:r>
                      <a:endParaRPr lang="ru-RU" sz="1400" b="0" cap="all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Химчистка салон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30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600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Мягкая полировка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30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600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56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Восстановительная полировка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35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50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smtClean="0">
                          <a:effectLst/>
                        </a:rPr>
                        <a:t>1 750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01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Защитное покрытие жидкое стекло</a:t>
                      </a: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15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150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</a:rPr>
                        <a:t>2 250</a:t>
                      </a:r>
                      <a:endParaRPr lang="ru-RU" sz="14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4713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500" dirty="0">
                          <a:effectLst/>
                        </a:rPr>
                        <a:t>Итого за месяц</a:t>
                      </a:r>
                      <a:r>
                        <a:rPr lang="ru-RU" sz="1500" dirty="0" smtClean="0">
                          <a:effectLst/>
                        </a:rPr>
                        <a:t>:</a:t>
                      </a:r>
                      <a:endParaRPr lang="ru-RU" sz="15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5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5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dirty="0" smtClean="0">
                          <a:effectLst/>
                        </a:rPr>
                        <a:t>6 600</a:t>
                      </a:r>
                      <a:endParaRPr lang="ru-RU" sz="1500" dirty="0">
                        <a:effectLst/>
                      </a:endParaRPr>
                    </a:p>
                  </a:txBody>
                  <a:tcPr marL="64852" marR="64852" marT="64852" marB="6485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0488" y="1100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Картинки по запросу &quot;мойка машины фото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941168"/>
            <a:ext cx="756084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6078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pic>
        <p:nvPicPr>
          <p:cNvPr id="1026" name="Picture 2" descr="Спасибо за внимание: 62 картин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92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3600400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/>
              <a:t>На сегодняшний день </a:t>
            </a:r>
            <a:r>
              <a:rPr lang="ru-RU" b="0" dirty="0" err="1" smtClean="0"/>
              <a:t>детейлинг</a:t>
            </a:r>
            <a:r>
              <a:rPr lang="ru-RU" b="0" dirty="0" smtClean="0"/>
              <a:t> давно превратился из просто качественной мойки в целый комплекс услуг по бережному уходу за автомобилем. Это и тщательный уход за кузовом машины, и химчистка салона, и нанесение на кузов инновационных защитных покрытий. Действительно, в последнее время компаний, предлагающих свои услуги в сфере </a:t>
            </a:r>
            <a:r>
              <a:rPr lang="ru-RU" b="0" dirty="0" err="1" smtClean="0"/>
              <a:t>автодетейлинга</a:t>
            </a:r>
            <a:r>
              <a:rPr lang="ru-RU" b="0" dirty="0" smtClean="0"/>
              <a:t>, становится все больше. Владельцы дорогих автомобилей готовы платить внушительные суммы за качественный сервис по сохранению внешнего вида своих железных коней и улучшению их потребительских качеств – чем не идея для успешного бизнеса?</a:t>
            </a:r>
          </a:p>
          <a:p>
            <a:r>
              <a:rPr lang="ru-RU" b="0" dirty="0" smtClean="0"/>
              <a:t>Помимо автолюбителей, щепетильно относящихся к своим любимцам, клиентами </a:t>
            </a:r>
            <a:r>
              <a:rPr lang="ru-RU" b="0" dirty="0" err="1" smtClean="0"/>
              <a:t>детейлинг</a:t>
            </a:r>
            <a:r>
              <a:rPr lang="ru-RU" b="0" dirty="0" smtClean="0"/>
              <a:t>-студии могут стать и те, кто планирует провести предпродажную подготовку – идеальный внешний вид и ухоженный салон положительно сказываются на итоговой стоимости машины.</a:t>
            </a:r>
          </a:p>
          <a:p>
            <a:pPr marL="0" indent="0">
              <a:buNone/>
            </a:pPr>
            <a:endParaRPr lang="ru-RU" sz="2000" b="0" dirty="0"/>
          </a:p>
        </p:txBody>
      </p:sp>
      <p:pic>
        <p:nvPicPr>
          <p:cNvPr id="3076" name="Picture 4" descr="Картинки по запросу &quot;картинки белого человека сидящего за столом для слай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3003"/>
            <a:ext cx="864096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60443">
            <a:off x="2459230" y="4200934"/>
            <a:ext cx="2479536" cy="104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Василий: Тонировка класс!</a:t>
            </a:r>
          </a:p>
          <a:p>
            <a:endParaRPr lang="ru-RU" sz="1000" dirty="0"/>
          </a:p>
          <a:p>
            <a:r>
              <a:rPr lang="ru-RU" sz="1000" dirty="0" smtClean="0"/>
              <a:t>Михаил: Продал тачку моментом!</a:t>
            </a:r>
          </a:p>
          <a:p>
            <a:endParaRPr lang="ru-RU" sz="1000" dirty="0"/>
          </a:p>
          <a:p>
            <a:r>
              <a:rPr lang="ru-RU" sz="1000" dirty="0" smtClean="0"/>
              <a:t>Саша: Из-за такого блеска я теперь трачу деньги на окулиста!</a:t>
            </a:r>
          </a:p>
        </p:txBody>
      </p:sp>
    </p:spTree>
    <p:extLst>
      <p:ext uri="{BB962C8B-B14F-4D97-AF65-F5344CB8AC3E}">
        <p14:creationId xmlns:p14="http://schemas.microsoft.com/office/powerpoint/2010/main" val="34871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00" y="404664"/>
            <a:ext cx="8821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Студия </a:t>
            </a:r>
            <a:r>
              <a:rPr lang="ru-RU" sz="2400" b="1" dirty="0" err="1"/>
              <a:t>детейлинга</a:t>
            </a:r>
            <a:r>
              <a:rPr lang="ru-RU" sz="2400" b="1" dirty="0"/>
              <a:t> может стать не только прибыльным делом, </a:t>
            </a:r>
            <a:r>
              <a:rPr lang="ru-RU" sz="2400" b="1" dirty="0" smtClean="0"/>
              <a:t>но </a:t>
            </a:r>
            <a:r>
              <a:rPr lang="ru-RU" sz="2400" b="1" dirty="0"/>
              <a:t>и подтолкнуть предпринимателя к освоению новых ниш бизнеса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Во сколько обойдется и сколько сможет приносить </a:t>
            </a:r>
            <a:r>
              <a:rPr lang="ru-RU" sz="2400" b="1" dirty="0" smtClean="0"/>
              <a:t>детейлинг-центр</a:t>
            </a:r>
            <a:r>
              <a:rPr lang="ru-RU" sz="24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Стартовые вложения  17000р.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Срок окупаемости     6-12 мес.</a:t>
            </a:r>
            <a:endParaRPr lang="ru-RU" sz="2400" dirty="0"/>
          </a:p>
        </p:txBody>
      </p:sp>
      <p:sp>
        <p:nvSpPr>
          <p:cNvPr id="4" name="AutoShape 2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Картинки по запросу &quot;2д фото формулы 1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Картинки по запросу &quot;2д фото формулы 1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76" y="4615892"/>
            <a:ext cx="9161064" cy="25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Преимущества и недостатки бизнеса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К преимуществам </a:t>
            </a:r>
            <a:r>
              <a:rPr lang="ru-RU" sz="2400" b="1" dirty="0" err="1"/>
              <a:t>детейлинга</a:t>
            </a:r>
            <a:r>
              <a:rPr lang="ru-RU" sz="2400" b="1" dirty="0"/>
              <a:t> можно отнести еще и возможность защитить кузов от сколов и воздействия реагентов на дорогах – современные технологии позволяют сохранить лакокрасочное покрытие практически в первозданном виде – как будто машина только что выехала из салона.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Есть, впрочем, у такой сферы бизнеса и ряд недостатков – в частности, услуги </a:t>
            </a:r>
            <a:r>
              <a:rPr lang="ru-RU" sz="2400" b="1" dirty="0" err="1"/>
              <a:t>детейлинга</a:t>
            </a:r>
            <a:r>
              <a:rPr lang="ru-RU" sz="2400" b="1" dirty="0"/>
              <a:t> стоят недешево. Далеко не каждый рядовой автовладелец готов расстаться с немалой суммой денег для приведения своего транспорта в идеальное состояние. 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60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фото коробки на белом фо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060848"/>
            <a:ext cx="59046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196752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16632"/>
            <a:ext cx="8964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Выбор помещения </a:t>
            </a:r>
            <a:r>
              <a:rPr lang="ru-RU" sz="2800" b="1" dirty="0" err="1"/>
              <a:t>детейлинг</a:t>
            </a:r>
            <a:r>
              <a:rPr lang="ru-RU" sz="2800" b="1" dirty="0"/>
              <a:t>-центра </a:t>
            </a:r>
          </a:p>
          <a:p>
            <a:r>
              <a:rPr lang="ru-RU" sz="2800" b="1" dirty="0"/>
              <a:t>  </a:t>
            </a:r>
          </a:p>
          <a:p>
            <a:r>
              <a:rPr lang="ru-RU" sz="2800" dirty="0"/>
              <a:t> Первым в списке затрат числится помещение – да, открыть </a:t>
            </a:r>
            <a:r>
              <a:rPr lang="ru-RU" sz="2800" dirty="0" err="1"/>
              <a:t>детейлинг</a:t>
            </a:r>
            <a:r>
              <a:rPr lang="ru-RU" sz="2800" dirty="0"/>
              <a:t>-студию можно и в каком-нибудь условном гараже, но специфика клиентов предполагает более высокий </a:t>
            </a:r>
            <a:r>
              <a:rPr lang="ru-RU" sz="2800" dirty="0" smtClean="0"/>
              <a:t>уровень </a:t>
            </a:r>
            <a:r>
              <a:rPr lang="ru-RU" sz="2800" dirty="0"/>
              <a:t>сервиса. Потому лучше снять в аренду бокс минимум на два автомобиля площадью в 80-100 квадратных метров для работы мастеров, в обязательном порядке обустроить </a:t>
            </a:r>
            <a:r>
              <a:rPr lang="ru-RU" sz="2800" dirty="0" smtClean="0"/>
              <a:t>комфортную </a:t>
            </a:r>
            <a:r>
              <a:rPr lang="ru-RU" sz="2800" dirty="0"/>
              <a:t>клиентскую зону с диваном и </a:t>
            </a:r>
            <a:r>
              <a:rPr lang="ru-RU" sz="2800" dirty="0" err="1"/>
              <a:t>Wi-Fi</a:t>
            </a:r>
            <a:r>
              <a:rPr lang="ru-RU" sz="2800" dirty="0"/>
              <a:t> и отдельно выделить демонстрационную площадку с хорошим освещением. Можно уложиться в сумму порядка 500 </a:t>
            </a:r>
            <a:r>
              <a:rPr lang="ru-RU" sz="2800" dirty="0" smtClean="0"/>
              <a:t>рублей в месяц.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94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купатель\Documents\ViberDownloads\0-02-05-eead4f6342bdc18339654979adcc921c8ec2b11054aa96e2250c13a2927cf5ca_163fe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Оборудование детейлинг-студии</a:t>
            </a:r>
          </a:p>
          <a:p>
            <a:r>
              <a:rPr lang="ru-RU" dirty="0"/>
              <a:t>Минимально необходимое оборудование для обустройства детейлинг-студии: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роторная </a:t>
            </a:r>
            <a:r>
              <a:rPr lang="ru-RU" dirty="0"/>
              <a:t>полировальная машинка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эксцентриковая </a:t>
            </a:r>
            <a:r>
              <a:rPr lang="ru-RU" dirty="0"/>
              <a:t>полировальная машинка;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пылесос </a:t>
            </a:r>
            <a:r>
              <a:rPr lang="ru-RU" dirty="0"/>
              <a:t>промышленный;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экстрактор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компрессор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тепловентилятор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аппарат </a:t>
            </a:r>
            <a:r>
              <a:rPr lang="ru-RU" dirty="0"/>
              <a:t>высокого давления;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аппарат </a:t>
            </a:r>
            <a:r>
              <a:rPr lang="ru-RU" dirty="0"/>
              <a:t>для отвода пыли и воды из труднодоступных мест машины.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437112"/>
            <a:ext cx="345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обойдётся в районе  7 000р.</a:t>
            </a:r>
            <a:endParaRPr lang="ru-RU" dirty="0"/>
          </a:p>
        </p:txBody>
      </p:sp>
      <p:pic>
        <p:nvPicPr>
          <p:cNvPr id="2050" name="Picture 2" descr="Картинки по запросу &quot;фото оборудования для автомой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7776864" cy="16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фото оборудования для автомой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66256" cy="17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D человек, показывая ваш продукт на лоток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7" y="3436090"/>
            <a:ext cx="803066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Какие услуги предлагает наш </a:t>
            </a:r>
            <a:r>
              <a:rPr lang="ru-RU" sz="2400" b="1" dirty="0" err="1"/>
              <a:t>детейлинг</a:t>
            </a:r>
            <a:endParaRPr lang="ru-RU" sz="2400" b="1" dirty="0"/>
          </a:p>
          <a:p>
            <a:r>
              <a:rPr lang="ru-RU" dirty="0"/>
              <a:t>Базовые услуги, которые можно предлагать клиентам: 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Чистка двигателя  (безопасное удаление смазочных материалов </a:t>
            </a:r>
          </a:p>
          <a:p>
            <a:r>
              <a:rPr lang="ru-RU" dirty="0"/>
              <a:t>   при помощи спец. средств)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Полировка и восстановление прозрачности фар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Нанесение защитного покрытия на кузов автомобиля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Обработка стёкол автомобиля гидрофобными покрытиями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Оклейка авто защитными плёнками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Локальная покраска</a:t>
            </a:r>
          </a:p>
        </p:txBody>
      </p:sp>
    </p:spTree>
    <p:extLst>
      <p:ext uri="{BB962C8B-B14F-4D97-AF65-F5344CB8AC3E}">
        <p14:creationId xmlns:p14="http://schemas.microsoft.com/office/powerpoint/2010/main" val="35394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и по запросу &quot;фото человека на белом фо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603448"/>
            <a:ext cx="9073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268760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Персонал </a:t>
            </a:r>
            <a:r>
              <a:rPr lang="ru-RU" sz="2000" b="1" dirty="0" err="1"/>
              <a:t>детейлинг</a:t>
            </a:r>
            <a:r>
              <a:rPr lang="ru-RU" sz="2000" b="1" dirty="0"/>
              <a:t>-студии</a:t>
            </a:r>
          </a:p>
          <a:p>
            <a:r>
              <a:rPr lang="ru-RU" dirty="0"/>
              <a:t>На сотрудниках и их оплате лучше не экономить – помните, что именно они являются лицом вашей компании, и от качества проделанной ими работы будет зависеть то, вернется к вам клиент в дальнейшем или нет. Вам понадобится минимум два </a:t>
            </a:r>
            <a:r>
              <a:rPr lang="ru-RU" dirty="0" err="1"/>
              <a:t>детейлера</a:t>
            </a:r>
            <a:r>
              <a:rPr lang="ru-RU" dirty="0"/>
              <a:t> и администратор, который возьмет на себя функции презентации услуг компании и сдачу/приемку авто в ателье.</a:t>
            </a:r>
          </a:p>
          <a:p>
            <a:r>
              <a:rPr lang="ru-RU" dirty="0"/>
              <a:t>Фонд оплаты труда для штатных сотрудников лучше формировать из окладной части и процентов от проделанной работы. Так люди будут лучше мотивированы сделать больше и качественнее. Как правило, оклад ставится небольшой, порядка </a:t>
            </a:r>
            <a:r>
              <a:rPr lang="ru-RU" dirty="0" smtClean="0"/>
              <a:t>700-900рублей.</a:t>
            </a:r>
            <a:endParaRPr lang="ru-RU" dirty="0"/>
          </a:p>
          <a:p>
            <a:r>
              <a:rPr lang="ru-RU" dirty="0"/>
              <a:t>График работы сотрудников </a:t>
            </a:r>
            <a:r>
              <a:rPr lang="ru-RU" dirty="0" err="1"/>
              <a:t>детейлинг</a:t>
            </a:r>
            <a:r>
              <a:rPr lang="ru-RU" dirty="0"/>
              <a:t>-студии лучше формировать исходя из того, что в выходные наблюдается наибольший наплыв клиентов. Обычно график работы сотрудников плавающий, причем мастера, работающие по сдельной форме оплаты труда, зачастую задерживаются по собственной инициативе, чтобы сдать проект в срок. Средний срок работы над машиной – от 1 часа (полный цикл мойки до нескольких дней (защита кузова керамическим покрытием). Такой промежуток времени обычно необходим не только для нанесения керамического защитного покрытия, но и необходимостью выполнения процедуры сборки/разборки кузовных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16458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413</TotalTime>
  <Words>796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Покупатель</dc:creator>
  <cp:lastModifiedBy>User</cp:lastModifiedBy>
  <cp:revision>34</cp:revision>
  <dcterms:created xsi:type="dcterms:W3CDTF">2020-02-21T14:43:48Z</dcterms:created>
  <dcterms:modified xsi:type="dcterms:W3CDTF">2022-03-28T05:42:54Z</dcterms:modified>
</cp:coreProperties>
</file>