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57" r:id="rId4"/>
    <p:sldId id="260" r:id="rId5"/>
    <p:sldId id="258" r:id="rId6"/>
    <p:sldId id="259" r:id="rId7"/>
    <p:sldId id="261" r:id="rId8"/>
    <p:sldId id="262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твей Курьянчик" initials="МК" lastIdx="1" clrIdx="0">
    <p:extLst>
      <p:ext uri="{19B8F6BF-5375-455C-9EA6-DF929625EA0E}">
        <p15:presenceInfo xmlns:p15="http://schemas.microsoft.com/office/powerpoint/2012/main" userId="32d63087c6ba003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660"/>
  </p:normalViewPr>
  <p:slideViewPr>
    <p:cSldViewPr>
      <p:cViewPr varScale="1">
        <p:scale>
          <a:sx n="83" d="100"/>
          <a:sy n="83" d="100"/>
        </p:scale>
        <p:origin x="1411" y="-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CD91B-FC5F-4B3A-8A37-9A4FBBBDD68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06023-CDC9-41E4-B93B-31E2770591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54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06023-CDC9-41E4-B93B-31E2770591E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558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4623271"/>
            <a:ext cx="5684168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97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39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80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36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54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98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93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95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45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10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61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2737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4AAD3-4F90-4E1B-8EE4-0158995BB40E}" type="datetimeFigureOut">
              <a:rPr lang="ru-RU" smtClean="0"/>
              <a:t>вс 17.10.21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85C5B-3018-4058-839E-FAD5D23EC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02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Book Antiqua" panose="02040602050305030304" pitchFamily="18" charset="0"/>
              </a:rPr>
              <a:t>Кафе 1000 и 7 зёрен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707904" y="5871815"/>
            <a:ext cx="5401692" cy="14700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Book Antiqua" panose="02040602050305030304" pitchFamily="18" charset="0"/>
              </a:rPr>
              <a:t>Лучшее кофе в лицее только у нас</a:t>
            </a:r>
          </a:p>
        </p:txBody>
      </p:sp>
    </p:spTree>
    <p:extLst>
      <p:ext uri="{BB962C8B-B14F-4D97-AF65-F5344CB8AC3E}">
        <p14:creationId xmlns:p14="http://schemas.microsoft.com/office/powerpoint/2010/main" val="360331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6A138-4746-4C74-9E1C-B3447B4E6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 Antiqua" panose="02040602050305030304" pitchFamily="18" charset="0"/>
              </a:rPr>
              <a:t>Наш логотип </a:t>
            </a:r>
            <a:r>
              <a:rPr lang="ru-RU" dirty="0">
                <a:latin typeface="Book Antiqua" panose="02040602050305030304" pitchFamily="18" charset="0"/>
                <a:sym typeface="Wingdings" panose="05000000000000000000" pitchFamily="2" charset="2"/>
              </a:rPr>
              <a:t></a:t>
            </a:r>
            <a:endParaRPr lang="ru-RU" dirty="0">
              <a:latin typeface="Book Antiqua" panose="0204060205030503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4B6144E-8611-4822-AE44-8C5C3494D7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933" y="1927225"/>
            <a:ext cx="3722133" cy="4525963"/>
          </a:xfrm>
        </p:spPr>
      </p:pic>
    </p:spTree>
    <p:extLst>
      <p:ext uri="{BB962C8B-B14F-4D97-AF65-F5344CB8AC3E}">
        <p14:creationId xmlns:p14="http://schemas.microsoft.com/office/powerpoint/2010/main" val="531197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 Antiqua" panose="02040602050305030304" pitchFamily="18" charset="0"/>
              </a:rPr>
              <a:t>В нашем кафе</a:t>
            </a:r>
            <a:r>
              <a:rPr lang="ru-RU" dirty="0"/>
              <a:t>:</a:t>
            </a:r>
          </a:p>
        </p:txBody>
      </p:sp>
      <p:sp>
        <p:nvSpPr>
          <p:cNvPr id="4" name="Freeform 26"/>
          <p:cNvSpPr>
            <a:spLocks/>
          </p:cNvSpPr>
          <p:nvPr/>
        </p:nvSpPr>
        <p:spPr bwMode="gray">
          <a:xfrm flipH="1">
            <a:off x="2286000" y="1715571"/>
            <a:ext cx="2063750" cy="1728788"/>
          </a:xfrm>
          <a:custGeom>
            <a:avLst/>
            <a:gdLst/>
            <a:ahLst/>
            <a:cxnLst>
              <a:cxn ang="0">
                <a:pos x="303" y="1008"/>
              </a:cxn>
              <a:cxn ang="0">
                <a:pos x="1299" y="1008"/>
              </a:cxn>
              <a:cxn ang="0">
                <a:pos x="1296" y="315"/>
              </a:cxn>
              <a:cxn ang="0">
                <a:pos x="942" y="0"/>
              </a:cxn>
              <a:cxn ang="0">
                <a:pos x="3" y="0"/>
              </a:cxn>
              <a:cxn ang="0">
                <a:pos x="0" y="723"/>
              </a:cxn>
              <a:cxn ang="0">
                <a:pos x="303" y="1008"/>
              </a:cxn>
            </a:cxnLst>
            <a:rect l="0" t="0" r="r" b="b"/>
            <a:pathLst>
              <a:path w="1299" h="1008">
                <a:moveTo>
                  <a:pt x="303" y="1008"/>
                </a:moveTo>
                <a:cubicBezTo>
                  <a:pt x="801" y="1008"/>
                  <a:pt x="1299" y="1008"/>
                  <a:pt x="1299" y="1008"/>
                </a:cubicBezTo>
                <a:cubicBezTo>
                  <a:pt x="1299" y="1008"/>
                  <a:pt x="1297" y="661"/>
                  <a:pt x="1296" y="315"/>
                </a:cubicBezTo>
                <a:cubicBezTo>
                  <a:pt x="1290" y="150"/>
                  <a:pt x="1161" y="0"/>
                  <a:pt x="942" y="0"/>
                </a:cubicBezTo>
                <a:cubicBezTo>
                  <a:pt x="472" y="0"/>
                  <a:pt x="3" y="0"/>
                  <a:pt x="3" y="0"/>
                </a:cubicBezTo>
                <a:cubicBezTo>
                  <a:pt x="3" y="0"/>
                  <a:pt x="1" y="361"/>
                  <a:pt x="0" y="723"/>
                </a:cubicBezTo>
                <a:cubicBezTo>
                  <a:pt x="0" y="915"/>
                  <a:pt x="144" y="1002"/>
                  <a:pt x="303" y="1008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69804"/>
                  <a:invGamma/>
                </a:schemeClr>
              </a:gs>
              <a:gs pos="100000">
                <a:schemeClr val="accent1"/>
              </a:gs>
            </a:gsLst>
            <a:lin ang="18900000" scaled="1"/>
          </a:gradFill>
          <a:ln w="28575" cmpd="sng">
            <a:solidFill>
              <a:srgbClr val="F8F8F8"/>
            </a:solidFill>
            <a:round/>
            <a:headEnd/>
            <a:tailEnd/>
          </a:ln>
          <a:effectLst>
            <a:outerShdw dist="107763" dir="2700000" algn="ctr" rotWithShape="0">
              <a:srgbClr val="1C1C1C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" name="Freeform 27"/>
          <p:cNvSpPr>
            <a:spLocks/>
          </p:cNvSpPr>
          <p:nvPr/>
        </p:nvSpPr>
        <p:spPr bwMode="gray">
          <a:xfrm>
            <a:off x="4619986" y="1715571"/>
            <a:ext cx="2063750" cy="1728788"/>
          </a:xfrm>
          <a:custGeom>
            <a:avLst/>
            <a:gdLst/>
            <a:ahLst/>
            <a:cxnLst>
              <a:cxn ang="0">
                <a:pos x="303" y="1008"/>
              </a:cxn>
              <a:cxn ang="0">
                <a:pos x="1299" y="1008"/>
              </a:cxn>
              <a:cxn ang="0">
                <a:pos x="1296" y="315"/>
              </a:cxn>
              <a:cxn ang="0">
                <a:pos x="942" y="0"/>
              </a:cxn>
              <a:cxn ang="0">
                <a:pos x="3" y="0"/>
              </a:cxn>
              <a:cxn ang="0">
                <a:pos x="0" y="723"/>
              </a:cxn>
              <a:cxn ang="0">
                <a:pos x="303" y="1008"/>
              </a:cxn>
            </a:cxnLst>
            <a:rect l="0" t="0" r="r" b="b"/>
            <a:pathLst>
              <a:path w="1299" h="1008">
                <a:moveTo>
                  <a:pt x="303" y="1008"/>
                </a:moveTo>
                <a:cubicBezTo>
                  <a:pt x="801" y="1008"/>
                  <a:pt x="1299" y="1008"/>
                  <a:pt x="1299" y="1008"/>
                </a:cubicBezTo>
                <a:cubicBezTo>
                  <a:pt x="1299" y="1008"/>
                  <a:pt x="1297" y="661"/>
                  <a:pt x="1296" y="315"/>
                </a:cubicBezTo>
                <a:cubicBezTo>
                  <a:pt x="1290" y="150"/>
                  <a:pt x="1161" y="0"/>
                  <a:pt x="942" y="0"/>
                </a:cubicBezTo>
                <a:cubicBezTo>
                  <a:pt x="472" y="0"/>
                  <a:pt x="3" y="0"/>
                  <a:pt x="3" y="0"/>
                </a:cubicBezTo>
                <a:cubicBezTo>
                  <a:pt x="3" y="0"/>
                  <a:pt x="1" y="361"/>
                  <a:pt x="0" y="723"/>
                </a:cubicBezTo>
                <a:cubicBezTo>
                  <a:pt x="0" y="915"/>
                  <a:pt x="144" y="1002"/>
                  <a:pt x="303" y="1008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shade val="80000"/>
                  <a:invGamma/>
                </a:schemeClr>
              </a:gs>
              <a:gs pos="100000">
                <a:schemeClr val="accent2"/>
              </a:gs>
            </a:gsLst>
            <a:lin ang="18900000" scaled="1"/>
          </a:gradFill>
          <a:ln w="28575" cmpd="sng">
            <a:solidFill>
              <a:srgbClr val="F8F8F8"/>
            </a:solidFill>
            <a:round/>
            <a:headEnd/>
            <a:tailEnd/>
          </a:ln>
          <a:effectLst>
            <a:outerShdw dist="107763" dir="2700000" algn="ctr" rotWithShape="0">
              <a:srgbClr val="1C1C1C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6" name="Freeform 28"/>
          <p:cNvSpPr>
            <a:spLocks/>
          </p:cNvSpPr>
          <p:nvPr/>
        </p:nvSpPr>
        <p:spPr bwMode="gray">
          <a:xfrm>
            <a:off x="2286000" y="3730109"/>
            <a:ext cx="2063750" cy="1728787"/>
          </a:xfrm>
          <a:custGeom>
            <a:avLst/>
            <a:gdLst/>
            <a:ahLst/>
            <a:cxnLst>
              <a:cxn ang="0">
                <a:pos x="303" y="1008"/>
              </a:cxn>
              <a:cxn ang="0">
                <a:pos x="1299" y="1008"/>
              </a:cxn>
              <a:cxn ang="0">
                <a:pos x="1296" y="315"/>
              </a:cxn>
              <a:cxn ang="0">
                <a:pos x="942" y="0"/>
              </a:cxn>
              <a:cxn ang="0">
                <a:pos x="3" y="0"/>
              </a:cxn>
              <a:cxn ang="0">
                <a:pos x="0" y="723"/>
              </a:cxn>
              <a:cxn ang="0">
                <a:pos x="303" y="1008"/>
              </a:cxn>
            </a:cxnLst>
            <a:rect l="0" t="0" r="r" b="b"/>
            <a:pathLst>
              <a:path w="1299" h="1008">
                <a:moveTo>
                  <a:pt x="303" y="1008"/>
                </a:moveTo>
                <a:cubicBezTo>
                  <a:pt x="801" y="1008"/>
                  <a:pt x="1299" y="1008"/>
                  <a:pt x="1299" y="1008"/>
                </a:cubicBezTo>
                <a:cubicBezTo>
                  <a:pt x="1299" y="1008"/>
                  <a:pt x="1297" y="661"/>
                  <a:pt x="1296" y="315"/>
                </a:cubicBezTo>
                <a:cubicBezTo>
                  <a:pt x="1290" y="150"/>
                  <a:pt x="1161" y="0"/>
                  <a:pt x="942" y="0"/>
                </a:cubicBezTo>
                <a:cubicBezTo>
                  <a:pt x="472" y="0"/>
                  <a:pt x="3" y="0"/>
                  <a:pt x="3" y="0"/>
                </a:cubicBezTo>
                <a:cubicBezTo>
                  <a:pt x="3" y="0"/>
                  <a:pt x="1" y="361"/>
                  <a:pt x="0" y="723"/>
                </a:cubicBezTo>
                <a:cubicBezTo>
                  <a:pt x="0" y="915"/>
                  <a:pt x="144" y="1002"/>
                  <a:pt x="303" y="1008"/>
                </a:cubicBez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76078"/>
                  <a:invGamma/>
                </a:schemeClr>
              </a:gs>
            </a:gsLst>
            <a:lin ang="18900000" scaled="1"/>
          </a:gradFill>
          <a:ln w="28575" cmpd="sng">
            <a:solidFill>
              <a:srgbClr val="F8F8F8"/>
            </a:solidFill>
            <a:round/>
            <a:headEnd/>
            <a:tailEnd/>
          </a:ln>
          <a:effectLst>
            <a:outerShdw dist="107763" dir="2700000" algn="ctr" rotWithShape="0">
              <a:srgbClr val="1C1C1C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29"/>
          <p:cNvSpPr>
            <a:spLocks/>
          </p:cNvSpPr>
          <p:nvPr/>
        </p:nvSpPr>
        <p:spPr bwMode="gray">
          <a:xfrm flipH="1">
            <a:off x="4619986" y="3719790"/>
            <a:ext cx="2063750" cy="1728787"/>
          </a:xfrm>
          <a:custGeom>
            <a:avLst/>
            <a:gdLst/>
            <a:ahLst/>
            <a:cxnLst>
              <a:cxn ang="0">
                <a:pos x="303" y="1008"/>
              </a:cxn>
              <a:cxn ang="0">
                <a:pos x="1299" y="1008"/>
              </a:cxn>
              <a:cxn ang="0">
                <a:pos x="1296" y="315"/>
              </a:cxn>
              <a:cxn ang="0">
                <a:pos x="942" y="0"/>
              </a:cxn>
              <a:cxn ang="0">
                <a:pos x="3" y="0"/>
              </a:cxn>
              <a:cxn ang="0">
                <a:pos x="0" y="723"/>
              </a:cxn>
              <a:cxn ang="0">
                <a:pos x="303" y="1008"/>
              </a:cxn>
            </a:cxnLst>
            <a:rect l="0" t="0" r="r" b="b"/>
            <a:pathLst>
              <a:path w="1299" h="1008">
                <a:moveTo>
                  <a:pt x="303" y="1008"/>
                </a:moveTo>
                <a:cubicBezTo>
                  <a:pt x="801" y="1008"/>
                  <a:pt x="1299" y="1008"/>
                  <a:pt x="1299" y="1008"/>
                </a:cubicBezTo>
                <a:cubicBezTo>
                  <a:pt x="1299" y="1008"/>
                  <a:pt x="1297" y="661"/>
                  <a:pt x="1296" y="315"/>
                </a:cubicBezTo>
                <a:cubicBezTo>
                  <a:pt x="1290" y="150"/>
                  <a:pt x="1161" y="0"/>
                  <a:pt x="942" y="0"/>
                </a:cubicBezTo>
                <a:cubicBezTo>
                  <a:pt x="472" y="0"/>
                  <a:pt x="3" y="0"/>
                  <a:pt x="3" y="0"/>
                </a:cubicBezTo>
                <a:cubicBezTo>
                  <a:pt x="3" y="0"/>
                  <a:pt x="1" y="361"/>
                  <a:pt x="0" y="723"/>
                </a:cubicBezTo>
                <a:cubicBezTo>
                  <a:pt x="0" y="915"/>
                  <a:pt x="144" y="1002"/>
                  <a:pt x="303" y="1008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6275"/>
                  <a:invGamma/>
                </a:schemeClr>
              </a:gs>
            </a:gsLst>
            <a:lin ang="18900000" scaled="1"/>
          </a:gradFill>
          <a:ln w="28575" cmpd="sng">
            <a:solidFill>
              <a:srgbClr val="F8F8F8"/>
            </a:solidFill>
            <a:round/>
            <a:headEnd/>
            <a:tailEnd/>
          </a:ln>
          <a:effectLst>
            <a:outerShdw dist="107763" dir="2700000" algn="ctr" rotWithShape="0">
              <a:srgbClr val="1C1C1C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8" name="Oval 30"/>
          <p:cNvSpPr>
            <a:spLocks noChangeArrowheads="1"/>
          </p:cNvSpPr>
          <p:nvPr/>
        </p:nvSpPr>
        <p:spPr bwMode="gray">
          <a:xfrm>
            <a:off x="3410707" y="2587745"/>
            <a:ext cx="2081213" cy="2082800"/>
          </a:xfrm>
          <a:prstGeom prst="ellipse">
            <a:avLst/>
          </a:prstGeom>
          <a:solidFill>
            <a:srgbClr val="FE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white">
          <a:xfrm>
            <a:off x="2478071" y="2118796"/>
            <a:ext cx="1579562" cy="8156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FFFFFF"/>
                </a:solidFill>
                <a:latin typeface="+mj-lt"/>
                <a:cs typeface="Arial" charset="0"/>
              </a:rPr>
              <a:t>Вкусный</a:t>
            </a:r>
            <a:r>
              <a:rPr lang="ru-RU" sz="2000" b="1" dirty="0">
                <a:solidFill>
                  <a:srgbClr val="FFFFFF"/>
                </a:solidFill>
                <a:latin typeface="+mj-lt"/>
                <a:cs typeface="Arial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b="1" i="0" dirty="0">
                <a:solidFill>
                  <a:srgbClr val="FFFFFF"/>
                </a:solidFill>
                <a:latin typeface="+mj-lt"/>
                <a:cs typeface="Arial" charset="0"/>
              </a:rPr>
              <a:t>кофе</a:t>
            </a:r>
            <a:endParaRPr lang="en-US" b="1" i="0" dirty="0">
              <a:solidFill>
                <a:srgbClr val="FFFFFF"/>
              </a:solidFill>
              <a:latin typeface="+mj-lt"/>
              <a:cs typeface="Arial" charset="0"/>
            </a:endParaRPr>
          </a:p>
        </p:txBody>
      </p:sp>
      <p:sp>
        <p:nvSpPr>
          <p:cNvPr id="10" name="Text Box 32"/>
          <p:cNvSpPr txBox="1">
            <a:spLocks noChangeArrowheads="1"/>
          </p:cNvSpPr>
          <p:nvPr/>
        </p:nvSpPr>
        <p:spPr bwMode="white">
          <a:xfrm>
            <a:off x="4838700" y="2118796"/>
            <a:ext cx="1579563" cy="7848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FFFFFF"/>
                </a:solidFill>
                <a:latin typeface="+mj-lt"/>
                <a:cs typeface="Arial" charset="0"/>
              </a:rPr>
              <a:t>Хороший</a:t>
            </a:r>
          </a:p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FFFFFF"/>
                </a:solidFill>
                <a:latin typeface="+mj-lt"/>
                <a:cs typeface="Arial" charset="0"/>
              </a:rPr>
              <a:t>персонал</a:t>
            </a:r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white">
          <a:xfrm>
            <a:off x="2304204" y="4412505"/>
            <a:ext cx="1579563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FFFFFF"/>
                </a:solidFill>
                <a:latin typeface="+mj-lt"/>
                <a:cs typeface="Arial" charset="0"/>
              </a:rPr>
              <a:t>Небольшой ассортимент </a:t>
            </a:r>
            <a:r>
              <a:rPr lang="ru-RU" b="1" dirty="0" err="1">
                <a:solidFill>
                  <a:srgbClr val="FFFFFF"/>
                </a:solidFill>
                <a:latin typeface="+mj-lt"/>
                <a:cs typeface="Arial" charset="0"/>
              </a:rPr>
              <a:t>манги</a:t>
            </a:r>
            <a:endParaRPr lang="en-US" b="1" dirty="0">
              <a:solidFill>
                <a:srgbClr val="FFFFFF"/>
              </a:solidFill>
              <a:latin typeface="+mj-lt"/>
              <a:cs typeface="Arial" charset="0"/>
            </a:endParaRPr>
          </a:p>
        </p:txBody>
      </p:sp>
      <p:sp>
        <p:nvSpPr>
          <p:cNvPr id="12" name="Text Box 34"/>
          <p:cNvSpPr txBox="1">
            <a:spLocks noChangeArrowheads="1"/>
          </p:cNvSpPr>
          <p:nvPr/>
        </p:nvSpPr>
        <p:spPr bwMode="white">
          <a:xfrm>
            <a:off x="4998463" y="4274006"/>
            <a:ext cx="1579563" cy="10618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FFFFFF"/>
                </a:solidFill>
                <a:latin typeface="+mj-lt"/>
                <a:cs typeface="Arial" charset="0"/>
              </a:rPr>
              <a:t>Потрясающ-</a:t>
            </a:r>
            <a:r>
              <a:rPr lang="ru-RU" b="1" dirty="0" err="1">
                <a:solidFill>
                  <a:srgbClr val="FFFFFF"/>
                </a:solidFill>
                <a:latin typeface="+mj-lt"/>
                <a:cs typeface="Arial" charset="0"/>
              </a:rPr>
              <a:t>ая</a:t>
            </a:r>
            <a:endParaRPr lang="ru-RU" b="1" dirty="0">
              <a:solidFill>
                <a:srgbClr val="FFFFFF"/>
              </a:solidFill>
              <a:latin typeface="+mj-lt"/>
              <a:cs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FFFFFF"/>
                </a:solidFill>
                <a:latin typeface="+mj-lt"/>
                <a:cs typeface="Arial" charset="0"/>
              </a:rPr>
              <a:t>атмосфера</a:t>
            </a:r>
            <a:endParaRPr lang="en-US" b="1" dirty="0">
              <a:solidFill>
                <a:srgbClr val="FFFFFF"/>
              </a:solidFill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68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 Antiqua" panose="02040602050305030304" pitchFamily="18" charset="0"/>
              </a:rPr>
              <a:t>Наши цели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Обеспечить клиенту хорошее настроение</a:t>
            </a:r>
          </a:p>
          <a:p>
            <a:r>
              <a:rPr lang="ru-RU" dirty="0"/>
              <a:t>Стать лучшим кафе за всю историю лицея</a:t>
            </a:r>
          </a:p>
          <a:p>
            <a:r>
              <a:rPr lang="ru-RU" dirty="0"/>
              <a:t>Заработать деньги на благотворительность</a:t>
            </a:r>
          </a:p>
          <a:p>
            <a:r>
              <a:rPr lang="ru-RU" dirty="0"/>
              <a:t>Придать энергии лицеистам на ночь 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799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Book Antiqua" panose="02040602050305030304" pitchFamily="18" charset="0"/>
              </a:rPr>
              <a:t>Что может предоставить кафе?</a:t>
            </a: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black">
          <a:xfrm>
            <a:off x="838200" y="2161692"/>
            <a:ext cx="4876800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4400" dirty="0">
                <a:solidFill>
                  <a:schemeClr val="bg1"/>
                </a:solidFill>
                <a:latin typeface="Book Antiqua" panose="02040602050305030304" pitchFamily="18" charset="0"/>
                <a:cs typeface="Arial" charset="0"/>
              </a:rPr>
              <a:t>Кофе:</a:t>
            </a:r>
            <a:endParaRPr lang="en-US" sz="4400" i="0" dirty="0">
              <a:solidFill>
                <a:schemeClr val="bg1"/>
              </a:solidFill>
              <a:latin typeface="Book Antiqua" panose="02040602050305030304" pitchFamily="18" charset="0"/>
              <a:cs typeface="Arial" charset="0"/>
            </a:endParaRPr>
          </a:p>
        </p:txBody>
      </p:sp>
      <p:sp>
        <p:nvSpPr>
          <p:cNvPr id="36" name="Text Box 156"/>
          <p:cNvSpPr txBox="1">
            <a:spLocks noChangeArrowheads="1"/>
          </p:cNvSpPr>
          <p:nvPr/>
        </p:nvSpPr>
        <p:spPr bwMode="black">
          <a:xfrm>
            <a:off x="838200" y="2898697"/>
            <a:ext cx="3733800" cy="21236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400" b="1" i="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cs typeface="Arial" charset="0"/>
              </a:rPr>
              <a:t>Латте</a:t>
            </a:r>
            <a:r>
              <a:rPr lang="ru-RU" sz="2400" b="1" dirty="0">
                <a:solidFill>
                  <a:schemeClr val="bg1"/>
                </a:solidFill>
                <a:cs typeface="Arial" charset="0"/>
              </a:rPr>
              <a:t>             </a:t>
            </a:r>
            <a:r>
              <a:rPr lang="ru-RU" sz="2400" b="1" dirty="0">
                <a:solidFill>
                  <a:schemeClr val="bg1"/>
                </a:solidFill>
                <a:latin typeface="Book Antiqua" panose="02040602050305030304" pitchFamily="18" charset="0"/>
                <a:cs typeface="Arial" charset="0"/>
              </a:rPr>
              <a:t>1.50 </a:t>
            </a:r>
            <a:r>
              <a:rPr lang="en-US" sz="2400" b="1" dirty="0">
                <a:solidFill>
                  <a:schemeClr val="bg1"/>
                </a:solidFill>
                <a:latin typeface="Book Antiqua" panose="02040602050305030304" pitchFamily="18" charset="0"/>
                <a:cs typeface="Arial" charset="0"/>
              </a:rPr>
              <a:t>BYN</a:t>
            </a:r>
            <a:endParaRPr lang="en-US" sz="2400" b="1" i="0" dirty="0">
              <a:solidFill>
                <a:schemeClr val="bg1"/>
              </a:solidFill>
              <a:latin typeface="Book Antiqua" panose="02040602050305030304" pitchFamily="18" charset="0"/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cs typeface="Arial" charset="0"/>
              </a:rPr>
              <a:t>Эспрессо</a:t>
            </a:r>
            <a:r>
              <a:rPr lang="en-US" sz="2400" b="1" dirty="0">
                <a:solidFill>
                  <a:schemeClr val="bg1"/>
                </a:solidFill>
                <a:cs typeface="Arial" charset="0"/>
              </a:rPr>
              <a:t>     </a:t>
            </a:r>
            <a:r>
              <a:rPr lang="en-US" sz="2400" b="1" dirty="0">
                <a:solidFill>
                  <a:schemeClr val="bg1"/>
                </a:solidFill>
                <a:latin typeface="Book Antiqua" panose="02040602050305030304" pitchFamily="18" charset="0"/>
                <a:cs typeface="Arial" charset="0"/>
              </a:rPr>
              <a:t>1.50 BYN</a:t>
            </a:r>
            <a:endParaRPr lang="en-US" sz="2400" b="1" i="0" dirty="0">
              <a:solidFill>
                <a:schemeClr val="bg1"/>
              </a:solidFill>
              <a:latin typeface="Book Antiqua" panose="02040602050305030304" pitchFamily="18" charset="0"/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sz="2400" b="1" i="0" dirty="0">
                <a:solidFill>
                  <a:schemeClr val="bg1"/>
                </a:solidFill>
                <a:cs typeface="Arial" charset="0"/>
              </a:rPr>
              <a:t>Капучино</a:t>
            </a:r>
            <a:r>
              <a:rPr lang="en-US" sz="2400" b="1" i="0" dirty="0">
                <a:solidFill>
                  <a:schemeClr val="bg1"/>
                </a:solidFill>
                <a:cs typeface="Arial" charset="0"/>
              </a:rPr>
              <a:t>    </a:t>
            </a:r>
            <a:r>
              <a:rPr lang="en-US" sz="2400" b="1" i="0" dirty="0">
                <a:solidFill>
                  <a:schemeClr val="bg1"/>
                </a:solidFill>
                <a:latin typeface="Book Antiqua" panose="02040602050305030304" pitchFamily="18" charset="0"/>
                <a:cs typeface="Arial" charset="0"/>
              </a:rPr>
              <a:t>1.50 BYN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sz="2400" b="1" i="0" dirty="0" err="1">
                <a:solidFill>
                  <a:schemeClr val="bg1"/>
                </a:solidFill>
                <a:cs typeface="Arial" charset="0"/>
              </a:rPr>
              <a:t>Макиато</a:t>
            </a:r>
            <a:r>
              <a:rPr lang="en-US" sz="2400" b="1" i="0" dirty="0">
                <a:solidFill>
                  <a:schemeClr val="bg1"/>
                </a:solidFill>
                <a:cs typeface="Arial" charset="0"/>
              </a:rPr>
              <a:t>      </a:t>
            </a:r>
            <a:r>
              <a:rPr lang="en-US" sz="2400" b="1" i="0" dirty="0">
                <a:solidFill>
                  <a:schemeClr val="bg1"/>
                </a:solidFill>
                <a:latin typeface="Book Antiqua" panose="02040602050305030304" pitchFamily="18" charset="0"/>
                <a:cs typeface="Arial" charset="0"/>
              </a:rPr>
              <a:t>1.50 BYN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E8ED7A9-E6FB-47E2-841C-DBD4FA3A73FC}"/>
              </a:ext>
            </a:extLst>
          </p:cNvPr>
          <p:cNvSpPr txBox="1"/>
          <p:nvPr/>
        </p:nvSpPr>
        <p:spPr>
          <a:xfrm>
            <a:off x="5241194" y="2161692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err="1">
                <a:solidFill>
                  <a:schemeClr val="bg1"/>
                </a:solidFill>
                <a:latin typeface="Book Antiqua" panose="02040602050305030304" pitchFamily="18" charset="0"/>
              </a:rPr>
              <a:t>Манга</a:t>
            </a:r>
            <a:r>
              <a:rPr lang="ru-RU" sz="4400" dirty="0">
                <a:solidFill>
                  <a:schemeClr val="bg1"/>
                </a:solidFill>
                <a:latin typeface="Book Antiqua" panose="02040602050305030304" pitchFamily="18" charset="0"/>
              </a:rPr>
              <a:t>:</a:t>
            </a:r>
          </a:p>
        </p:txBody>
      </p:sp>
      <p:sp>
        <p:nvSpPr>
          <p:cNvPr id="43" name="Text Box 156">
            <a:extLst>
              <a:ext uri="{FF2B5EF4-FFF2-40B4-BE49-F238E27FC236}">
                <a16:creationId xmlns:a16="http://schemas.microsoft.com/office/drawing/2014/main" id="{FD20936D-DA59-4808-BD92-0B7EF205B2CD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5354069" y="2898697"/>
            <a:ext cx="3733800" cy="26314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400" b="1" i="0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cs typeface="Arial" charset="0"/>
              </a:rPr>
              <a:t>“</a:t>
            </a:r>
            <a:r>
              <a:rPr lang="ru-RU" sz="2400" b="1" dirty="0">
                <a:solidFill>
                  <a:schemeClr val="bg1"/>
                </a:solidFill>
                <a:cs typeface="Arial" charset="0"/>
              </a:rPr>
              <a:t>Токийский гуль</a:t>
            </a:r>
            <a:r>
              <a:rPr lang="en-US" sz="2400" b="1" dirty="0">
                <a:solidFill>
                  <a:schemeClr val="bg1"/>
                </a:solidFill>
                <a:cs typeface="Arial" charset="0"/>
              </a:rPr>
              <a:t>”</a:t>
            </a:r>
            <a:r>
              <a:rPr lang="ru-RU" sz="2400" b="1" dirty="0">
                <a:solidFill>
                  <a:schemeClr val="bg1"/>
                </a:solidFill>
                <a:cs typeface="Arial" charset="0"/>
              </a:rPr>
              <a:t> 1-3 книги</a:t>
            </a:r>
            <a:endParaRPr lang="en-US" sz="2400" b="1" i="0" dirty="0">
              <a:solidFill>
                <a:schemeClr val="bg1"/>
              </a:solidFill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0" dirty="0">
                <a:solidFill>
                  <a:schemeClr val="bg1"/>
                </a:solidFill>
                <a:cs typeface="Arial" charset="0"/>
              </a:rPr>
              <a:t> “</a:t>
            </a:r>
            <a:r>
              <a:rPr lang="ru-RU" sz="2400" b="1" i="0" dirty="0">
                <a:solidFill>
                  <a:schemeClr val="bg1"/>
                </a:solidFill>
                <a:cs typeface="Arial" charset="0"/>
              </a:rPr>
              <a:t>Токийский гуль:</a:t>
            </a:r>
            <a:r>
              <a:rPr lang="en-US" sz="2400" b="1" i="0" dirty="0">
                <a:solidFill>
                  <a:schemeClr val="bg1"/>
                </a:solidFill>
                <a:cs typeface="Arial" charset="0"/>
              </a:rPr>
              <a:t>Re” 1 </a:t>
            </a:r>
            <a:r>
              <a:rPr lang="ru-RU" sz="2400" b="1" i="0" dirty="0">
                <a:solidFill>
                  <a:schemeClr val="bg1"/>
                </a:solidFill>
                <a:cs typeface="Arial" charset="0"/>
              </a:rPr>
              <a:t>книга</a:t>
            </a:r>
            <a:endParaRPr lang="en-US" sz="2400" b="1" i="0" dirty="0">
              <a:solidFill>
                <a:schemeClr val="bg1"/>
              </a:solidFill>
              <a:cs typeface="Arial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400" b="1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cs typeface="Arial" charset="0"/>
              </a:rPr>
              <a:t>“</a:t>
            </a:r>
            <a:r>
              <a:rPr lang="ru-RU" sz="2400" b="1" dirty="0">
                <a:solidFill>
                  <a:schemeClr val="bg1"/>
                </a:solidFill>
                <a:cs typeface="Arial" charset="0"/>
              </a:rPr>
              <a:t>Атака титанов</a:t>
            </a:r>
            <a:r>
              <a:rPr lang="en-US" sz="2400" b="1" dirty="0">
                <a:solidFill>
                  <a:schemeClr val="bg1"/>
                </a:solidFill>
                <a:cs typeface="Arial" charset="0"/>
              </a:rPr>
              <a:t>”</a:t>
            </a:r>
            <a:r>
              <a:rPr lang="ru-RU" sz="2400" b="1" dirty="0">
                <a:solidFill>
                  <a:schemeClr val="bg1"/>
                </a:solidFill>
                <a:cs typeface="Arial" charset="0"/>
              </a:rPr>
              <a:t> 1 книга</a:t>
            </a:r>
            <a:endParaRPr lang="en-US" sz="2400" b="1" i="0" dirty="0">
              <a:solidFill>
                <a:schemeClr val="bg1"/>
              </a:solidFill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400" b="1" i="0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66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 Antiqua" panose="02040602050305030304" pitchFamily="18" charset="0"/>
              </a:rPr>
              <a:t>Наши Акции</a:t>
            </a:r>
          </a:p>
        </p:txBody>
      </p:sp>
      <p:sp>
        <p:nvSpPr>
          <p:cNvPr id="3" name="AutoShape 54"/>
          <p:cNvSpPr>
            <a:spLocks noChangeArrowheads="1"/>
          </p:cNvSpPr>
          <p:nvPr/>
        </p:nvSpPr>
        <p:spPr bwMode="gray">
          <a:xfrm>
            <a:off x="657225" y="4343400"/>
            <a:ext cx="2543175" cy="1600200"/>
          </a:xfrm>
          <a:prstGeom prst="roundRect">
            <a:avLst>
              <a:gd name="adj" fmla="val 12699"/>
            </a:avLst>
          </a:prstGeom>
          <a:gradFill rotWithShape="1">
            <a:gsLst>
              <a:gs pos="0">
                <a:schemeClr val="accent1">
                  <a:gamma/>
                  <a:shade val="79216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56"/>
          <p:cNvSpPr>
            <a:spLocks noChangeArrowheads="1"/>
          </p:cNvSpPr>
          <p:nvPr/>
        </p:nvSpPr>
        <p:spPr bwMode="gray">
          <a:xfrm>
            <a:off x="711200" y="4772025"/>
            <a:ext cx="2408238" cy="1114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8" dist="17961" dir="13500000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white">
          <a:xfrm>
            <a:off x="888852" y="4367213"/>
            <a:ext cx="209897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Кофе</a:t>
            </a:r>
            <a:endParaRPr lang="en-US" sz="20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gray">
          <a:xfrm>
            <a:off x="752475" y="5045979"/>
            <a:ext cx="2316163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Каждая 7 чашка идёт бесплатно.</a:t>
            </a:r>
            <a:endParaRPr lang="en-US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AutoShape 59"/>
          <p:cNvSpPr>
            <a:spLocks noChangeArrowheads="1"/>
          </p:cNvSpPr>
          <p:nvPr/>
        </p:nvSpPr>
        <p:spPr bwMode="gray">
          <a:xfrm>
            <a:off x="657225" y="1981200"/>
            <a:ext cx="2543175" cy="1600200"/>
          </a:xfrm>
          <a:prstGeom prst="roundRect">
            <a:avLst>
              <a:gd name="adj" fmla="val 12699"/>
            </a:avLst>
          </a:prstGeom>
          <a:gradFill rotWithShape="1">
            <a:gsLst>
              <a:gs pos="0">
                <a:schemeClr val="folHlink">
                  <a:gamma/>
                  <a:shade val="69804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60"/>
          <p:cNvSpPr>
            <a:spLocks noChangeArrowheads="1"/>
          </p:cNvSpPr>
          <p:nvPr/>
        </p:nvSpPr>
        <p:spPr bwMode="gray">
          <a:xfrm>
            <a:off x="711200" y="2409825"/>
            <a:ext cx="2408238" cy="1114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8" dist="17961" dir="13500000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white">
          <a:xfrm>
            <a:off x="960860" y="2005013"/>
            <a:ext cx="195495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err="1">
                <a:solidFill>
                  <a:srgbClr val="FFFFFF"/>
                </a:solidFill>
                <a:cs typeface="Arial" charset="0"/>
              </a:rPr>
              <a:t>Манга</a:t>
            </a:r>
            <a:endParaRPr lang="en-US" sz="20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gray">
          <a:xfrm>
            <a:off x="752475" y="2487613"/>
            <a:ext cx="2316163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Заказав у нас чашку кофе, вы можете спокойно пить и читать </a:t>
            </a:r>
            <a:r>
              <a:rPr lang="ru-RU" sz="1400" b="1" dirty="0" err="1">
                <a:solidFill>
                  <a:srgbClr val="000000"/>
                </a:solidFill>
                <a:cs typeface="Arial" charset="0"/>
              </a:rPr>
              <a:t>мангу</a:t>
            </a:r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, пока находитесь в кафе.</a:t>
            </a:r>
            <a:endParaRPr lang="en-US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AutoShape 63"/>
          <p:cNvSpPr>
            <a:spLocks noChangeArrowheads="1"/>
          </p:cNvSpPr>
          <p:nvPr/>
        </p:nvSpPr>
        <p:spPr bwMode="gray">
          <a:xfrm>
            <a:off x="5991225" y="4343400"/>
            <a:ext cx="2543175" cy="1600200"/>
          </a:xfrm>
          <a:prstGeom prst="roundRect">
            <a:avLst>
              <a:gd name="adj" fmla="val 12699"/>
            </a:avLst>
          </a:prstGeom>
          <a:gradFill rotWithShape="1">
            <a:gsLst>
              <a:gs pos="0">
                <a:schemeClr val="hlink">
                  <a:gamma/>
                  <a:shade val="79216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64"/>
          <p:cNvSpPr>
            <a:spLocks noChangeArrowheads="1"/>
          </p:cNvSpPr>
          <p:nvPr/>
        </p:nvSpPr>
        <p:spPr bwMode="gray">
          <a:xfrm>
            <a:off x="6045200" y="4772025"/>
            <a:ext cx="2408238" cy="1114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8" dist="17961" dir="13500000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white">
          <a:xfrm>
            <a:off x="6228260" y="4367213"/>
            <a:ext cx="208815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err="1">
                <a:solidFill>
                  <a:srgbClr val="FFFFFF"/>
                </a:solidFill>
                <a:cs typeface="Arial" charset="0"/>
              </a:rPr>
              <a:t>ВайФай</a:t>
            </a:r>
            <a:endParaRPr lang="en-US" sz="20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gray">
          <a:xfrm>
            <a:off x="6086475" y="4849813"/>
            <a:ext cx="2316163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Заказав 3 чашки, вам бариста обязан раздать бесплатный интернет, если это вам необходимо.</a:t>
            </a:r>
            <a:endParaRPr lang="en-US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6" name="AutoShape 67"/>
          <p:cNvSpPr>
            <a:spLocks noChangeArrowheads="1"/>
          </p:cNvSpPr>
          <p:nvPr/>
        </p:nvSpPr>
        <p:spPr bwMode="gray">
          <a:xfrm>
            <a:off x="5991225" y="1981200"/>
            <a:ext cx="2543175" cy="1600200"/>
          </a:xfrm>
          <a:prstGeom prst="roundRect">
            <a:avLst>
              <a:gd name="adj" fmla="val 12699"/>
            </a:avLst>
          </a:prstGeom>
          <a:gradFill rotWithShape="1">
            <a:gsLst>
              <a:gs pos="0">
                <a:schemeClr val="accent2">
                  <a:gamma/>
                  <a:shade val="79216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AutoShape 68"/>
          <p:cNvSpPr>
            <a:spLocks noChangeArrowheads="1"/>
          </p:cNvSpPr>
          <p:nvPr/>
        </p:nvSpPr>
        <p:spPr bwMode="gray">
          <a:xfrm>
            <a:off x="6045200" y="2409825"/>
            <a:ext cx="2408238" cy="1114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prstShdw prst="shdw18" dist="17961" dir="13500000">
              <a:srgbClr val="FFFFFF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white">
          <a:xfrm>
            <a:off x="6228260" y="2005013"/>
            <a:ext cx="208815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FFFFFF"/>
                </a:solidFill>
                <a:cs typeface="Arial" charset="0"/>
              </a:rPr>
              <a:t>Музыка</a:t>
            </a:r>
            <a:endParaRPr lang="en-US" sz="2000" b="1" i="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gray">
          <a:xfrm>
            <a:off x="6086475" y="2487613"/>
            <a:ext cx="2316163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Заказав 2 чашки, вы имеете полное право просить у </a:t>
            </a:r>
            <a:r>
              <a:rPr lang="ru-RU" sz="1400" b="1" dirty="0" err="1">
                <a:solidFill>
                  <a:srgbClr val="000000"/>
                </a:solidFill>
                <a:cs typeface="Arial" charset="0"/>
              </a:rPr>
              <a:t>баристы</a:t>
            </a:r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 включить ваш трек.</a:t>
            </a:r>
            <a:endParaRPr lang="en-US" sz="1400" b="1" i="0" dirty="0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0" name="Group 71"/>
          <p:cNvGrpSpPr>
            <a:grpSpLocks/>
          </p:cNvGrpSpPr>
          <p:nvPr/>
        </p:nvGrpSpPr>
        <p:grpSpPr bwMode="auto">
          <a:xfrm>
            <a:off x="3143250" y="2590800"/>
            <a:ext cx="2819400" cy="2803525"/>
            <a:chOff x="1968" y="1488"/>
            <a:chExt cx="1776" cy="1766"/>
          </a:xfrm>
        </p:grpSpPr>
        <p:sp>
          <p:nvSpPr>
            <p:cNvPr id="21" name="AutoShape 72"/>
            <p:cNvSpPr>
              <a:spLocks noChangeArrowheads="1"/>
            </p:cNvSpPr>
            <p:nvPr/>
          </p:nvSpPr>
          <p:spPr bwMode="gray">
            <a:xfrm rot="6774404">
              <a:off x="2004" y="1578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shade val="0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22" name="AutoShape 73"/>
            <p:cNvSpPr>
              <a:spLocks noChangeArrowheads="1"/>
            </p:cNvSpPr>
            <p:nvPr/>
          </p:nvSpPr>
          <p:spPr bwMode="gray">
            <a:xfrm rot="12174404">
              <a:off x="1968" y="1567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0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23" name="AutoShape 74"/>
            <p:cNvSpPr>
              <a:spLocks noChangeArrowheads="1"/>
            </p:cNvSpPr>
            <p:nvPr/>
          </p:nvSpPr>
          <p:spPr bwMode="gray">
            <a:xfrm rot="17574404">
              <a:off x="2029" y="1500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gamma/>
                    <a:shade val="6275"/>
                    <a:invGamma/>
                  </a:schemeClr>
                </a:gs>
                <a:gs pos="100000">
                  <a:schemeClr val="fol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24" name="AutoShape 75"/>
            <p:cNvSpPr>
              <a:spLocks noChangeArrowheads="1"/>
            </p:cNvSpPr>
            <p:nvPr/>
          </p:nvSpPr>
          <p:spPr bwMode="gray">
            <a:xfrm rot="22974404">
              <a:off x="2056" y="1536"/>
              <a:ext cx="1688" cy="1664"/>
            </a:xfrm>
            <a:custGeom>
              <a:avLst/>
              <a:gdLst>
                <a:gd name="G0" fmla="+- -1509893 0 0"/>
                <a:gd name="G1" fmla="+- -5955455 0 0"/>
                <a:gd name="G2" fmla="+- -1509893 0 -5955455"/>
                <a:gd name="G3" fmla="+- 10800 0 0"/>
                <a:gd name="G4" fmla="+- 0 0 -1509893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926 0 0"/>
                <a:gd name="G9" fmla="+- 0 0 -5955455"/>
                <a:gd name="G10" fmla="+- 7926 0 2700"/>
                <a:gd name="G11" fmla="cos G10 -1509893"/>
                <a:gd name="G12" fmla="sin G10 -1509893"/>
                <a:gd name="G13" fmla="cos 13500 -1509893"/>
                <a:gd name="G14" fmla="sin 13500 -1509893"/>
                <a:gd name="G15" fmla="+- G11 10800 0"/>
                <a:gd name="G16" fmla="+- G12 10800 0"/>
                <a:gd name="G17" fmla="+- G13 10800 0"/>
                <a:gd name="G18" fmla="+- G14 10800 0"/>
                <a:gd name="G19" fmla="*/ 7926 1 2"/>
                <a:gd name="G20" fmla="+- G19 5400 0"/>
                <a:gd name="G21" fmla="cos G20 -1509893"/>
                <a:gd name="G22" fmla="sin G20 -1509893"/>
                <a:gd name="G23" fmla="+- G21 10800 0"/>
                <a:gd name="G24" fmla="+- G12 G23 G22"/>
                <a:gd name="G25" fmla="+- G22 G23 G11"/>
                <a:gd name="G26" fmla="cos 10800 -1509893"/>
                <a:gd name="G27" fmla="sin 10800 -1509893"/>
                <a:gd name="G28" fmla="cos 7926 -1509893"/>
                <a:gd name="G29" fmla="sin 7926 -1509893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5955455"/>
                <a:gd name="G36" fmla="sin G34 -5955455"/>
                <a:gd name="G37" fmla="+/ -5955455 -1509893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926 G39"/>
                <a:gd name="G43" fmla="sin 7926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6689 w 21600"/>
                <a:gd name="T5" fmla="*/ 1746 h 21600"/>
                <a:gd name="T6" fmla="*/ 10657 w 21600"/>
                <a:gd name="T7" fmla="*/ 1438 h 21600"/>
                <a:gd name="T8" fmla="*/ 15121 w 21600"/>
                <a:gd name="T9" fmla="*/ 4156 h 21600"/>
                <a:gd name="T10" fmla="*/ 23223 w 21600"/>
                <a:gd name="T11" fmla="*/ 5516 h 21600"/>
                <a:gd name="T12" fmla="*/ 21035 w 21600"/>
                <a:gd name="T13" fmla="*/ 10942 h 21600"/>
                <a:gd name="T14" fmla="*/ 15609 w 21600"/>
                <a:gd name="T15" fmla="*/ 8754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093" y="7698"/>
                  </a:moveTo>
                  <a:cubicBezTo>
                    <a:pt x="16849" y="4772"/>
                    <a:pt x="13978" y="2874"/>
                    <a:pt x="10800" y="2874"/>
                  </a:cubicBezTo>
                  <a:cubicBezTo>
                    <a:pt x="10759" y="2873"/>
                    <a:pt x="10719" y="2874"/>
                    <a:pt x="10679" y="2874"/>
                  </a:cubicBezTo>
                  <a:lnTo>
                    <a:pt x="10635" y="1"/>
                  </a:lnTo>
                  <a:cubicBezTo>
                    <a:pt x="10690" y="0"/>
                    <a:pt x="10745" y="-1"/>
                    <a:pt x="10800" y="0"/>
                  </a:cubicBezTo>
                  <a:cubicBezTo>
                    <a:pt x="15131" y="0"/>
                    <a:pt x="19043" y="2587"/>
                    <a:pt x="20738" y="6573"/>
                  </a:cubicBezTo>
                  <a:lnTo>
                    <a:pt x="23223" y="5516"/>
                  </a:lnTo>
                  <a:lnTo>
                    <a:pt x="21035" y="10942"/>
                  </a:lnTo>
                  <a:lnTo>
                    <a:pt x="15609" y="8754"/>
                  </a:lnTo>
                  <a:lnTo>
                    <a:pt x="18093" y="7698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shade val="0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176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84090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FA80CC-8166-4826-89C9-95A4367F3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 Antiqua" panose="02040602050305030304" pitchFamily="18" charset="0"/>
              </a:rPr>
              <a:t>Расходы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7776510-B5B1-4708-94C8-3E5C47884B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36430"/>
              </p:ext>
            </p:extLst>
          </p:nvPr>
        </p:nvGraphicFramePr>
        <p:xfrm>
          <a:off x="457200" y="1927224"/>
          <a:ext cx="8229600" cy="387804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02051018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6455990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821489360"/>
                    </a:ext>
                  </a:extLst>
                </a:gridCol>
              </a:tblGrid>
              <a:tr h="5211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Количество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Цена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143411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Кофе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 пакета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76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720820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Сахар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 кг.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947815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Молоко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12 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19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743935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Корица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 пакетика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4.5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910241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Кофемашина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 экземпляр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500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218567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Турка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 экземпляр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60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609135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Кофеварка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ru-RU" dirty="0"/>
                        <a:t> экземпляр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 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91145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Газовые баллоны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 баллона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774892"/>
                  </a:ext>
                </a:extLst>
              </a:tr>
              <a:tr h="372987">
                <a:tc>
                  <a:txBody>
                    <a:bodyPr/>
                    <a:lstStyle/>
                    <a:p>
                      <a:r>
                        <a:rPr lang="ru-RU" dirty="0"/>
                        <a:t>Плитка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 экземпляр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150 </a:t>
                      </a:r>
                      <a:r>
                        <a:rPr lang="en-US" dirty="0"/>
                        <a:t>BYN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96474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F06EDF-F811-4A4E-8E3A-744C07A312E0}"/>
              </a:ext>
            </a:extLst>
          </p:cNvPr>
          <p:cNvSpPr txBox="1"/>
          <p:nvPr/>
        </p:nvSpPr>
        <p:spPr>
          <a:xfrm>
            <a:off x="5399584" y="6024055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Итого:847.5 </a:t>
            </a:r>
            <a:r>
              <a:rPr lang="en-US" sz="2800" dirty="0">
                <a:solidFill>
                  <a:schemeClr val="bg1"/>
                </a:solidFill>
              </a:rPr>
              <a:t>BYN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91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834538-6D4C-4DD4-B452-CE5EF2CA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 Antiqua" panose="02040602050305030304" pitchFamily="18" charset="0"/>
              </a:rPr>
              <a:t>Предполагаемая прибыль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1145A-158E-414F-8332-07481A904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Количество всех учащихся лицея:</a:t>
            </a:r>
          </a:p>
          <a:p>
            <a:pPr marL="0" indent="0">
              <a:buNone/>
            </a:pPr>
            <a:r>
              <a:rPr lang="ru-RU" dirty="0"/>
              <a:t> 220 чел.</a:t>
            </a:r>
          </a:p>
          <a:p>
            <a:r>
              <a:rPr lang="ru-RU" dirty="0"/>
              <a:t>Количество гарантированных покупателей:</a:t>
            </a:r>
          </a:p>
          <a:p>
            <a:pPr marL="0" indent="0">
              <a:buNone/>
            </a:pPr>
            <a:r>
              <a:rPr lang="ru-RU" dirty="0"/>
              <a:t>60 чел.</a:t>
            </a:r>
          </a:p>
          <a:p>
            <a:r>
              <a:rPr lang="ru-RU" dirty="0"/>
              <a:t>Предполагаемое кол-во чашек, купленных одним покупателем:</a:t>
            </a:r>
          </a:p>
          <a:p>
            <a:pPr marL="0" indent="0">
              <a:buNone/>
            </a:pPr>
            <a:r>
              <a:rPr lang="ru-RU" dirty="0"/>
              <a:t>3 чашки</a:t>
            </a:r>
            <a:r>
              <a:rPr lang="en-US" dirty="0"/>
              <a:t>\</a:t>
            </a:r>
            <a:r>
              <a:rPr lang="ru-RU" dirty="0"/>
              <a:t>чел.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</a:t>
            </a:r>
            <a:r>
              <a:rPr lang="en-US" dirty="0"/>
              <a:t>                                                              </a:t>
            </a:r>
            <a:r>
              <a:rPr lang="ru-RU" dirty="0"/>
              <a:t>Итого: 270 </a:t>
            </a:r>
            <a:r>
              <a:rPr lang="en-US" dirty="0"/>
              <a:t>BYN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35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773ED1-5AD1-46A2-A17A-5E7EB1B7F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964D800-5C6B-4DA4-BAE0-2CBE5E9A2E9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00" r="11200"/>
          <a:stretch>
            <a:fillRect/>
          </a:stretch>
        </p:blipFill>
        <p:spPr>
          <a:xfrm>
            <a:off x="0" y="0"/>
            <a:ext cx="9144000" cy="7218040"/>
          </a:xfrm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5B51570F-20BF-4F3E-ABE5-EB379942D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3972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b0d5f7ffd05dc314ca7f59fc184f3f7eff2c"/>
</p:tagLst>
</file>

<file path=ppt/theme/theme1.xml><?xml version="1.0" encoding="utf-8"?>
<a:theme xmlns:a="http://schemas.openxmlformats.org/drawingml/2006/main" name="Тема Office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DEDEDE"/>
      </a:dk1>
      <a:lt1>
        <a:sysClr val="window" lastClr="181B28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252</Words>
  <Application>Microsoft Office PowerPoint</Application>
  <PresentationFormat>Экран (4:3)</PresentationFormat>
  <Paragraphs>78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Book Antiqua</vt:lpstr>
      <vt:lpstr>Calibri</vt:lpstr>
      <vt:lpstr>Тема Office</vt:lpstr>
      <vt:lpstr>Кафе 1000 и 7 зёрен</vt:lpstr>
      <vt:lpstr>Наш логотип </vt:lpstr>
      <vt:lpstr>В нашем кафе:</vt:lpstr>
      <vt:lpstr>Наши цели</vt:lpstr>
      <vt:lpstr>Что может предоставить кафе?</vt:lpstr>
      <vt:lpstr>Наши Акции</vt:lpstr>
      <vt:lpstr>Расходы</vt:lpstr>
      <vt:lpstr>Предполагаемая прибыль</vt:lpstr>
      <vt:lpstr>Презентация PowerPoint</vt:lpstr>
    </vt:vector>
  </TitlesOfParts>
  <Company>http://presentation-creation.ru/powerpoint-presentation.html</Company>
  <LinksUpToDate>false</LinksUpToDate>
  <SharedDoc>false</SharedDoc>
  <HyperlinkBase>http://presentation-creation.ru/powerpoint-presentation.html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для презентаций Шоколад</dc:title>
  <dc:creator>obstinate</dc:creator>
  <cp:lastModifiedBy>Матвей Курьянчик</cp:lastModifiedBy>
  <cp:revision>27</cp:revision>
  <dcterms:created xsi:type="dcterms:W3CDTF">2017-10-22T17:28:01Z</dcterms:created>
  <dcterms:modified xsi:type="dcterms:W3CDTF">2021-10-17T17:54:21Z</dcterms:modified>
</cp:coreProperties>
</file>