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sldIdLst>
    <p:sldId id="311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312" r:id="rId35"/>
    <p:sldId id="290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5" r:id="rId48"/>
    <p:sldId id="306" r:id="rId49"/>
    <p:sldId id="307" r:id="rId50"/>
    <p:sldId id="308" r:id="rId51"/>
    <p:sldId id="309" r:id="rId5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576AA0-B3D2-4738-98A4-2BC7F75BE425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95494-17DD-4F13-AE92-E26DFE5753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!!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95494-17DD-4F13-AE92-E26DFE575383}" type="slidenum">
              <a:rPr lang="ru-RU" smtClean="0"/>
              <a:pPr/>
              <a:t>51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rgbClr val="002060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6248399"/>
            <a:ext cx="6400800" cy="45719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25000" lnSpcReduction="20000"/>
          </a:bodyPr>
          <a:lstStyle/>
          <a:p>
            <a:endParaRPr lang="ru-RU" b="1" u="sng" dirty="0" smtClean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80972" y="762000"/>
            <a:ext cx="93059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ЗАЩИТА ПРАВ ПОТРЕБИТЕЛЕЙ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http://nokstv.ru/media/k2/items/cache/0555b893fc53c0160f8dadc9955ef5e8_Gener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438400"/>
            <a:ext cx="6080405" cy="3962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autoizeurop.narod.ru/Katalog-Dateien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4943474"/>
            <a:ext cx="3962400" cy="1914526"/>
          </a:xfrm>
          <a:prstGeom prst="rect">
            <a:avLst/>
          </a:prstGeom>
          <a:noFill/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561975"/>
          </a:xfrm>
          <a:solidFill>
            <a:schemeClr val="bg1">
              <a:lumMod val="85000"/>
            </a:schemeClr>
          </a:solidFill>
          <a:ln w="38100" cmpd="dbl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b="1" dirty="0" smtClean="0">
                <a:solidFill>
                  <a:srgbClr val="FF3300"/>
                </a:solidFill>
              </a:rPr>
              <a:t>Основные понятия применяемые в Законе</a:t>
            </a:r>
            <a:r>
              <a:rPr lang="ru-RU" sz="3200" dirty="0" smtClean="0">
                <a:solidFill>
                  <a:srgbClr val="FF3300"/>
                </a:solidFill>
              </a:rPr>
              <a:t>:</a:t>
            </a:r>
            <a:r>
              <a:rPr lang="ru-RU" dirty="0" smtClean="0"/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458200" cy="547211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b="1" dirty="0" smtClean="0">
                <a:solidFill>
                  <a:srgbClr val="FF3300"/>
                </a:solidFill>
              </a:rPr>
              <a:t>.   потребитель</a:t>
            </a:r>
            <a:r>
              <a:rPr lang="ru-RU" dirty="0" smtClean="0"/>
              <a:t> - гражданин, использующий, приобретающий, </a:t>
            </a:r>
            <a:br>
              <a:rPr lang="ru-RU" dirty="0" smtClean="0"/>
            </a:br>
            <a:r>
              <a:rPr lang="ru-RU" dirty="0" smtClean="0"/>
              <a:t>заказывающий либо имеющий намерение приобрести или заказать товары (работы, услуги) для личных бытовых нужд;   </a:t>
            </a:r>
            <a:endParaRPr lang="ru-RU" dirty="0" smtClean="0">
              <a:solidFill>
                <a:srgbClr val="FF33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dirty="0" smtClean="0">
                <a:solidFill>
                  <a:srgbClr val="FF3300"/>
                </a:solidFill>
              </a:rPr>
              <a:t>«</a:t>
            </a:r>
            <a:r>
              <a:rPr lang="ru-RU" b="1" dirty="0" smtClean="0">
                <a:solidFill>
                  <a:srgbClr val="FF3300"/>
                </a:solidFill>
              </a:rPr>
              <a:t>Продавец»</a:t>
            </a:r>
            <a:r>
              <a:rPr lang="ru-RU" dirty="0" smtClean="0"/>
              <a:t> - организация независимо от ее организационно-правовой формы, а также индивидуальный предприниматель</a:t>
            </a:r>
            <a:r>
              <a:rPr lang="ru-RU" dirty="0" smtClean="0"/>
              <a:t>,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ru-RU" dirty="0" smtClean="0"/>
              <a:t>реализующие товары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ru-RU" dirty="0" smtClean="0"/>
              <a:t>потребителям </a:t>
            </a:r>
            <a:r>
              <a:rPr lang="ru-RU" dirty="0" smtClean="0"/>
              <a:t>по </a:t>
            </a:r>
            <a:endParaRPr lang="ru-RU" dirty="0" smtClean="0"/>
          </a:p>
          <a:p>
            <a:pPr eaLnBrk="1" hangingPunct="1">
              <a:lnSpc>
                <a:spcPct val="80000"/>
              </a:lnSpc>
              <a:buNone/>
            </a:pPr>
            <a:r>
              <a:rPr lang="ru-RU" dirty="0" smtClean="0"/>
              <a:t>договору </a:t>
            </a:r>
            <a:r>
              <a:rPr lang="ru-RU" dirty="0" smtClean="0"/>
              <a:t>купли-продажи.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800" dirty="0" smtClean="0"/>
              <a:t/>
            </a:r>
            <a:br>
              <a:rPr lang="ru-RU" sz="800" dirty="0" smtClean="0"/>
            </a:br>
            <a:r>
              <a:rPr lang="ru-RU" sz="800" dirty="0" smtClean="0"/>
              <a:t/>
            </a:r>
            <a:br>
              <a:rPr lang="ru-RU" sz="800" dirty="0" smtClean="0"/>
            </a:br>
            <a:endParaRPr lang="ru-RU" sz="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biznesforsale.ru/images/com_dacatalog/be86f10dd4c4051db0f598f87695a7d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5410200"/>
            <a:ext cx="2057400" cy="1447800"/>
          </a:xfrm>
          <a:prstGeom prst="rect">
            <a:avLst/>
          </a:prstGeom>
          <a:noFill/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bg2">
              <a:lumMod val="90000"/>
            </a:schemeClr>
          </a:solidFill>
          <a:ln w="38100" cmpd="dbl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FF3300"/>
                </a:solidFill>
              </a:rPr>
              <a:t>Основные понятия применяемые в Законе</a:t>
            </a:r>
            <a:r>
              <a:rPr lang="ru-RU" sz="3200" dirty="0" smtClean="0">
                <a:solidFill>
                  <a:srgbClr val="FF3300"/>
                </a:solidFill>
              </a:rPr>
              <a:t>: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8229600" cy="5256213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rgbClr val="FF3300"/>
                </a:solidFill>
              </a:rPr>
              <a:t>«</a:t>
            </a:r>
            <a:r>
              <a:rPr lang="ru-RU" sz="2800" b="1" dirty="0" smtClean="0">
                <a:solidFill>
                  <a:srgbClr val="FF3300"/>
                </a:solidFill>
              </a:rPr>
              <a:t>Изготовитель»</a:t>
            </a:r>
            <a:r>
              <a:rPr lang="ru-RU" sz="2800" dirty="0" smtClean="0"/>
              <a:t> - организация независимо от ее организационно-правовой формы, а также индивидуальный предприниматель, производящие товары для реализации потребителям.</a:t>
            </a:r>
          </a:p>
          <a:p>
            <a:pPr eaLnBrk="1" hangingPunct="1"/>
            <a:r>
              <a:rPr lang="ru-RU" sz="2800" b="1" dirty="0" smtClean="0">
                <a:solidFill>
                  <a:srgbClr val="FF3300"/>
                </a:solidFill>
              </a:rPr>
              <a:t>«Исполнитель»</a:t>
            </a:r>
            <a:r>
              <a:rPr lang="ru-RU" sz="2800" dirty="0" smtClean="0"/>
              <a:t> - организация независимо от ее организационно-правовой формы, а также индивидуальный предприниматель, выполняющие работы или оказывающие услуги потребителям по возмездному договору. </a:t>
            </a:r>
          </a:p>
          <a:p>
            <a:pPr eaLnBrk="1" hangingPunct="1"/>
            <a:endParaRPr lang="ru-RU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rgbClr val="FF3300"/>
                </a:solidFill>
              </a:rPr>
              <a:t>стандарт</a:t>
            </a:r>
            <a:r>
              <a:rPr lang="ru-RU" sz="2800" dirty="0" smtClean="0">
                <a:solidFill>
                  <a:srgbClr val="FF3300"/>
                </a:solidFill>
              </a:rPr>
              <a:t> </a:t>
            </a:r>
            <a:r>
              <a:rPr lang="ru-RU" sz="2800" dirty="0" smtClean="0"/>
              <a:t>- государственный стандарт, санитарные нормы и </a:t>
            </a:r>
            <a:r>
              <a:rPr lang="ru-RU" sz="2800" dirty="0" smtClean="0"/>
              <a:t>правила</a:t>
            </a:r>
            <a:r>
              <a:rPr lang="ru-RU" sz="2800" dirty="0" smtClean="0"/>
              <a:t>, которые в соответствии с законодательством </a:t>
            </a:r>
            <a:r>
              <a:rPr lang="ru-RU" sz="2800" dirty="0" smtClean="0"/>
              <a:t>Республики Беларусь </a:t>
            </a:r>
            <a:r>
              <a:rPr lang="ru-RU" sz="2800" dirty="0" smtClean="0"/>
              <a:t>устанавливают </a:t>
            </a:r>
            <a:r>
              <a:rPr lang="ru-RU" sz="2800" dirty="0" smtClean="0"/>
              <a:t>обязательные требования к качеству товаров (работ, услуг); 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dirty="0" smtClean="0">
                <a:solidFill>
                  <a:srgbClr val="FF3300"/>
                </a:solidFill>
              </a:rPr>
              <a:t>недостаток</a:t>
            </a:r>
            <a:r>
              <a:rPr lang="ru-RU" sz="2800" dirty="0" smtClean="0">
                <a:solidFill>
                  <a:srgbClr val="FF3300"/>
                </a:solidFill>
              </a:rPr>
              <a:t> </a:t>
            </a:r>
            <a:r>
              <a:rPr lang="ru-RU" sz="2800" dirty="0" smtClean="0"/>
              <a:t>- отдельное несоответствие товара (работы, услуги) обязательным требованиям стандартов, условиям договоров либо обычно предъявляемым требованиям, а также информации о товаре (работе, услуге), предоставленной изготовителем (исполнителем, продавцом);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dirty="0" smtClean="0">
                <a:solidFill>
                  <a:srgbClr val="FF3300"/>
                </a:solidFill>
              </a:rPr>
              <a:t>существенный недостаток</a:t>
            </a:r>
            <a:r>
              <a:rPr lang="ru-RU" sz="2800" dirty="0" smtClean="0"/>
              <a:t> </a:t>
            </a:r>
            <a:r>
              <a:rPr lang="ru-RU" sz="2800" dirty="0" smtClean="0"/>
              <a:t>– </a:t>
            </a:r>
            <a:r>
              <a:rPr lang="ru-RU" sz="2800" dirty="0" err="1" smtClean="0"/>
              <a:t>недостаток</a:t>
            </a:r>
            <a:r>
              <a:rPr lang="ru-RU" sz="2800" dirty="0" smtClean="0"/>
              <a:t>, </a:t>
            </a:r>
            <a:r>
              <a:rPr lang="ru-RU" sz="2800" dirty="0" smtClean="0"/>
              <a:t>который делает невозможным или недопустимым использование товара (работы, услуги), в соответствии с его целевым назначением.   </a:t>
            </a:r>
          </a:p>
        </p:txBody>
      </p:sp>
      <p:pic>
        <p:nvPicPr>
          <p:cNvPr id="12291" name="Picture 4" descr="book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013" y="908050"/>
            <a:ext cx="104298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1258888" y="2924175"/>
            <a:ext cx="5329237" cy="777875"/>
          </a:xfrm>
          <a:prstGeom prst="rect">
            <a:avLst/>
          </a:prstGeom>
          <a:solidFill>
            <a:schemeClr val="accent1"/>
          </a:solidFill>
          <a:ln w="76200" cmpd="tri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>
                <a:solidFill>
                  <a:srgbClr val="FF3300"/>
                </a:solidFill>
              </a:rPr>
              <a:t>Основные права</a:t>
            </a:r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 flipH="1" flipV="1">
            <a:off x="1676399" y="1676400"/>
            <a:ext cx="1071563" cy="87153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 flipV="1">
            <a:off x="4038600" y="1828800"/>
            <a:ext cx="0" cy="8382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 flipV="1">
            <a:off x="4800600" y="2133600"/>
            <a:ext cx="2146300" cy="609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>
            <a:off x="3995738" y="3789363"/>
            <a:ext cx="500062" cy="706437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 flipH="1">
            <a:off x="1981199" y="3789363"/>
            <a:ext cx="935038" cy="630237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5029200" y="3810000"/>
            <a:ext cx="1752600" cy="4572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7086600" y="533400"/>
            <a:ext cx="1943100" cy="1778000"/>
          </a:xfrm>
          <a:prstGeom prst="rect">
            <a:avLst/>
          </a:prstGeom>
          <a:noFill/>
          <a:ln w="38100" cmpd="dbl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/>
              <a:t>Право на выбор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152400" y="304800"/>
            <a:ext cx="3254376" cy="1200329"/>
          </a:xfrm>
          <a:prstGeom prst="rect">
            <a:avLst/>
          </a:prstGeom>
          <a:noFill/>
          <a:ln w="38100" cmpd="dbl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/>
              <a:t>Право на </a:t>
            </a:r>
            <a:r>
              <a:rPr lang="ru-RU" sz="3600" b="1" dirty="0" smtClean="0"/>
              <a:t>информацию</a:t>
            </a:r>
            <a:endParaRPr lang="ru-RU" sz="3600" b="1" dirty="0"/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3581400" y="457200"/>
            <a:ext cx="3365500" cy="1200329"/>
          </a:xfrm>
          <a:prstGeom prst="rect">
            <a:avLst/>
          </a:prstGeom>
          <a:noFill/>
          <a:ln w="38100" cmpd="dbl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/>
              <a:t>Право на безопасность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228600" y="4495800"/>
            <a:ext cx="3581400" cy="2062103"/>
          </a:xfrm>
          <a:prstGeom prst="rect">
            <a:avLst/>
          </a:prstGeom>
          <a:noFill/>
          <a:ln w="38100" cmpd="dbl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/>
              <a:t>Право на </a:t>
            </a:r>
            <a:r>
              <a:rPr lang="ru-RU" sz="3200" b="1" dirty="0" smtClean="0"/>
              <a:t>удовлетворение базовых </a:t>
            </a:r>
            <a:r>
              <a:rPr lang="ru-RU" sz="3200" b="1" dirty="0"/>
              <a:t>потребностей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3962400" y="4648200"/>
            <a:ext cx="3095625" cy="1778000"/>
          </a:xfrm>
          <a:prstGeom prst="rect">
            <a:avLst/>
          </a:prstGeom>
          <a:noFill/>
          <a:ln w="38100" cmpd="dbl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/>
              <a:t>Право на возмещение ущерба</a:t>
            </a: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7162800" y="4038600"/>
            <a:ext cx="1860550" cy="1754326"/>
          </a:xfrm>
          <a:prstGeom prst="rect">
            <a:avLst/>
          </a:prstGeom>
          <a:noFill/>
          <a:ln w="38100" cmpd="dbl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/>
              <a:t>И  другие </a:t>
            </a:r>
            <a:r>
              <a:rPr lang="ru-RU" sz="3600" b="1" dirty="0" smtClean="0"/>
              <a:t>права</a:t>
            </a:r>
            <a:endParaRPr lang="ru-RU" sz="3600" b="1" dirty="0"/>
          </a:p>
        </p:txBody>
      </p:sp>
      <p:pic>
        <p:nvPicPr>
          <p:cNvPr id="13327" name="Picture 17" descr="butterfly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5113" y="3141663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8" name="Picture 18" descr="butterfly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852738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b="1" dirty="0" smtClean="0">
                <a:solidFill>
                  <a:srgbClr val="FF3300"/>
                </a:solidFill>
              </a:rPr>
              <a:t>Статья </a:t>
            </a:r>
            <a:r>
              <a:rPr lang="ru-RU" sz="3200" b="1" dirty="0" smtClean="0">
                <a:solidFill>
                  <a:srgbClr val="FF3300"/>
                </a:solidFill>
              </a:rPr>
              <a:t>11</a:t>
            </a:r>
            <a:r>
              <a:rPr lang="ru-RU" sz="3200" dirty="0" smtClean="0">
                <a:solidFill>
                  <a:srgbClr val="FF3300"/>
                </a:solidFill>
              </a:rPr>
              <a:t>.</a:t>
            </a:r>
            <a:r>
              <a:rPr lang="ru-RU" sz="3200" b="1" dirty="0" smtClean="0">
                <a:solidFill>
                  <a:srgbClr val="FF3300"/>
                </a:solidFill>
              </a:rPr>
              <a:t> </a:t>
            </a:r>
            <a:r>
              <a:rPr lang="ru-RU" sz="3200" b="1" dirty="0" smtClean="0">
                <a:solidFill>
                  <a:srgbClr val="FF3300"/>
                </a:solidFill>
              </a:rPr>
              <a:t>Право потребителей на безопасность товаров </a:t>
            </a:r>
            <a:br>
              <a:rPr lang="ru-RU" sz="3200" b="1" dirty="0" smtClean="0">
                <a:solidFill>
                  <a:srgbClr val="FF3300"/>
                </a:solidFill>
              </a:rPr>
            </a:br>
            <a:r>
              <a:rPr lang="ru-RU" sz="3200" b="1" dirty="0" smtClean="0">
                <a:solidFill>
                  <a:srgbClr val="FF3300"/>
                </a:solidFill>
              </a:rPr>
              <a:t>(работ, услуг).</a:t>
            </a:r>
            <a:r>
              <a:rPr lang="ru-RU" sz="4000" dirty="0" smtClean="0"/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44675"/>
            <a:ext cx="5051425" cy="4824413"/>
          </a:xfrm>
        </p:spPr>
        <p:txBody>
          <a:bodyPr/>
          <a:lstStyle/>
          <a:p>
            <a:pPr eaLnBrk="1" hangingPunct="1"/>
            <a:r>
              <a:rPr lang="ru-RU" sz="2800" smtClean="0"/>
              <a:t>Потребитель имеет право на то, чтобы товары (работы, услуги) при обычных условиях их использования, при их хранении и транспортировке были безопасны для его жизни, здоровья, имущества, а также окружающей среды.  </a:t>
            </a:r>
          </a:p>
        </p:txBody>
      </p:sp>
      <p:pic>
        <p:nvPicPr>
          <p:cNvPr id="41986" name="Picture 2" descr="http://1tulatv.ru/sites/default/files/2618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362200"/>
            <a:ext cx="4114800" cy="264890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5292725" y="188913"/>
            <a:ext cx="3851275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/>
              <a:t> На товары, использование которых дольше определенного срока представляет опасность, должны устанавливаться сроки службы (годности). </a:t>
            </a:r>
          </a:p>
        </p:txBody>
      </p:sp>
      <p:pic>
        <p:nvPicPr>
          <p:cNvPr id="40962" name="Picture 2" descr="http://blackandwhite.by/static/img/works/10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57200"/>
            <a:ext cx="4368800" cy="5562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4140200" y="0"/>
            <a:ext cx="5003800" cy="649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/>
              <a:t> </a:t>
            </a:r>
            <a:r>
              <a:rPr lang="ru-RU" sz="2800" dirty="0"/>
              <a:t>Потребитель должен быть предупрежден об этих сроках, необходимых действиях по его истечении а также о возможных последствиях при невыполнении указанных действий. Изготовитель обязан обеспечить безопасность товаров в течение установленного срока их службы (годности), а если срок службы не установлен то в течение 10 лет</a:t>
            </a:r>
          </a:p>
        </p:txBody>
      </p:sp>
      <p:pic>
        <p:nvPicPr>
          <p:cNvPr id="39938" name="Picture 2" descr="http://edikst.ru/misc/i/gallery/25353/8324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1"/>
            <a:ext cx="4038600" cy="4191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AutoShap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333375"/>
            <a:ext cx="9144000" cy="6335713"/>
          </a:xfrm>
          <a:prstGeom prst="verticalScroll">
            <a:avLst>
              <a:gd name="adj" fmla="val 12500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dirty="0" smtClean="0">
                <a:solidFill>
                  <a:srgbClr val="FF3300"/>
                </a:solidFill>
              </a:rPr>
              <a:t>Например;</a:t>
            </a:r>
            <a:r>
              <a:rPr lang="ru-RU" sz="2800" dirty="0" smtClean="0"/>
              <a:t> Допустим, вы купили ковер, срок службы которого не установлен. В процессе </a:t>
            </a:r>
            <a:r>
              <a:rPr lang="ru-RU" sz="2800" dirty="0" smtClean="0"/>
              <a:t>эксплуатации </a:t>
            </a:r>
            <a:r>
              <a:rPr lang="ru-RU" sz="2800" dirty="0" smtClean="0"/>
              <a:t>по истечении 7 лет выяснилось, что материал, из которого данный ковер изготовлен, содержит токсические вещества, в результате чего у члена семьи покупателя развилось заболевание дыхательных путей. В этом случае он смело может предъявлять претензии изготовителю указанного ковра.</a:t>
            </a:r>
            <a:r>
              <a:rPr lang="ru-RU" sz="2000" dirty="0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4" descr="Холодильник. Летом папа наш привёз В белом ящике мороз. И теперь мороз седой Дома летом и зимой. Бережёт продукты: Мясо, рыбу, фрукты. Отгадайте загадки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7575" y="3657600"/>
            <a:ext cx="18764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88913"/>
            <a:ext cx="8027988" cy="6669087"/>
          </a:xfrm>
        </p:spPr>
        <p:txBody>
          <a:bodyPr/>
          <a:lstStyle/>
          <a:p>
            <a:pPr eaLnBrk="1" hangingPunct="1"/>
            <a:r>
              <a:rPr lang="ru-RU" b="1" dirty="0" smtClean="0"/>
              <a:t>Срок годности</a:t>
            </a:r>
            <a:r>
              <a:rPr lang="ru-RU" dirty="0" smtClean="0"/>
              <a:t> - период, по истечении которого товар (работа) считается непригодным для использования по назначению. Срок годности товара определяется периодом, исчисляемым со дня изготовления товара, в течение которого он пригоден к использованию.</a:t>
            </a:r>
          </a:p>
          <a:p>
            <a:pPr eaLnBrk="1" hangingPunct="1"/>
            <a:r>
              <a:rPr lang="ru-RU" dirty="0" smtClean="0"/>
              <a:t>Возьмем любой пищевой продукт и увидим на упаковке «годен до» или «срок годности столько-то дней (месяцев) со дня производства». </a:t>
            </a:r>
          </a:p>
          <a:p>
            <a:pPr eaLnBrk="1" hangingPunct="1"/>
            <a:r>
              <a:rPr lang="ru-RU" dirty="0" smtClean="0"/>
              <a:t>Если такой информации на продукте нет – </a:t>
            </a:r>
            <a:r>
              <a:rPr lang="ru-RU" dirty="0" smtClean="0">
                <a:solidFill>
                  <a:srgbClr val="FF3300"/>
                </a:solidFill>
              </a:rPr>
              <a:t>это серьезное нарушение.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AutoShap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597650"/>
          </a:xfrm>
          <a:prstGeom prst="verticalScroll">
            <a:avLst>
              <a:gd name="adj" fmla="val 12500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Естественно, потребитель должен быть внимателен при выборе продуктов, проверять срок изготовления товара, либо срок до которого он годен к употреблению. Если Вы приобрели продукт с упущенным сроком годности – есть возможность потребовать не только возмещения имущественного вреда, но и морального, т.к. напрямую усматривается вина продавца. На практике, зачастую реализуются товары с пройденным сроком годности, сроком годности подходящим к концу. Возможна и такая «уловка», когда продавец заклеивает истекающий срок годности на «новый» или использует дополнительное указание на срок годности (самостоятельно продляет его).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188913"/>
            <a:ext cx="7772400" cy="1470025"/>
          </a:xfr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76200" cmpd="tri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ru-RU" b="1" dirty="0" smtClean="0"/>
              <a:t>Потребитель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54274" name="Picture 2" descr="https://im1-tub-ru.yandex.net/i?id=dec16b77830bd143157b5b49d6394ba1&amp;n=33&amp;h=215&amp;w=3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81200"/>
            <a:ext cx="8610600" cy="4876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597650"/>
          </a:xfrm>
        </p:spPr>
        <p:txBody>
          <a:bodyPr/>
          <a:lstStyle/>
          <a:p>
            <a:pPr eaLnBrk="1" hangingPunct="1"/>
            <a:r>
              <a:rPr lang="ru-RU" sz="2800" b="1" dirty="0" smtClean="0"/>
              <a:t>Срок службы</a:t>
            </a:r>
            <a:r>
              <a:rPr lang="ru-RU" sz="2800" dirty="0" smtClean="0"/>
              <a:t> - период, в течение которого изготовитель (исполнитель) обязуется обеспечивать потребителю </a:t>
            </a:r>
            <a:r>
              <a:rPr lang="ru-RU" sz="2800" i="1" dirty="0" smtClean="0"/>
              <a:t>возможность использования товара</a:t>
            </a:r>
            <a:r>
              <a:rPr lang="ru-RU" sz="2800" dirty="0" smtClean="0"/>
              <a:t> (работы) по назначению и нести ответственность за существенные недостатки, возникшие по его вине </a:t>
            </a:r>
            <a:r>
              <a:rPr lang="ru-RU" sz="2800" dirty="0" smtClean="0"/>
              <a:t>(ст</a:t>
            </a:r>
            <a:r>
              <a:rPr lang="ru-RU" sz="2800" dirty="0" smtClean="0"/>
              <a:t>. </a:t>
            </a:r>
            <a:r>
              <a:rPr lang="ru-RU" sz="2800" dirty="0" smtClean="0"/>
              <a:t>1 </a:t>
            </a:r>
            <a:r>
              <a:rPr lang="ru-RU" sz="2800" dirty="0" smtClean="0"/>
              <a:t>Закона "О защите прав потребителей").</a:t>
            </a:r>
          </a:p>
          <a:p>
            <a:pPr eaLnBrk="1" hangingPunct="1"/>
            <a:r>
              <a:rPr lang="ru-RU" sz="2800" dirty="0" smtClean="0"/>
              <a:t>Изготовитель (исполнитель) обязан устанавливать срок службы товара (работы) длительного пользования, в том числе комплектующих изделий (деталей, узлов, агрегатов), которые по истечении определенного времени могут представлять опасность для жизни, здоровья потребителя, причинять вред его имуществу или окружающей среде.</a:t>
            </a:r>
          </a:p>
        </p:txBody>
      </p:sp>
      <p:pic>
        <p:nvPicPr>
          <p:cNvPr id="20483" name="Picture 4" descr="Анимация задумчивого лиц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013" y="4797425"/>
            <a:ext cx="7969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076700"/>
            <a:ext cx="9144000" cy="2781300"/>
          </a:xfrm>
        </p:spPr>
        <p:txBody>
          <a:bodyPr/>
          <a:lstStyle/>
          <a:p>
            <a:pPr eaLnBrk="1" hangingPunct="1"/>
            <a:r>
              <a:rPr lang="ru-RU" dirty="0" smtClean="0"/>
              <a:t>Если товар причинил вред из-за того, что изготовитель не предоставил потребителю информацию о правильной эксплуатации, хранению и </a:t>
            </a:r>
            <a:r>
              <a:rPr lang="ru-RU" dirty="0" smtClean="0"/>
              <a:t>транспортировке, </a:t>
            </a:r>
            <a:r>
              <a:rPr lang="ru-RU" dirty="0" smtClean="0"/>
              <a:t>то он </a:t>
            </a:r>
            <a:r>
              <a:rPr lang="ru-RU" b="1" dirty="0" smtClean="0">
                <a:solidFill>
                  <a:srgbClr val="FF3300"/>
                </a:solidFill>
              </a:rPr>
              <a:t>несет обязательную ответственность.</a:t>
            </a:r>
            <a:r>
              <a:rPr lang="ru-RU" dirty="0" smtClean="0"/>
              <a:t> </a:t>
            </a:r>
          </a:p>
        </p:txBody>
      </p:sp>
      <p:pic>
        <p:nvPicPr>
          <p:cNvPr id="34818" name="Picture 2" descr="http://avers-ryazan.ru/assets/files/2013/10/wpid-otkryit-magazin-detskih-tovarov-otkryit-detskiy-magazin-reklama-detskih-tovar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2553"/>
            <a:ext cx="6096000" cy="404774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25538"/>
          </a:xfrm>
          <a:solidFill>
            <a:schemeClr val="tx2">
              <a:lumMod val="20000"/>
              <a:lumOff val="80000"/>
            </a:schemeClr>
          </a:solidFill>
          <a:ln w="38100" cmpd="dbl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dirty="0" smtClean="0">
                <a:solidFill>
                  <a:srgbClr val="FF3300"/>
                </a:solidFill>
              </a:rPr>
              <a:t>Право </a:t>
            </a:r>
            <a:r>
              <a:rPr lang="ru-RU" sz="4000" dirty="0" smtClean="0">
                <a:solidFill>
                  <a:srgbClr val="FF3300"/>
                </a:solidFill>
              </a:rPr>
              <a:t>потребителя на информацию</a:t>
            </a:r>
            <a:r>
              <a:rPr lang="ru-RU" sz="4000" b="1" dirty="0" smtClean="0">
                <a:solidFill>
                  <a:srgbClr val="FF3300"/>
                </a:solidFill>
              </a:rPr>
              <a:t>.</a:t>
            </a:r>
            <a:r>
              <a:rPr lang="ru-RU" sz="4000" dirty="0" smtClean="0"/>
              <a:t>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0" y="1125538"/>
            <a:ext cx="9144000" cy="547211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dirty="0" smtClean="0"/>
              <a:t>Потребитель вправе потребовать от продавца (изготовителя, исполнителя) предоставления необходимой и достоверной информации о его предприятии, реализуемых им товарах (работах, услугах) и о режиме его работы.</a:t>
            </a:r>
          </a:p>
          <a:p>
            <a:pPr eaLnBrk="1" hangingPunct="1"/>
            <a:r>
              <a:rPr lang="ru-RU" dirty="0" smtClean="0"/>
              <a:t> </a:t>
            </a:r>
            <a:r>
              <a:rPr lang="ru-RU" b="1" dirty="0" smtClean="0">
                <a:solidFill>
                  <a:schemeClr val="accent2"/>
                </a:solidFill>
              </a:rPr>
              <a:t>Если в подобной информации потребителю отказано или она доводится не в полной форме, то он имеет право добиться получения ее с помощью статьи </a:t>
            </a:r>
            <a:r>
              <a:rPr lang="ru-RU" b="1" dirty="0" smtClean="0">
                <a:solidFill>
                  <a:schemeClr val="accent2"/>
                </a:solidFill>
              </a:rPr>
              <a:t>5.</a:t>
            </a:r>
            <a:r>
              <a:rPr lang="ru-RU" dirty="0" smtClean="0"/>
              <a:t> </a:t>
            </a: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AutoShap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669088"/>
          </a:xfrm>
          <a:prstGeom prst="verticalScroll">
            <a:avLst>
              <a:gd name="adj" fmla="val 12500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dirty="0" smtClean="0"/>
              <a:t>Прежде чем сделать покупку (заказать услугу) Вы изучаете </a:t>
            </a:r>
            <a:r>
              <a:rPr lang="ru-RU" sz="2800" b="1" dirty="0" smtClean="0">
                <a:solidFill>
                  <a:srgbClr val="FF3300"/>
                </a:solidFill>
              </a:rPr>
              <a:t>информацию о товаре.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dirty="0" smtClean="0"/>
              <a:t> Информация при выборе товара, конкретного производителя – ключевой фактор. 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dirty="0" smtClean="0"/>
              <a:t>Правильная информация – и мы делаем нужный выбор. 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dirty="0" smtClean="0"/>
              <a:t>Сомнительная информация – и мы разочарованы. 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dirty="0" smtClean="0"/>
              <a:t>А может быть и такая ситуация, когда отсутствие информации, уже после покупки товара, приведет к его поломке.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bg2">
              <a:lumMod val="90000"/>
            </a:schemeClr>
          </a:solidFill>
          <a:ln w="38100" cmpd="dbl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dirty="0" smtClean="0">
                <a:solidFill>
                  <a:srgbClr val="FF3300"/>
                </a:solidFill>
              </a:rPr>
              <a:t>Как реализуется право на информацию о товаре (работе, услуге)</a:t>
            </a:r>
            <a:r>
              <a:rPr lang="ru-RU" sz="4000" dirty="0" smtClean="0"/>
              <a:t>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0" y="1484313"/>
            <a:ext cx="9144000" cy="5373687"/>
          </a:xfrm>
        </p:spPr>
        <p:txBody>
          <a:bodyPr/>
          <a:lstStyle/>
          <a:p>
            <a:r>
              <a:rPr lang="ru-RU" dirty="0" smtClean="0"/>
              <a:t>Информация о товаре (работе, услуге) должна быть доведена до сведения потребителя </a:t>
            </a:r>
            <a:r>
              <a:rPr lang="ru-RU" dirty="0" smtClean="0"/>
              <a:t>на </a:t>
            </a:r>
            <a:r>
              <a:rPr lang="ru-RU" dirty="0" smtClean="0"/>
              <a:t>белорусском и (или)</a:t>
            </a:r>
            <a:r>
              <a:rPr lang="ru-RU" dirty="0" smtClean="0"/>
              <a:t> </a:t>
            </a:r>
            <a:r>
              <a:rPr lang="ru-RU" dirty="0" smtClean="0"/>
              <a:t>русском языке </a:t>
            </a:r>
            <a:r>
              <a:rPr lang="ru-RU" dirty="0" smtClean="0"/>
              <a:t>и разборчивым шрифтом </a:t>
            </a:r>
            <a:r>
              <a:rPr lang="ru-RU" dirty="0" smtClean="0"/>
              <a:t>в </a:t>
            </a:r>
            <a:r>
              <a:rPr lang="ru-RU" dirty="0" smtClean="0"/>
              <a:t>документации, прилагаемой к товарам.</a:t>
            </a:r>
          </a:p>
          <a:p>
            <a:pPr eaLnBrk="1" hangingPunct="1"/>
            <a:r>
              <a:rPr lang="ru-RU" dirty="0" smtClean="0"/>
              <a:t>Информация, сообщенная или переданная на иностранном языке, считается не предоставленной, за исключением случаев, когда она была сообщена или передана на иностранном языке по желанию потребителя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5795963" cy="666908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smtClean="0"/>
              <a:t>То есть, если на этикетке или в документе на товар информация предоставлена только на иностранном языке, в этом случае вы можете смело заявлять о том, что необходимые сведения о товаре вы не получили.</a:t>
            </a:r>
            <a:r>
              <a:rPr lang="ru-RU" sz="360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smtClean="0">
                <a:solidFill>
                  <a:srgbClr val="FF3300"/>
                </a:solidFill>
              </a:rPr>
              <a:t>Потребитель не обязан знать иностранные языки, и не обязан утруждать себя чтением «по словарю».</a:t>
            </a:r>
            <a:r>
              <a:rPr lang="ru-RU" smtClean="0">
                <a:solidFill>
                  <a:srgbClr val="FF3300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ru-RU" smtClean="0">
              <a:solidFill>
                <a:srgbClr val="FF3300"/>
              </a:solidFill>
            </a:endParaRPr>
          </a:p>
        </p:txBody>
      </p:sp>
      <p:pic>
        <p:nvPicPr>
          <p:cNvPr id="30722" name="Picture 2" descr="http://images.slanet.ru/~src1457361/Produktovyj_magazin_s_6_letnej_istorie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685800"/>
            <a:ext cx="3429000" cy="40802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60350"/>
            <a:ext cx="5292725" cy="6337300"/>
          </a:xfrm>
        </p:spPr>
        <p:txBody>
          <a:bodyPr/>
          <a:lstStyle/>
          <a:p>
            <a:pPr eaLnBrk="1" hangingPunct="1"/>
            <a:r>
              <a:rPr lang="ru-RU" sz="2800" dirty="0" smtClean="0"/>
              <a:t>Кроме того, согласно Закону вся достоверная информация о товаре, работе или услуге должна быть предоставлена потребителю незамедлительно, в месте продажи. В противном случае потребитель имеет право привлечь продавца, исполнителя или изготовителя к ответственности.</a:t>
            </a:r>
          </a:p>
        </p:txBody>
      </p:sp>
      <p:pic>
        <p:nvPicPr>
          <p:cNvPr id="29698" name="Picture 2" descr="http://j.sibdepo.ru/wp-content/uploads/2016/01/6a28b16755d8258b626e8d6439124f4500a15f7a_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143000"/>
            <a:ext cx="3733800" cy="4343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 descr="Информация о товаре. Наименование стандартов Перечень основных потребительских свойств (вес, объем, калорийность, противопоказания) Цена и условия приобретения товара Гарантийные обязательства Правила и условия безопасного и эффективного использования Срок службы (годности) Адрес изготовителя и предприятия, где производят ремонт и принимают претензии.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 descr="Где все это находится? Маркировка – текст + графические и цветовые символы Этикетка – название, символ компании. Состав. Рекламные материалы, коды для хранения, инструкция по использованию Вкладыш – детальная инструкция + меры предосторожности (внутри упаковки).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8893175" cy="1785938"/>
          </a:xfrm>
          <a:solidFill>
            <a:schemeClr val="bg2">
              <a:lumMod val="90000"/>
            </a:schemeClr>
          </a:solidFill>
          <a:ln w="38100" cmpd="dbl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FF3300"/>
                </a:solidFill>
              </a:rPr>
              <a:t>Право на информацию об изготовителе (исполнителе, продавце)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0" y="2349500"/>
            <a:ext cx="9144000" cy="4175125"/>
          </a:xfrm>
        </p:spPr>
        <p:txBody>
          <a:bodyPr/>
          <a:lstStyle/>
          <a:p>
            <a:pPr eaLnBrk="1" hangingPunct="1"/>
            <a:r>
              <a:rPr lang="ru-RU" dirty="0" smtClean="0"/>
              <a:t>Вместе с информацией о товаре вам как потребителю в обязательном порядке должна быть предоставлена информация об изготовителе (исполнителе, продавце). Эта информация должна включать сведения: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26626" name="Picture 2" descr="http://68.media.tumblr.com/abdbeca83bf2248d4302060575576fd0/tumblr_inline_nz0047Forv1tcan6l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76800"/>
            <a:ext cx="4419600" cy="1981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3924300" y="188913"/>
            <a:ext cx="5219700" cy="61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/>
              <a:t>Ежедневно мы </a:t>
            </a:r>
            <a:r>
              <a:rPr lang="ru-RU" sz="2800" b="1" dirty="0"/>
              <a:t>совершаем покупки или обращаемся за выполнением каких-либо услуг или работ. А может, мы только намереваемся что-нибудь приобрести (пусть даже наши намерения тянутся месяцами). Это значит, что изо дня в день все мы</a:t>
            </a:r>
            <a:r>
              <a:rPr lang="ru-RU" sz="3600" b="1" dirty="0"/>
              <a:t> </a:t>
            </a:r>
            <a:r>
              <a:rPr lang="ru-RU" sz="2800" b="1" dirty="0"/>
              <a:t>являемся </a:t>
            </a:r>
            <a:r>
              <a:rPr lang="ru-RU" sz="4800" b="1" dirty="0">
                <a:solidFill>
                  <a:srgbClr val="FF3300"/>
                </a:solidFill>
              </a:rPr>
              <a:t>потребителями,</a:t>
            </a:r>
          </a:p>
        </p:txBody>
      </p:sp>
      <p:pic>
        <p:nvPicPr>
          <p:cNvPr id="53250" name="Picture 2" descr="http://image.etov.ua/storage/640x640/b/7/f/2/b7f2e64f6f1737880afcfbe3beb9a8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65" y="304800"/>
            <a:ext cx="3589135" cy="487679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dirty="0" smtClean="0"/>
              <a:t>Фирменное наименование своей организации</a:t>
            </a:r>
          </a:p>
          <a:p>
            <a:pPr eaLnBrk="1" hangingPunct="1">
              <a:lnSpc>
                <a:spcPct val="80000"/>
              </a:lnSpc>
            </a:pPr>
            <a:r>
              <a:rPr lang="ru-RU" dirty="0" smtClean="0"/>
              <a:t>Место нахождение и режим работы  </a:t>
            </a:r>
          </a:p>
          <a:p>
            <a:pPr eaLnBrk="1" hangingPunct="1">
              <a:lnSpc>
                <a:spcPct val="80000"/>
              </a:lnSpc>
            </a:pPr>
            <a:r>
              <a:rPr lang="ru-RU" dirty="0" smtClean="0"/>
              <a:t>Информация об государственной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dirty="0" smtClean="0"/>
              <a:t> регистрации</a:t>
            </a:r>
          </a:p>
          <a:p>
            <a:pPr eaLnBrk="1" hangingPunct="1">
              <a:lnSpc>
                <a:spcPct val="80000"/>
              </a:lnSpc>
            </a:pPr>
            <a:r>
              <a:rPr lang="ru-RU" dirty="0" smtClean="0"/>
              <a:t>Лицензия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dirty="0" smtClean="0"/>
              <a:t>Индивидуальный предприниматель должен также предоставить потребителю информацию о своих фамилии, имени, отчестве, а также о государственной регистрации и наименовании органа, осуществившего его государственную регистрацию. Чаще всего с этой целью индивидуальные предприниматели размещают на стенде, на витрине и т. п. копию свидетельства о государственной регистрации, в которой указаны все необходимые сведения.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893175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smtClean="0">
                <a:solidFill>
                  <a:srgbClr val="FF3300"/>
                </a:solidFill>
              </a:rPr>
              <a:t>При обнаружении недостатков в товаре</a:t>
            </a:r>
            <a:r>
              <a:rPr lang="ru-RU" sz="3600" smtClean="0"/>
              <a:t> </a:t>
            </a:r>
            <a:br>
              <a:rPr lang="ru-RU" sz="3600" smtClean="0"/>
            </a:br>
            <a:endParaRPr lang="ru-RU" sz="3600" smtClean="0"/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2895600" y="3276600"/>
            <a:ext cx="2663825" cy="67945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/>
              <a:t>  В праве</a:t>
            </a:r>
          </a:p>
        </p:txBody>
      </p:sp>
      <p:sp>
        <p:nvSpPr>
          <p:cNvPr id="78853" name="Line 5"/>
          <p:cNvSpPr>
            <a:spLocks noChangeShapeType="1"/>
          </p:cNvSpPr>
          <p:nvPr/>
        </p:nvSpPr>
        <p:spPr bwMode="auto">
          <a:xfrm flipH="1" flipV="1">
            <a:off x="2285999" y="2362200"/>
            <a:ext cx="609601" cy="762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78855" name="Line 7"/>
          <p:cNvSpPr>
            <a:spLocks noChangeShapeType="1"/>
          </p:cNvSpPr>
          <p:nvPr/>
        </p:nvSpPr>
        <p:spPr bwMode="auto">
          <a:xfrm flipV="1">
            <a:off x="5105401" y="2743200"/>
            <a:ext cx="457200" cy="4572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78856" name="Line 8"/>
          <p:cNvSpPr>
            <a:spLocks noChangeShapeType="1"/>
          </p:cNvSpPr>
          <p:nvPr/>
        </p:nvSpPr>
        <p:spPr bwMode="auto">
          <a:xfrm flipH="1" flipV="1">
            <a:off x="2484438" y="3789361"/>
            <a:ext cx="334962" cy="2063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78857" name="Line 9"/>
          <p:cNvSpPr>
            <a:spLocks noChangeShapeType="1"/>
          </p:cNvSpPr>
          <p:nvPr/>
        </p:nvSpPr>
        <p:spPr bwMode="auto">
          <a:xfrm flipH="1">
            <a:off x="3581400" y="4038600"/>
            <a:ext cx="71438" cy="5334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78858" name="Line 10"/>
          <p:cNvSpPr>
            <a:spLocks noChangeShapeType="1"/>
          </p:cNvSpPr>
          <p:nvPr/>
        </p:nvSpPr>
        <p:spPr bwMode="auto">
          <a:xfrm>
            <a:off x="5638800" y="3657600"/>
            <a:ext cx="4572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78859" name="Text Box 11"/>
          <p:cNvSpPr txBox="1">
            <a:spLocks noChangeArrowheads="1"/>
          </p:cNvSpPr>
          <p:nvPr/>
        </p:nvSpPr>
        <p:spPr bwMode="auto">
          <a:xfrm>
            <a:off x="179388" y="1052513"/>
            <a:ext cx="2735262" cy="122555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потребовать замены на товар этой же марки</a:t>
            </a:r>
            <a:r>
              <a:rPr lang="ru-RU"/>
              <a:t> </a:t>
            </a:r>
          </a:p>
        </p:txBody>
      </p:sp>
      <p:sp>
        <p:nvSpPr>
          <p:cNvPr id="78860" name="Text Box 12"/>
          <p:cNvSpPr txBox="1">
            <a:spLocks noChangeArrowheads="1"/>
          </p:cNvSpPr>
          <p:nvPr/>
        </p:nvSpPr>
        <p:spPr bwMode="auto">
          <a:xfrm>
            <a:off x="3635375" y="1052513"/>
            <a:ext cx="5111750" cy="1590675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/>
              <a:t>потребовать замены на такой же товар другой марки  с соответствующим перерасчётом покупной цены; </a:t>
            </a:r>
          </a:p>
        </p:txBody>
      </p:sp>
      <p:sp>
        <p:nvSpPr>
          <p:cNvPr id="78861" name="Text Box 13"/>
          <p:cNvSpPr txBox="1">
            <a:spLocks noChangeArrowheads="1"/>
          </p:cNvSpPr>
          <p:nvPr/>
        </p:nvSpPr>
        <p:spPr bwMode="auto">
          <a:xfrm>
            <a:off x="152400" y="2667000"/>
            <a:ext cx="2209799" cy="1938992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/>
              <a:t>потребовать соразмерного уменьшения покупной цены;</a:t>
            </a:r>
            <a:r>
              <a:rPr lang="ru-RU" dirty="0"/>
              <a:t> </a:t>
            </a:r>
          </a:p>
        </p:txBody>
      </p:sp>
      <p:sp>
        <p:nvSpPr>
          <p:cNvPr id="78862" name="Text Box 14"/>
          <p:cNvSpPr txBox="1">
            <a:spLocks noChangeArrowheads="1"/>
          </p:cNvSpPr>
          <p:nvPr/>
        </p:nvSpPr>
        <p:spPr bwMode="auto">
          <a:xfrm>
            <a:off x="609600" y="4800600"/>
            <a:ext cx="5124450" cy="1938992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/>
              <a:t>потребовать незамедлительного безвозмездного устранения недостатков товара или возмещения расходов на их исправление </a:t>
            </a:r>
          </a:p>
        </p:txBody>
      </p:sp>
      <p:sp>
        <p:nvSpPr>
          <p:cNvPr id="78863" name="Text Box 15"/>
          <p:cNvSpPr txBox="1">
            <a:spLocks noChangeArrowheads="1"/>
          </p:cNvSpPr>
          <p:nvPr/>
        </p:nvSpPr>
        <p:spPr bwMode="auto">
          <a:xfrm>
            <a:off x="6172200" y="3276600"/>
            <a:ext cx="2716213" cy="3046988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/>
              <a:t>отказаться от исполнения договора купли-продажи и потребовать возврата уплаченной за товар суммы.</a:t>
            </a:r>
            <a:r>
              <a:rPr lang="ru-RU" dirty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4716463" cy="6858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dirty="0" smtClean="0"/>
              <a:t>Вышеперечисленные требования предъявляются потребителем продавцу либо уполномоченной организации или уполномоченному индивидуальному предпринимателю. </a:t>
            </a:r>
          </a:p>
        </p:txBody>
      </p:sp>
      <p:pic>
        <p:nvPicPr>
          <p:cNvPr id="23554" name="Picture 2" descr="http://www.yugopolis.ru/data/img/cdbb04ac08902ad689d7e0cd19585b33/1524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1" y="0"/>
            <a:ext cx="4572000" cy="6248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5" name="Rectangle 9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88913"/>
            <a:ext cx="4392613" cy="64801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dirty="0" smtClean="0"/>
              <a:t>У организаций и предпринимателей иногда возникает искушение отказать потребителю в удовлетворении его требований, сославшись на отсутствие кассового или товарного чека или иного документа, подтверждающего факт покупки товара. Это является нарушением ст. </a:t>
            </a:r>
            <a:r>
              <a:rPr lang="ru-RU" sz="2800" dirty="0" smtClean="0"/>
              <a:t>20</a:t>
            </a:r>
            <a:r>
              <a:rPr lang="ru-RU" sz="2800" dirty="0" smtClean="0"/>
              <a:t>   </a:t>
            </a:r>
            <a:endParaRPr lang="ru-RU" sz="2800" dirty="0" smtClean="0"/>
          </a:p>
          <a:p>
            <a:pPr eaLnBrk="1" hangingPunct="1">
              <a:lnSpc>
                <a:spcPct val="90000"/>
              </a:lnSpc>
            </a:pPr>
            <a:endParaRPr lang="ru-RU" sz="2800" dirty="0" smtClean="0"/>
          </a:p>
        </p:txBody>
      </p:sp>
      <p:pic>
        <p:nvPicPr>
          <p:cNvPr id="22530" name="Picture 2" descr="http://www.ingredientsnetwork.com/47/pdcnewsitem/03/89/02/786553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838199"/>
            <a:ext cx="4876799" cy="47244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6600" y="304800"/>
            <a:ext cx="58674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	</a:t>
            </a:r>
            <a:r>
              <a:rPr lang="ru-RU" sz="2400" dirty="0" smtClean="0"/>
              <a:t>Отсутствие </a:t>
            </a:r>
            <a:r>
              <a:rPr lang="ru-RU" sz="2400" dirty="0" smtClean="0"/>
              <a:t>у потребителя документа, подтверждающего факт приобретения товара, не является основанием для отказа в удовлетворении его требований.</a:t>
            </a:r>
          </a:p>
          <a:p>
            <a:r>
              <a:rPr lang="ru-RU" sz="2400" dirty="0" smtClean="0"/>
              <a:t>	Для </a:t>
            </a:r>
            <a:r>
              <a:rPr lang="ru-RU" sz="2400" dirty="0" smtClean="0"/>
              <a:t>подтверждения факта приобретения товара могут использоваться свидетельские показания, элементы потребительской упаковки, на которых имеются отметки, подтверждающие, что приобретение товара осуществлялось у этого продавца, а также документы и другие средства доказывания, указывающие на приобретение товара у этого продавца.</a:t>
            </a:r>
            <a:endParaRPr lang="ru-RU" sz="2400" dirty="0"/>
          </a:p>
        </p:txBody>
      </p:sp>
      <p:pic>
        <p:nvPicPr>
          <p:cNvPr id="3074" name="Picture 2" descr="C:\Users\Ked\Desktop\Consumer_products.png"/>
          <p:cNvPicPr>
            <a:picLocks noChangeAspect="1" noChangeArrowheads="1"/>
          </p:cNvPicPr>
          <p:nvPr/>
        </p:nvPicPr>
        <p:blipFill>
          <a:blip r:embed="rId2" cstate="print"/>
          <a:srcRect l="11667" r="6667"/>
          <a:stretch>
            <a:fillRect/>
          </a:stretch>
        </p:blipFill>
        <p:spPr bwMode="auto">
          <a:xfrm>
            <a:off x="0" y="1676400"/>
            <a:ext cx="3360420" cy="4114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dirty="0" smtClean="0"/>
              <a:t>. </a:t>
            </a:r>
            <a:r>
              <a:rPr lang="ru-RU" sz="2800" b="1" dirty="0" smtClean="0">
                <a:solidFill>
                  <a:srgbClr val="FF3300"/>
                </a:solidFill>
              </a:rPr>
              <a:t>Например,</a:t>
            </a:r>
            <a:r>
              <a:rPr lang="ru-RU" sz="2800" dirty="0" smtClean="0"/>
              <a:t> вы при обретаете обувь на открытом вещевом рынке. Ни номера места, ни фамилии продавца вы не знаете. Не всегда вам могут выдать чек. В этом случае найти место покупки, а уж тем более доказать, что ваша обувь приобретена именно там, будет очень проблематично. Поэтому, если вы покупаете что-либо на рынке, попросите продавца сообщить вам фамилию индивидуального предпринимателя и адрес его регистрации. Если продавец отказывается - от такой покупки лучше воздержаться, поскольку в случае </a:t>
            </a:r>
          </a:p>
          <a:p>
            <a:pPr eaLnBrk="1" hangingPunct="1">
              <a:buFontTx/>
              <a:buNone/>
            </a:pPr>
            <a:r>
              <a:rPr lang="ru-RU" sz="2800" dirty="0" smtClean="0"/>
              <a:t>приобретения некачественного товара</a:t>
            </a:r>
          </a:p>
          <a:p>
            <a:pPr eaLnBrk="1" hangingPunct="1">
              <a:buFontTx/>
              <a:buNone/>
            </a:pPr>
            <a:r>
              <a:rPr lang="ru-RU" sz="2800" dirty="0" smtClean="0"/>
              <a:t>предъявлять претензии вам будет </a:t>
            </a:r>
          </a:p>
          <a:p>
            <a:pPr eaLnBrk="1" hangingPunct="1">
              <a:buFontTx/>
              <a:buNone/>
            </a:pPr>
            <a:r>
              <a:rPr lang="ru-RU" sz="2800" dirty="0" smtClean="0"/>
              <a:t>попросту некому</a:t>
            </a:r>
          </a:p>
        </p:txBody>
      </p:sp>
      <p:pic>
        <p:nvPicPr>
          <p:cNvPr id="34819" name="Picture 3" descr="Полезная информация, стать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288" y="4149725"/>
            <a:ext cx="14287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569325" cy="1641475"/>
          </a:xfrm>
          <a:solidFill>
            <a:schemeClr val="tx2">
              <a:lumMod val="20000"/>
              <a:lumOff val="80000"/>
            </a:schemeClr>
          </a:solidFill>
          <a:ln w="38100" cmpd="dbl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FF3300"/>
                </a:solidFill>
              </a:rPr>
              <a:t>Статья </a:t>
            </a:r>
            <a:r>
              <a:rPr lang="ru-RU" sz="3200" b="1" dirty="0" smtClean="0">
                <a:solidFill>
                  <a:srgbClr val="FF3300"/>
                </a:solidFill>
              </a:rPr>
              <a:t>28</a:t>
            </a:r>
            <a:r>
              <a:rPr lang="ru-RU" sz="3200" dirty="0" smtClean="0">
                <a:solidFill>
                  <a:srgbClr val="FF3300"/>
                </a:solidFill>
              </a:rPr>
              <a:t>. </a:t>
            </a:r>
            <a:r>
              <a:rPr lang="ru-RU" sz="3200" b="1" dirty="0" smtClean="0">
                <a:solidFill>
                  <a:srgbClr val="FF3300"/>
                </a:solidFill>
              </a:rPr>
              <a:t>Право потребителя на обмен товара надлежащего качества.</a:t>
            </a:r>
            <a:r>
              <a:rPr lang="ru-RU" sz="4000" dirty="0" smtClean="0"/>
              <a:t>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0" y="1773238"/>
            <a:ext cx="9144000" cy="5084762"/>
          </a:xfrm>
        </p:spPr>
        <p:txBody>
          <a:bodyPr/>
          <a:lstStyle/>
          <a:p>
            <a:pPr eaLnBrk="1" hangingPunct="1"/>
            <a:r>
              <a:rPr lang="ru-RU" sz="2800" smtClean="0"/>
              <a:t> Потребитель вправе обменять непродовольственный товар надлежащего качества на аналогичный товар у продавца, у которого этот товар не подошел по форме, габаритам или по иным причинам не может быть использован потребителем по назначению. </a:t>
            </a:r>
          </a:p>
          <a:p>
            <a:pPr eaLnBrk="1" hangingPunct="1"/>
            <a:r>
              <a:rPr lang="ru-RU" sz="2800" smtClean="0"/>
              <a:t> Потребитель имеет право на обмен непродовольственного товара ненадлежащего качества в течении четырнадцати дней , не считая дня его покупки. </a:t>
            </a:r>
          </a:p>
        </p:txBody>
      </p:sp>
      <p:pic>
        <p:nvPicPr>
          <p:cNvPr id="36868" name="Picture 4" descr="Анимация папы с ребенком скача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650" y="5876925"/>
            <a:ext cx="10795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88913"/>
            <a:ext cx="4284663" cy="64801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dirty="0" smtClean="0"/>
              <a:t>Обмен не продовольственного товара надлежащего качества производится , если указанный товар не был в употреблении, сохранены его товарный вид, потребительские свойства ,пломбы, фабричные ярлыки, а также товарный </a:t>
            </a:r>
            <a:r>
              <a:rPr lang="ru-RU" sz="2800" dirty="0" smtClean="0"/>
              <a:t>чек, </a:t>
            </a:r>
            <a:r>
              <a:rPr lang="ru-RU" sz="2800" dirty="0" smtClean="0"/>
              <a:t>выданные потребителю вместе с проданным указанным товаром . </a:t>
            </a:r>
          </a:p>
          <a:p>
            <a:pPr eaLnBrk="1" hangingPunct="1">
              <a:lnSpc>
                <a:spcPct val="80000"/>
              </a:lnSpc>
            </a:pPr>
            <a:endParaRPr lang="ru-RU" sz="2800" dirty="0" smtClean="0"/>
          </a:p>
          <a:p>
            <a:pPr eaLnBrk="1" hangingPunct="1">
              <a:lnSpc>
                <a:spcPct val="80000"/>
              </a:lnSpc>
            </a:pPr>
            <a:endParaRPr lang="ru-RU" sz="2800" dirty="0" smtClean="0"/>
          </a:p>
        </p:txBody>
      </p:sp>
      <p:pic>
        <p:nvPicPr>
          <p:cNvPr id="18434" name="Picture 2" descr="http://www.trinova.ru/image/46f86faa6bbf9ac94a7e459509a20ed0/f/114dxSQDhXw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685800"/>
            <a:ext cx="4572000" cy="5410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4427538" cy="6858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smtClean="0"/>
              <a:t> В случае, если аналогичный товар отсутствует в продаже на день обращения потребителя к продавцу, потребитель вправе по своему выбору расторгнуть договор купли –продажи и потребовать возврата уплаченной за указанный товар денежной суммы или обменять его на аналогичный товар при первом поступлении соответствующего товара в продажу. </a:t>
            </a:r>
          </a:p>
        </p:txBody>
      </p:sp>
      <p:pic>
        <p:nvPicPr>
          <p:cNvPr id="155654" name="Picture 6" descr="1274807599_supermarket-12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28600"/>
            <a:ext cx="4589462" cy="385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98600"/>
          </a:xfrm>
          <a:solidFill>
            <a:schemeClr val="accent1">
              <a:lumMod val="20000"/>
              <a:lumOff val="80000"/>
            </a:schemeClr>
          </a:solidFill>
          <a:ln w="38100" cmpd="dbl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b="1" dirty="0" smtClean="0">
                <a:solidFill>
                  <a:srgbClr val="FF3300"/>
                </a:solidFill>
              </a:rPr>
              <a:t>Что означает, что товар или услуга не соответствуют условиям договора?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b="1" dirty="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16113"/>
            <a:ext cx="8229600" cy="46815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dirty="0" smtClean="0"/>
              <a:t>Необходимо помнить, что совершая любую покупку, потребитель заключает договор. В законодательстве не указано, что каждый договор заключается письменно. Договор можно заключить и устно, и по умолчанию. Обязанность производителя, продавца услуг обеспечить соответствие товара  и услуги условиям договора, т.е. обеспечить, чтобы у товара или услуги не было дефектов и она соответствовала оговоренным качествам, общепринятым для подобного товара, услуги или вещи, а также чтобы товар или услугу можно было использовать по назначению.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11"/>
          <p:cNvSpPr txBox="1">
            <a:spLocks noChangeArrowheads="1"/>
          </p:cNvSpPr>
          <p:nvPr/>
        </p:nvSpPr>
        <p:spPr bwMode="auto">
          <a:xfrm>
            <a:off x="5292725" y="908050"/>
            <a:ext cx="3024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9949" name="Text Box 13"/>
          <p:cNvSpPr txBox="1">
            <a:spLocks noChangeArrowheads="1"/>
          </p:cNvSpPr>
          <p:nvPr/>
        </p:nvSpPr>
        <p:spPr bwMode="auto">
          <a:xfrm>
            <a:off x="4572000" y="188913"/>
            <a:ext cx="45720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/>
              <a:t> то есть обладаем определенными правами и обязанностями, предусмотренными для нас Законом «О защите прав потребителей» (это «библия потребителя») и Гражданский кодекс </a:t>
            </a:r>
            <a:r>
              <a:rPr lang="ru-RU" sz="3200" b="1" dirty="0" smtClean="0"/>
              <a:t>Республики Беларусь.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  <p:pic>
        <p:nvPicPr>
          <p:cNvPr id="1026" name="Picture 2" descr="C:\Users\Ked\Desktop\obl_19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761999"/>
            <a:ext cx="3733800" cy="523429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60350"/>
            <a:ext cx="5219700" cy="64087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smtClean="0"/>
              <a:t>Однако может случиться, что после приобретения товара или позже, в процессе его использования, потребитель обнаруживает дефекты, которые не были замечены при покупке или которые не могли быть замечены, и о которых потребитель не был предупрежден продавцом. В этом случае, а также в случаях перечисленных ниже, потребитель может считать, что проданный ему товар не соответствует условиям договора:</a:t>
            </a:r>
          </a:p>
        </p:txBody>
      </p:sp>
      <p:pic>
        <p:nvPicPr>
          <p:cNvPr id="15362" name="Picture 2" descr="http://remkkm.ru/photo/news/sytyi_dvor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057400"/>
            <a:ext cx="3962400" cy="4419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ru-RU" sz="2400" dirty="0" smtClean="0"/>
              <a:t>товар не упакован, хотя упаковка обязательна для того, чтобы уберечь товар от повреждений (например, Вы приобрели мебель и договорились о доставке. Доставленный товар упакован только наполовину, хотя в данном случае упаковка обязательна для всех составных частей.);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2400" dirty="0" smtClean="0"/>
              <a:t>комплектация в упаковке полученного товара не соответствует той комплектации, о которой потребитель договаривался с продавцом, или которую продавец показал на моделях и образцах данного товара;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2400" dirty="0" smtClean="0"/>
              <a:t>товар не годен для тех целей, для которых данный товар был приобретен потребителем и которых он сказал продавцу;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2400" dirty="0" smtClean="0"/>
              <a:t>товар невозможно использовать для предусмотренных целей, потому что о нем была дана неполная или вводящая в заблуждение информация, или информация не была дана вовсе (например, в инструкции кухонного комбайна сказано, что он может размельчать лед, а на самом деле комбайн такой функции не имеет);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2400" dirty="0" smtClean="0"/>
              <a:t>товар поддельный.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ru-RU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9" name="Rectangle 9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60350"/>
            <a:ext cx="5435600" cy="64087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smtClean="0"/>
              <a:t>     Этот Закон необходимо знать каждому гражданину, т.к. он дает возможность гражданину-потребителю не только приобрести статус равноправного субъекта на рынке товаров, работ, услуг, но грамотно подойти к выбору товара надлежащего качества на основе полной и достоверной информации о нем, а в случае необходимости защитить свой нарушенные права.</a:t>
            </a:r>
          </a:p>
        </p:txBody>
      </p:sp>
      <p:pic>
        <p:nvPicPr>
          <p:cNvPr id="13314" name="Picture 2" descr="http://aromatik-fresh.ru/images/44444444444444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1" y="533400"/>
            <a:ext cx="3886200" cy="4953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Вопрос №1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idx="1"/>
          </p:nvPr>
        </p:nvSpPr>
        <p:spPr>
          <a:xfrm>
            <a:off x="3352800" y="381000"/>
            <a:ext cx="5638800" cy="60960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ru-RU" sz="2800" dirty="0" smtClean="0"/>
              <a:t>У Евгения в четвертый раз сломался холодильник. Все четыре раза симптомы поломки были одинаковые. </a:t>
            </a:r>
            <a:r>
              <a:rPr lang="ru-RU" sz="2800" dirty="0" smtClean="0"/>
              <a:t>  	Гарантийный </a:t>
            </a:r>
            <a:r>
              <a:rPr lang="ru-RU" sz="2800" dirty="0" smtClean="0"/>
              <a:t>срок на холодильник еще не истек. Евгений предъявил магазину требование о замене холодильника, но магазин согласен на замену, если Евгений представит заключение экспертизы о том, что холодильник не подлежит ремонту. Прав ли магазин?</a:t>
            </a:r>
          </a:p>
        </p:txBody>
      </p:sp>
      <p:pic>
        <p:nvPicPr>
          <p:cNvPr id="6146" name="Picture 2" descr="C:\Users\Ked\Desktop\depositphotos_9368911-stock-photo-3d-worker-delivering-a-pack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1" y="3733800"/>
            <a:ext cx="3620384" cy="2895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86800" cy="68580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Ответ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ru-RU" sz="2400" b="1" dirty="0" smtClean="0"/>
              <a:t> Нет. </a:t>
            </a:r>
            <a:r>
              <a:rPr lang="ru-RU" sz="2400" dirty="0" smtClean="0"/>
              <a:t>В соответствии со ст. </a:t>
            </a:r>
            <a:r>
              <a:rPr lang="ru-RU" sz="2400" dirty="0" smtClean="0"/>
              <a:t>20 </a:t>
            </a:r>
            <a:r>
              <a:rPr lang="ru-RU" sz="2400" dirty="0" smtClean="0"/>
              <a:t>Закона «О защите прав потребителей» продавец обязан принять товар, в котором выявлен недостаток, и провести проверку качества. При возникновении спора о недостатках продавец </a:t>
            </a:r>
            <a:r>
              <a:rPr lang="ru-RU" sz="2400" dirty="0" smtClean="0"/>
              <a:t>обязан провести </a:t>
            </a:r>
            <a:r>
              <a:rPr lang="ru-RU" sz="2400" dirty="0" smtClean="0"/>
              <a:t>экспертизу товара за свой счет в порядке, установленном Правительством Республики Беларусь. О месте и времени проведения экспертизы потребитель должен быть извещен в письменной форме</a:t>
            </a:r>
            <a:r>
              <a:rPr lang="ru-RU" sz="2400" dirty="0" smtClean="0"/>
              <a:t>.</a:t>
            </a:r>
            <a:r>
              <a:rPr lang="ru-RU" sz="2400" dirty="0" smtClean="0"/>
              <a:t> </a:t>
            </a:r>
          </a:p>
          <a:p>
            <a:pPr>
              <a:lnSpc>
                <a:spcPct val="90000"/>
              </a:lnSpc>
              <a:buNone/>
            </a:pPr>
            <a:r>
              <a:rPr lang="ru-RU" sz="2400" b="1" dirty="0" smtClean="0"/>
              <a:t>Поэтому </a:t>
            </a:r>
            <a:r>
              <a:rPr lang="ru-RU" sz="2400" b="1" dirty="0" smtClean="0"/>
              <a:t>магазин неправомерно возложил на Евгения обязанность провести экспертизу холодильника. По всей вероятности, недостаток носит существенный характер, т.к. проявился 4 раза, в таком случае требование о замене должно быть удовлетворено.</a:t>
            </a:r>
            <a:r>
              <a:rPr lang="ru-RU" sz="2400" dirty="0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Вопрос №2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idx="1"/>
          </p:nvPr>
        </p:nvSpPr>
        <p:spPr>
          <a:xfrm>
            <a:off x="2971800" y="533400"/>
            <a:ext cx="6019800" cy="6096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dirty="0" smtClean="0"/>
              <a:t> Елена Алексеевна купила мясорубку стоимостью </a:t>
            </a:r>
            <a:r>
              <a:rPr lang="ru-RU" sz="2800" dirty="0" smtClean="0"/>
              <a:t>65</a:t>
            </a:r>
            <a:r>
              <a:rPr lang="ru-RU" sz="2800" dirty="0" smtClean="0"/>
              <a:t> </a:t>
            </a:r>
            <a:r>
              <a:rPr lang="ru-RU" sz="2800" dirty="0" smtClean="0"/>
              <a:t>рублей со сроком гарантии 1 год. Через 3 месяца мясорубка вышла из строя и была сдана в сервисный центр, где находилась 24 дня. В сервисном центре Елене Алексеевне выдали акт технического состояния о заводском браке. </a:t>
            </a:r>
            <a:endParaRPr lang="ru-RU" sz="2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dirty="0" smtClean="0"/>
              <a:t>Однако </a:t>
            </a:r>
            <a:r>
              <a:rPr lang="ru-RU" sz="2800" dirty="0" smtClean="0"/>
              <a:t>в магазине выплачивать деньги отказались, объяснив, что у магазина новый директор, который не несет ответственности за товары, проданные до его назначения. Прав ли магазин? Обоснуйте свой ответ.</a:t>
            </a:r>
          </a:p>
        </p:txBody>
      </p:sp>
      <p:pic>
        <p:nvPicPr>
          <p:cNvPr id="4" name="Picture 2" descr="C:\Users\Ked\Desktop\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733800"/>
            <a:ext cx="2819400" cy="2819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Ответ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686800" cy="52578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110000"/>
              </a:lnSpc>
              <a:buFontTx/>
              <a:buNone/>
            </a:pPr>
            <a:r>
              <a:rPr lang="ru-RU" sz="2400" dirty="0" smtClean="0"/>
              <a:t> </a:t>
            </a:r>
            <a:r>
              <a:rPr lang="ru-RU" sz="2800" b="1" dirty="0" smtClean="0"/>
              <a:t>Нет. </a:t>
            </a:r>
            <a:r>
              <a:rPr lang="ru-RU" sz="2800" dirty="0" smtClean="0"/>
              <a:t>Елена Алексеевна приобретала мясорубку не у физического лица (директора), а у юридического лица - магазина. Так как гарантийный срок еще не истек, Елена Алексеевна имеет право предъявить магазину одно из требований, перечисленных в ст. </a:t>
            </a:r>
            <a:r>
              <a:rPr lang="ru-RU" sz="2800" dirty="0" smtClean="0"/>
              <a:t>20 </a:t>
            </a:r>
            <a:r>
              <a:rPr lang="ru-RU" sz="2800" dirty="0" smtClean="0"/>
              <a:t>закона "О защите прав потребителей": </a:t>
            </a:r>
            <a:r>
              <a:rPr lang="ru-RU" sz="2800" b="1" dirty="0" smtClean="0"/>
              <a:t>безвозмездное устранение недостатков товара или возмещение расходов на их исправление потребителем или третьим лицом; соразмерное уменьшение покупной цены; замена на товар аналогичной марки (модели, артикула);замена на такой же товар другой марки (модели, артикула), соответствующим перерасчетом покупной цены; расторжение договора купли-продажи.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Ked\Desktop\человек-тележки-3d-нажимая-покупку-132899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152400"/>
            <a:ext cx="2438400" cy="2438400"/>
          </a:xfrm>
          <a:prstGeom prst="rect">
            <a:avLst/>
          </a:prstGeom>
          <a:noFill/>
        </p:spPr>
      </p:pic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686800" cy="83820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Вопрос </a:t>
            </a:r>
            <a:r>
              <a:rPr lang="ru-RU" b="1" dirty="0" smtClean="0">
                <a:solidFill>
                  <a:srgbClr val="FF0000"/>
                </a:solidFill>
              </a:rPr>
              <a:t>№3</a:t>
            </a: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147459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199"/>
            <a:ext cx="9144000" cy="5638801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dirty="0" smtClean="0"/>
              <a:t> Елена Владимировна некоторое </a:t>
            </a:r>
            <a:endParaRPr lang="ru-RU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dirty="0" smtClean="0"/>
              <a:t>время </a:t>
            </a:r>
            <a:r>
              <a:rPr lang="ru-RU" sz="2800" dirty="0" smtClean="0"/>
              <a:t>назад купила стиральную </a:t>
            </a:r>
            <a:endParaRPr lang="ru-RU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dirty="0" smtClean="0"/>
              <a:t>машину </a:t>
            </a:r>
            <a:r>
              <a:rPr lang="ru-RU" sz="2800" dirty="0" smtClean="0"/>
              <a:t>зарубежного производства</a:t>
            </a:r>
            <a:r>
              <a:rPr lang="ru-RU" sz="2800" dirty="0" smtClean="0"/>
              <a:t>.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ru-RU" sz="2800" dirty="0" smtClean="0"/>
              <a:t> </a:t>
            </a:r>
            <a:r>
              <a:rPr lang="ru-RU" sz="2800" dirty="0" smtClean="0"/>
              <a:t>В инструкции были описаны только 4 программы работы машины из 10, причем ясно изложены были только 3 описания. Ни установщики, ни работники сервисного центра объяснить, как работают некоторые программы, не могли. В магазине сослались на то, что изготовитель предоставил информацию на русском языке, а дополнительную информацию магазин предоставлять не обязан, т. к. это делает производитель и за дополнительную плату. Прав ли магазин?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Ответ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3048000" y="381000"/>
            <a:ext cx="5867400" cy="631507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</a:pPr>
            <a:r>
              <a:rPr lang="ru-RU" b="1" dirty="0" smtClean="0"/>
              <a:t> </a:t>
            </a:r>
            <a:r>
              <a:rPr lang="ru-RU" dirty="0" smtClean="0"/>
              <a:t>Магазин </a:t>
            </a:r>
            <a:r>
              <a:rPr lang="ru-RU" b="1" dirty="0" smtClean="0"/>
              <a:t>не прав</a:t>
            </a:r>
            <a:r>
              <a:rPr lang="ru-RU" dirty="0" smtClean="0"/>
              <a:t>.</a:t>
            </a:r>
          </a:p>
          <a:p>
            <a:pPr eaLnBrk="1" hangingPunct="1">
              <a:buFontTx/>
              <a:buNone/>
            </a:pPr>
            <a:r>
              <a:rPr lang="ru-RU" dirty="0" smtClean="0"/>
              <a:t> </a:t>
            </a:r>
            <a:r>
              <a:rPr lang="ru-RU" dirty="0" smtClean="0"/>
              <a:t>Согласно ст. </a:t>
            </a:r>
            <a:r>
              <a:rPr lang="ru-RU" dirty="0" smtClean="0"/>
              <a:t>7 </a:t>
            </a:r>
            <a:r>
              <a:rPr lang="ru-RU" dirty="0" smtClean="0"/>
              <a:t>закона «О защите прав потребителей» изготовитель (исполнитель, продавец) обязан своевременно предоставлять потребителю необходимую и достоверную информацию о товарах (работах, услугах). Понятие «необходимая информация» включается в себя понятие полная. Изготовитель не предоставил полной информации о товаре, поэтому это обязанность продавца.</a:t>
            </a:r>
          </a:p>
        </p:txBody>
      </p:sp>
      <p:pic>
        <p:nvPicPr>
          <p:cNvPr id="7171" name="Picture 3" descr="C:\Users\Ked\Desktop\depositphotos_9597003-stock-photo-workers-collection-writer.jpg"/>
          <p:cNvPicPr>
            <a:picLocks noChangeAspect="1" noChangeArrowheads="1"/>
          </p:cNvPicPr>
          <p:nvPr/>
        </p:nvPicPr>
        <p:blipFill>
          <a:blip r:embed="rId2" cstate="print"/>
          <a:srcRect l="25854" r="16281"/>
          <a:stretch>
            <a:fillRect/>
          </a:stretch>
        </p:blipFill>
        <p:spPr bwMode="auto">
          <a:xfrm>
            <a:off x="304800" y="2971800"/>
            <a:ext cx="2957514" cy="36122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ed\Desktop\depositphotos_4282201-stock-photo-3d-man-traveler-in-vac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505200"/>
            <a:ext cx="3048000" cy="3048000"/>
          </a:xfrm>
          <a:prstGeom prst="rect">
            <a:avLst/>
          </a:prstGeom>
          <a:noFill/>
        </p:spPr>
      </p:pic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Вопрос </a:t>
            </a:r>
            <a:r>
              <a:rPr lang="ru-RU" b="1" dirty="0" smtClean="0">
                <a:solidFill>
                  <a:srgbClr val="FF0000"/>
                </a:solidFill>
              </a:rPr>
              <a:t>№4</a:t>
            </a: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14950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6477000" cy="4708525"/>
          </a:xfrm>
        </p:spPr>
        <p:txBody>
          <a:bodyPr>
            <a:normAutofit fontScale="92500"/>
          </a:bodyPr>
          <a:lstStyle/>
          <a:p>
            <a:pPr eaLnBrk="1" hangingPunct="1">
              <a:buFontTx/>
              <a:buNone/>
            </a:pPr>
            <a:r>
              <a:rPr lang="ru-RU" b="1" dirty="0" smtClean="0"/>
              <a:t> </a:t>
            </a:r>
            <a:r>
              <a:rPr lang="ru-RU" dirty="0" smtClean="0"/>
              <a:t>Андрей приобрел билеты на поезд для себя и жены. При посадке выяснилось, что номер паспорта и отчество жены указаны неверно. Из-за этого жену в поезд не пустили. Андрей обратился в управление железной дороги с требованием компенсировать моральный вред. Прав ли Андрей?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54356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3600" dirty="0" smtClean="0"/>
              <a:t>Все мы слышали фразу «Покупатель всегда прав!»; вероятнее всего, знаем о существовании закона; возможно, кто-то его даже читал, но при этом не каждый </a:t>
            </a:r>
            <a:r>
              <a:rPr lang="ru-RU" sz="3600" dirty="0" smtClean="0"/>
              <a:t>представляет </a:t>
            </a:r>
            <a:r>
              <a:rPr lang="ru-RU" sz="3600" dirty="0" smtClean="0"/>
              <a:t>себе, как этот закон работает</a:t>
            </a:r>
            <a:r>
              <a:rPr lang="ru-RU" dirty="0" smtClean="0"/>
              <a:t>. </a:t>
            </a:r>
          </a:p>
        </p:txBody>
      </p:sp>
      <p:pic>
        <p:nvPicPr>
          <p:cNvPr id="2050" name="Picture 2" descr="C:\Users\Ked\Desktop\10856706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3999" y="990600"/>
            <a:ext cx="3674125" cy="5257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Ответ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54162"/>
            <a:ext cx="5562600" cy="4922838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ru-RU" dirty="0" smtClean="0"/>
              <a:t> Андрей </a:t>
            </a:r>
            <a:r>
              <a:rPr lang="ru-RU" b="1" dirty="0" smtClean="0"/>
              <a:t>не прав</a:t>
            </a:r>
            <a:r>
              <a:rPr lang="ru-RU" dirty="0" smtClean="0"/>
              <a:t>. </a:t>
            </a:r>
            <a:endParaRPr lang="ru-RU" dirty="0" smtClean="0"/>
          </a:p>
          <a:p>
            <a:pPr eaLnBrk="1" hangingPunct="1">
              <a:buFontTx/>
              <a:buNone/>
            </a:pPr>
            <a:r>
              <a:rPr lang="ru-RU" dirty="0" smtClean="0"/>
              <a:t>В </a:t>
            </a:r>
            <a:r>
              <a:rPr lang="ru-RU" dirty="0" smtClean="0"/>
              <a:t>соответствии с п. 12 Правил перевозки пассажиров и багажа, пассажир обязан проверить правильность паспортных данных в билете. Поэтому компенсации требовать он не может.</a:t>
            </a:r>
          </a:p>
        </p:txBody>
      </p:sp>
      <p:pic>
        <p:nvPicPr>
          <p:cNvPr id="5122" name="Picture 2" descr="C:\Users\Ked\Desktop\depositphotos_77079233-stock-photo-3d-white-people-businessman-sit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286000"/>
            <a:ext cx="3341403" cy="4343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 w="38100" cmpd="dbl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3300"/>
                </a:solidFill>
              </a:rPr>
              <a:t>ЗАКЛЮЧЕНИЕ</a:t>
            </a:r>
            <a:endParaRPr lang="ru-RU" b="1" dirty="0" smtClean="0">
              <a:solidFill>
                <a:srgbClr val="FF3300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Потребитель должен быть грамотным. Для этого ему необходимо много знать о своих правах. ЧИТАЙТЕ БОЛЬШЕ!</a:t>
            </a:r>
            <a:endParaRPr lang="en-US" dirty="0" smtClean="0"/>
          </a:p>
          <a:p>
            <a:pPr eaLnBrk="1" hangingPunct="1"/>
            <a:endParaRPr lang="ru-RU" dirty="0" smtClean="0"/>
          </a:p>
        </p:txBody>
      </p:sp>
      <p:pic>
        <p:nvPicPr>
          <p:cNvPr id="2050" name="Picture 2" descr="http://iltorg.ru/upload/image/gallery/img512e7f5b29803img32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124200"/>
            <a:ext cx="8001000" cy="3733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/>
              <a:t>. Действительно, есть много нюансов, которые нам в принципе и не интересны. Но только до тех пор, пока мы не сталкиваемся с нарушением своих потребительских прав. И вот тогда наступает время защищать свои права. </a:t>
            </a:r>
          </a:p>
          <a:p>
            <a:pPr eaLnBrk="1" hangingPunct="1">
              <a:buFontTx/>
              <a:buNone/>
            </a:pPr>
            <a:r>
              <a:rPr lang="ru-RU" dirty="0" smtClean="0"/>
              <a:t>. А как защищать? </a:t>
            </a:r>
          </a:p>
          <a:p>
            <a:pPr eaLnBrk="1" hangingPunct="1">
              <a:buFontTx/>
              <a:buNone/>
            </a:pPr>
            <a:r>
              <a:rPr lang="ru-RU" dirty="0" smtClean="0"/>
              <a:t>. Что делать? </a:t>
            </a:r>
          </a:p>
          <a:p>
            <a:pPr eaLnBrk="1" hangingPunct="1">
              <a:buFontTx/>
              <a:buNone/>
            </a:pPr>
            <a:r>
              <a:rPr lang="ru-RU" dirty="0" smtClean="0"/>
              <a:t>. Куда обращаться? </a:t>
            </a:r>
          </a:p>
          <a:p>
            <a:pPr eaLnBrk="1" hangingPunct="1">
              <a:buFontTx/>
              <a:buNone/>
            </a:pPr>
            <a:r>
              <a:rPr lang="ru-RU" dirty="0" smtClean="0"/>
              <a:t>. Какие заявления писать? </a:t>
            </a:r>
          </a:p>
          <a:p>
            <a:pPr eaLnBrk="1" hangingPunct="1">
              <a:buFontTx/>
              <a:buNone/>
            </a:pPr>
            <a:r>
              <a:rPr lang="ru-RU" dirty="0" smtClean="0"/>
              <a:t>. Как вообще вернуть свои деньги? 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50178" name="Picture 2" descr="http://smolnarod.ru/wp-content/uploads/2016/11/sell_573f429c182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1" y="2590800"/>
            <a:ext cx="4114800" cy="2362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33375"/>
            <a:ext cx="4859338" cy="65246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dirty="0" smtClean="0"/>
              <a:t>Ответы на все эти вопросы мы постарались дать в нашей теме. </a:t>
            </a:r>
          </a:p>
          <a:p>
            <a:pPr eaLnBrk="1" hangingPunct="1">
              <a:lnSpc>
                <a:spcPct val="80000"/>
              </a:lnSpc>
            </a:pPr>
            <a:r>
              <a:rPr lang="ru-RU" dirty="0" smtClean="0"/>
              <a:t>Надеемся, что она поможет сохранить вам ваши деньги и, что самое главное, нервы и здоровье. </a:t>
            </a:r>
          </a:p>
          <a:p>
            <a:pPr eaLnBrk="1" hangingPunct="1">
              <a:lnSpc>
                <a:spcPct val="80000"/>
              </a:lnSpc>
            </a:pPr>
            <a:r>
              <a:rPr lang="ru-RU" dirty="0" smtClean="0"/>
              <a:t>Ведь споры бывают очень сложными, и готовиться к ним следует более чем тщательно.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dirty="0" smtClean="0"/>
              <a:t> </a:t>
            </a:r>
          </a:p>
        </p:txBody>
      </p:sp>
      <p:pic>
        <p:nvPicPr>
          <p:cNvPr id="49154" name="Picture 2" descr="http://laudator.ru/wp-content/uploads/2011/12/produktovyiy-magaz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457200"/>
            <a:ext cx="4565196" cy="4648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dirty="0" smtClean="0">
                <a:solidFill>
                  <a:srgbClr val="FF3300"/>
                </a:solidFill>
              </a:rPr>
              <a:t>Тем, кто хочет быть всегда прав и никогда не проигрывать</a:t>
            </a:r>
            <a:r>
              <a:rPr lang="ru-RU" sz="4000" dirty="0" smtClean="0"/>
              <a:t> </a:t>
            </a:r>
          </a:p>
        </p:txBody>
      </p:sp>
      <p:sp>
        <p:nvSpPr>
          <p:cNvPr id="45059" name="AutoShap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435975" cy="5257800"/>
          </a:xfrm>
          <a:prstGeom prst="verticalScroll">
            <a:avLst>
              <a:gd name="adj" fmla="val 12500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Ошибаются те потребители, которые думают, что начинать защищать свои права следует тогда, когда выяснилось, например, что срок годности купленной колбасы истек еще вчера или что в наборе для ванной комнаты не хватает некоторых деталей. Если следовать такой логике, то зачастую отстоять свои права будет просто невозможно.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Поэтому начинать защиту своих прав стоит еще до покупки или хотя бы во время нее, но уж точно никак не после.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0" name="Picture 6" descr="http://www.batyr-rb.ru/upload/medialibrary/d32/d326cd37cf7ca9922f58ccf8e0ca53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89" y="5334000"/>
            <a:ext cx="1763611" cy="1404126"/>
          </a:xfrm>
          <a:prstGeom prst="rect">
            <a:avLst/>
          </a:prstGeom>
          <a:noFill/>
        </p:spPr>
      </p:pic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5068888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3300"/>
                </a:solidFill>
              </a:rPr>
              <a:t>По Закону потребителем считается тот гражданин, который:</a:t>
            </a:r>
            <a:r>
              <a:rPr lang="ru-RU" dirty="0" smtClean="0">
                <a:solidFill>
                  <a:srgbClr val="FF3300"/>
                </a:solidFill>
              </a:rPr>
              <a:t> </a:t>
            </a:r>
          </a:p>
          <a:p>
            <a:pPr eaLnBrk="1" hangingPunct="1"/>
            <a:r>
              <a:rPr lang="ru-RU" dirty="0" smtClean="0"/>
              <a:t> намерен заказать или приобрести товар   </a:t>
            </a:r>
          </a:p>
          <a:p>
            <a:pPr eaLnBrk="1" hangingPunct="1"/>
            <a:r>
              <a:rPr lang="ru-RU" dirty="0" smtClean="0"/>
              <a:t> заказывает или приобретает товар( услугу)   </a:t>
            </a:r>
          </a:p>
          <a:p>
            <a:pPr eaLnBrk="1" hangingPunct="1"/>
            <a:r>
              <a:rPr lang="ru-RU" dirty="0" smtClean="0"/>
              <a:t>использует товар ( услугу) исключительно для личных, бытовых, семейных и иных нужд, не связанных с </a:t>
            </a:r>
            <a:r>
              <a:rPr lang="ru-RU" dirty="0" smtClean="0"/>
              <a:t>осуществлением </a:t>
            </a:r>
            <a:r>
              <a:rPr lang="ru-RU" dirty="0" smtClean="0"/>
              <a:t>предпринимательской деятельности. 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  <a:ln w="57150" cmpd="thinThick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dirty="0" smtClean="0">
                <a:solidFill>
                  <a:srgbClr val="FF3300"/>
                </a:solidFill>
              </a:rPr>
              <a:t>Кого и от кого защищает Закон, или Основные действующие лица</a:t>
            </a:r>
            <a:r>
              <a:rPr lang="ru-RU" sz="4000" dirty="0" smtClean="0"/>
              <a:t> </a:t>
            </a:r>
          </a:p>
        </p:txBody>
      </p:sp>
      <p:sp>
        <p:nvSpPr>
          <p:cNvPr id="47106" name="AutoShape 2" descr="http://suzuki-vega73.ru/photos/i-chi-magazin-odejdy-16990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108" name="AutoShape 4" descr="http://suzuki-vega73.ru/photos/i-chi-magazin-odejdy-16990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227</TotalTime>
  <Words>2521</Words>
  <PresentationFormat>Экран (4:3)</PresentationFormat>
  <Paragraphs>133</Paragraphs>
  <Slides>51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Трек</vt:lpstr>
      <vt:lpstr>Слайд 1</vt:lpstr>
      <vt:lpstr>Потребитель</vt:lpstr>
      <vt:lpstr>Слайд 3</vt:lpstr>
      <vt:lpstr>Слайд 4</vt:lpstr>
      <vt:lpstr>Слайд 5</vt:lpstr>
      <vt:lpstr>Слайд 6</vt:lpstr>
      <vt:lpstr>Слайд 7</vt:lpstr>
      <vt:lpstr>Тем, кто хочет быть всегда прав и никогда не проигрывать </vt:lpstr>
      <vt:lpstr>Кого и от кого защищает Закон, или Основные действующие лица </vt:lpstr>
      <vt:lpstr>Основные понятия применяемые в Законе: </vt:lpstr>
      <vt:lpstr>Основные понятия применяемые в Законе:</vt:lpstr>
      <vt:lpstr>Слайд 12</vt:lpstr>
      <vt:lpstr>Слайд 13</vt:lpstr>
      <vt:lpstr>Статья 11. Право потребителей на безопасность товаров  (работ, услуг). 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Право потребителя на информацию. </vt:lpstr>
      <vt:lpstr>Слайд 23</vt:lpstr>
      <vt:lpstr>Как реализуется право на информацию о товаре (работе, услуге) </vt:lpstr>
      <vt:lpstr>Слайд 25</vt:lpstr>
      <vt:lpstr>Слайд 26</vt:lpstr>
      <vt:lpstr>Слайд 27</vt:lpstr>
      <vt:lpstr>Слайд 28</vt:lpstr>
      <vt:lpstr>Право на информацию об изготовителе (исполнителе, продавце)</vt:lpstr>
      <vt:lpstr>Слайд 30</vt:lpstr>
      <vt:lpstr>При обнаружении недостатков в товаре  </vt:lpstr>
      <vt:lpstr>Слайд 32</vt:lpstr>
      <vt:lpstr>Слайд 33</vt:lpstr>
      <vt:lpstr>Слайд 34</vt:lpstr>
      <vt:lpstr>Слайд 35</vt:lpstr>
      <vt:lpstr>Статья 28. Право потребителя на обмен товара надлежащего качества. </vt:lpstr>
      <vt:lpstr>Слайд 37</vt:lpstr>
      <vt:lpstr>Слайд 38</vt:lpstr>
      <vt:lpstr>Что означает, что товар или услуга не соответствуют условиям договора? </vt:lpstr>
      <vt:lpstr>Слайд 40</vt:lpstr>
      <vt:lpstr>Слайд 41</vt:lpstr>
      <vt:lpstr>Слайд 42</vt:lpstr>
      <vt:lpstr>Вопрос №1</vt:lpstr>
      <vt:lpstr>Ответ</vt:lpstr>
      <vt:lpstr>Вопрос №2</vt:lpstr>
      <vt:lpstr>Ответ</vt:lpstr>
      <vt:lpstr>Вопрос №3</vt:lpstr>
      <vt:lpstr>Ответ</vt:lpstr>
      <vt:lpstr>Вопрос №4</vt:lpstr>
      <vt:lpstr>Ответ</vt:lpstr>
      <vt:lpstr>ЗАКЛЮЧЕНИЕ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Потребитель</dc:title>
  <dc:creator>Администратор</dc:creator>
  <cp:lastModifiedBy>Ked</cp:lastModifiedBy>
  <cp:revision>27</cp:revision>
  <dcterms:created xsi:type="dcterms:W3CDTF">2016-12-12T14:51:18Z</dcterms:created>
  <dcterms:modified xsi:type="dcterms:W3CDTF">2019-11-15T19:20:21Z</dcterms:modified>
</cp:coreProperties>
</file>