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3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73" r:id="rId11"/>
    <p:sldId id="267" r:id="rId12"/>
    <p:sldId id="256" r:id="rId13"/>
    <p:sldId id="270" r:id="rId14"/>
    <p:sldId id="268" r:id="rId15"/>
    <p:sldId id="274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-60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161C-86BC-480E-B35F-41BE54F91FBD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31014-36B5-434A-8A6D-877E261DD0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B6F8C-E609-4292-8EB6-F376CBA05DBA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6B348-F23E-4C19-9881-202F94CFFA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D6F34-F3BF-46C0-BD5F-BAD8E2C71CA5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6EAF6-6EA8-4C3F-93B8-06D3EAA2C6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1"/>
          <p:cNvSpPr txBox="1"/>
          <p:nvPr/>
        </p:nvSpPr>
        <p:spPr>
          <a:xfrm>
            <a:off x="898525" y="971550"/>
            <a:ext cx="801688" cy="1970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2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6" name="TextBox 10"/>
          <p:cNvSpPr txBox="1"/>
          <p:nvPr/>
        </p:nvSpPr>
        <p:spPr>
          <a:xfrm>
            <a:off x="9329738" y="2613025"/>
            <a:ext cx="803275" cy="1970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2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81E2C-62BB-4CF3-8932-A90418164D17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868FC-63FB-43E1-A4EB-1F788164B3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4154B-47C4-4AF8-8CB6-F82E42FA5051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8FC50-0ADE-4253-928F-699A9DADA7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6"/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7"/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C31FA-5EF6-4A2F-89FE-B38EDD57EF40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37298-A3F5-4FE0-B42F-7BA51243C4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6"/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7"/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D16CE-D0DA-404B-97C2-F7EF26238748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20EC2-BC68-425B-B378-197CEDCA16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5E94F-3D30-4355-AB3B-35BDF0028E21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C996E-F927-44CE-8A2F-7677E9F068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D101D-383E-4301-9721-A24E85C23391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45691-B584-4793-A9F0-4DE773C83E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A4D2C-22E3-45EC-B9C0-67DA604E8385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20143-98DF-4EF2-AF41-E7836B2325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A2CB5-0B4C-488C-96F1-E50A33B9548B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2FCE6-5735-4399-B455-892B52BF3B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BFB90-BDC1-4034-ACDF-0DA4E4A06013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F5D14-1021-4081-BC77-4E128D7E4D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EB12B-B44E-46A5-AD74-C973889E468E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E3371-222D-49C5-9E89-0498F3FDF7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5CE5D-AC69-4840-8E9A-7160AE2EB38A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E899-99D3-4A26-BA10-DF9B9068AE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65063-56E8-4347-B6A5-17E6C0BEC1CA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4FD54-6072-4F77-B90D-0FF755AD6C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66F78-E5FC-4CB6-8251-8E87AF351899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7E32F-F4A6-4724-9F8F-4D7B8CAABC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4E849-D16A-4228-911B-AB3F625F6E98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D080-679B-436A-812F-802D2A57DB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/>
        </p:nvPicPr>
        <p:blipFill>
          <a:blip r:embed="rId19"/>
          <a:srcRect l="3644"/>
          <a:stretch>
            <a:fillRect/>
          </a:stretch>
        </p:blipFill>
        <p:spPr bwMode="auto">
          <a:xfrm>
            <a:off x="0" y="2670175"/>
            <a:ext cx="4035425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6"/>
          <p:cNvPicPr>
            <a:picLocks noChangeAspect="1"/>
          </p:cNvPicPr>
          <p:nvPr/>
        </p:nvPicPr>
        <p:blipFill>
          <a:blip r:embed="rId20"/>
          <a:srcRect l="35640"/>
          <a:stretch>
            <a:fillRect/>
          </a:stretch>
        </p:blipFill>
        <p:spPr bwMode="auto">
          <a:xfrm>
            <a:off x="0" y="2892425"/>
            <a:ext cx="1522413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31" name="Picture 8"/>
          <p:cNvPicPr>
            <a:picLocks noChangeAspect="1"/>
          </p:cNvPicPr>
          <p:nvPr/>
        </p:nvPicPr>
        <p:blipFill>
          <a:blip r:embed="rId21"/>
          <a:srcRect t="28813"/>
          <a:stretch>
            <a:fillRect/>
          </a:stretch>
        </p:blipFill>
        <p:spPr bwMode="auto">
          <a:xfrm>
            <a:off x="7999413" y="0"/>
            <a:ext cx="1603375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/>
          <p:cNvPicPr>
            <a:picLocks noChangeAspect="1"/>
          </p:cNvPicPr>
          <p:nvPr/>
        </p:nvPicPr>
        <p:blipFill>
          <a:blip r:embed="rId22"/>
          <a:srcRect b="23320"/>
          <a:stretch>
            <a:fillRect/>
          </a:stretch>
        </p:blipFill>
        <p:spPr bwMode="auto">
          <a:xfrm>
            <a:off x="8609013" y="6096000"/>
            <a:ext cx="9937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646113" y="452438"/>
            <a:ext cx="94043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03313" y="2052638"/>
            <a:ext cx="8947150" cy="419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238" y="17907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0" i="0" smtClean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114237-6A91-48DB-A02B-A9CE66CB2C76}" type="datetimeFigureOut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118" y="3225007"/>
            <a:ext cx="3859213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0" i="0" dirty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088" y="295275"/>
            <a:ext cx="838200" cy="768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800" b="0" i="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B8FDF5-C35E-465B-BB8D-8AE5C3B9E2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0" r:id="rId1"/>
    <p:sldLayoutId id="2147483729" r:id="rId2"/>
    <p:sldLayoutId id="2147483728" r:id="rId3"/>
    <p:sldLayoutId id="2147483727" r:id="rId4"/>
    <p:sldLayoutId id="2147483726" r:id="rId5"/>
    <p:sldLayoutId id="2147483725" r:id="rId6"/>
    <p:sldLayoutId id="2147483724" r:id="rId7"/>
    <p:sldLayoutId id="2147483723" r:id="rId8"/>
    <p:sldLayoutId id="2147483722" r:id="rId9"/>
    <p:sldLayoutId id="2147483721" r:id="rId10"/>
    <p:sldLayoutId id="2147483720" r:id="rId11"/>
    <p:sldLayoutId id="2147483731" r:id="rId12"/>
    <p:sldLayoutId id="2147483719" r:id="rId13"/>
    <p:sldLayoutId id="2147483732" r:id="rId14"/>
    <p:sldLayoutId id="2147483733" r:id="rId15"/>
    <p:sldLayoutId id="2147483718" r:id="rId16"/>
    <p:sldLayoutId id="2147483717" r:id="rId17"/>
  </p:sldLayoutIdLst>
  <p:hf sldNum="0"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rgbClr val="EF53A5"/>
        </a:buClr>
        <a:buSzPct val="80000"/>
        <a:buFont typeface="Wingdings 3" pitchFamily="18" charset="2"/>
        <a:buChar char=""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rgbClr val="EF53A5"/>
        </a:buClr>
        <a:buSzPct val="80000"/>
        <a:buFont typeface="Wingdings 3" pitchFamily="18" charset="2"/>
        <a:buChar char=""/>
        <a:defRPr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rgbClr val="EF53A5"/>
        </a:buClr>
        <a:buSzPct val="80000"/>
        <a:buFont typeface="Wingdings 3" pitchFamily="18" charset="2"/>
        <a:buChar char=""/>
        <a:defRPr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rgbClr val="EF53A5"/>
        </a:buClr>
        <a:buSzPct val="80000"/>
        <a:buFont typeface="Wingdings 3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rgbClr val="EF53A5"/>
        </a:buClr>
        <a:buSzPct val="80000"/>
        <a:buFont typeface="Wingdings 3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6925407" y="2164976"/>
            <a:ext cx="4871640" cy="1400175"/>
          </a:xfrm>
        </p:spPr>
        <p:txBody>
          <a:bodyPr/>
          <a:lstStyle/>
          <a:p>
            <a:pPr algn="ctr"/>
            <a:r>
              <a:rPr lang="ru-RU" sz="3200" dirty="0" smtClean="0">
                <a:latin typeface="Comic Sans MS" pitchFamily="66" charset="0"/>
              </a:rPr>
              <a:t>Деньгами надо управлять, а не служить им.</a:t>
            </a:r>
            <a:r>
              <a:rPr lang="ru-RU" sz="3600" dirty="0" smtClean="0">
                <a:latin typeface="Comic Sans MS" pitchFamily="66" charset="0"/>
              </a:rPr>
              <a:t/>
            </a:r>
            <a:br>
              <a:rPr lang="ru-RU" sz="3600" dirty="0" smtClean="0">
                <a:latin typeface="Comic Sans MS" pitchFamily="66" charset="0"/>
              </a:rPr>
            </a:br>
            <a:r>
              <a:rPr lang="ru-RU" sz="3600" dirty="0" smtClean="0">
                <a:latin typeface="Comic Sans MS" pitchFamily="66" charset="0"/>
              </a:rPr>
              <a:t>                                    </a:t>
            </a:r>
            <a:r>
              <a:rPr lang="ru-RU" sz="2800" b="1" i="1" dirty="0" err="1" smtClean="0">
                <a:latin typeface="Comic Sans MS" pitchFamily="66" charset="0"/>
              </a:rPr>
              <a:t>Луций</a:t>
            </a:r>
            <a:r>
              <a:rPr lang="ru-RU" sz="2800" b="1" i="1" dirty="0" smtClean="0">
                <a:latin typeface="Comic Sans MS" pitchFamily="66" charset="0"/>
              </a:rPr>
              <a:t> </a:t>
            </a:r>
            <a:r>
              <a:rPr lang="ru-RU" sz="2800" b="1" i="1" dirty="0" err="1" smtClean="0">
                <a:latin typeface="Comic Sans MS" pitchFamily="66" charset="0"/>
              </a:rPr>
              <a:t>Анней</a:t>
            </a:r>
            <a:r>
              <a:rPr lang="ru-RU" sz="2800" b="1" i="1" dirty="0" smtClean="0">
                <a:latin typeface="Comic Sans MS" pitchFamily="66" charset="0"/>
              </a:rPr>
              <a:t> Сенека</a:t>
            </a:r>
            <a:r>
              <a:rPr lang="ru-RU" sz="3200" b="1" i="1" dirty="0" smtClean="0">
                <a:latin typeface="Comic Sans MS" pitchFamily="66" charset="0"/>
              </a:rPr>
              <a:t/>
            </a:r>
            <a:br>
              <a:rPr lang="ru-RU" sz="3200" b="1" i="1" dirty="0" smtClean="0">
                <a:latin typeface="Comic Sans MS" pitchFamily="66" charset="0"/>
              </a:rPr>
            </a:br>
            <a:endParaRPr lang="ru-RU" sz="3200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43233" y="6027312"/>
            <a:ext cx="3953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omic Sans MS" pitchFamily="66" charset="0"/>
              </a:rPr>
              <a:t>Римский философ-стоик, поэт и государственный деятель</a:t>
            </a:r>
            <a:endParaRPr lang="ru-RU" dirty="0">
              <a:latin typeface="Comic Sans MS" pitchFamily="66" charset="0"/>
            </a:endParaRPr>
          </a:p>
        </p:txBody>
      </p:sp>
      <p:pic>
        <p:nvPicPr>
          <p:cNvPr id="15362" name="Picture 2" descr="https://www.finversia.ru/site/public/files/15/14450-lutsii-annei-sene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4370" y="1462944"/>
            <a:ext cx="5347300" cy="5032288"/>
          </a:xfrm>
          <a:prstGeom prst="rect">
            <a:avLst/>
          </a:prstGeo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-1184776" y="34026"/>
            <a:ext cx="13524286" cy="1428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8800" dirty="0" smtClean="0">
                <a:latin typeface="Comic Sans MS" pitchFamily="66" charset="0"/>
              </a:rPr>
              <a:t>Финансовый ринг</a:t>
            </a:r>
            <a:endParaRPr lang="ru-RU" sz="8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0612" y="2558823"/>
            <a:ext cx="9404350" cy="1400175"/>
          </a:xfrm>
        </p:spPr>
        <p:txBody>
          <a:bodyPr/>
          <a:lstStyle/>
          <a:p>
            <a:r>
              <a:rPr lang="ru-RU" sz="8000" dirty="0">
                <a:latin typeface="Comic Sans MS" pitchFamily="66" charset="0"/>
              </a:rPr>
              <a:t>Приветствие</a:t>
            </a:r>
          </a:p>
        </p:txBody>
      </p:sp>
    </p:spTree>
    <p:extLst>
      <p:ext uri="{BB962C8B-B14F-4D97-AF65-F5344CB8AC3E}">
        <p14:creationId xmlns:p14="http://schemas.microsoft.com/office/powerpoint/2010/main" val="357345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3346450" y="2486025"/>
            <a:ext cx="9404350" cy="1400175"/>
          </a:xfrm>
        </p:spPr>
        <p:txBody>
          <a:bodyPr/>
          <a:lstStyle/>
          <a:p>
            <a:r>
              <a:rPr lang="ru-RU" sz="8800" dirty="0">
                <a:latin typeface="Comic Sans MS" pitchFamily="66" charset="0"/>
              </a:rPr>
              <a:t>Разминка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ctrTitle"/>
          </p:nvPr>
        </p:nvSpPr>
        <p:spPr>
          <a:xfrm>
            <a:off x="1697785" y="1270747"/>
            <a:ext cx="8826500" cy="3328988"/>
          </a:xfrm>
        </p:spPr>
        <p:txBody>
          <a:bodyPr/>
          <a:lstStyle/>
          <a:p>
            <a:pPr algn="ctr"/>
            <a:r>
              <a:rPr lang="ru-RU" sz="8800" dirty="0" smtClean="0">
                <a:latin typeface="Comic Sans MS" pitchFamily="66" charset="0"/>
              </a:rPr>
              <a:t>Финансовый ринг</a:t>
            </a:r>
            <a:endParaRPr lang="ru-RU" sz="8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>
          <a:xfrm>
            <a:off x="1312957" y="1162144"/>
            <a:ext cx="9404350" cy="1401762"/>
          </a:xfrm>
        </p:spPr>
        <p:txBody>
          <a:bodyPr/>
          <a:lstStyle/>
          <a:p>
            <a:pPr algn="ctr"/>
            <a:r>
              <a:rPr lang="ru-RU" sz="8800" dirty="0" smtClean="0">
                <a:latin typeface="Comic Sans MS" pitchFamily="66" charset="0"/>
              </a:rPr>
              <a:t>Поговорки и пословицы о деньгах</a:t>
            </a:r>
            <a:endParaRPr lang="ru-RU" sz="8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-1079898" y="2022764"/>
            <a:ext cx="14407971" cy="900954"/>
          </a:xfrm>
        </p:spPr>
        <p:txBody>
          <a:bodyPr/>
          <a:lstStyle/>
          <a:p>
            <a:pPr algn="ctr"/>
            <a:r>
              <a:rPr lang="ru-RU" sz="7200" dirty="0" smtClean="0">
                <a:latin typeface="Comic Sans MS" pitchFamily="66" charset="0"/>
              </a:rPr>
              <a:t>Знаток истории </a:t>
            </a:r>
            <a:r>
              <a:rPr lang="ru-RU" sz="7200" dirty="0" err="1" smtClean="0">
                <a:latin typeface="Comic Sans MS" pitchFamily="66" charset="0"/>
              </a:rPr>
              <a:t>предпринимательствава</a:t>
            </a:r>
            <a:endParaRPr lang="ru-RU" sz="7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4"/>
          <p:cNvSpPr>
            <a:spLocks noGrp="1"/>
          </p:cNvSpPr>
          <p:nvPr>
            <p:ph type="title"/>
          </p:nvPr>
        </p:nvSpPr>
        <p:spPr>
          <a:xfrm>
            <a:off x="2725737" y="2426541"/>
            <a:ext cx="7830204" cy="1400175"/>
          </a:xfrm>
        </p:spPr>
        <p:txBody>
          <a:bodyPr/>
          <a:lstStyle/>
          <a:p>
            <a:r>
              <a:rPr lang="ru-RU" sz="7200" dirty="0" smtClean="0">
                <a:latin typeface="Comic Sans MS" pitchFamily="66" charset="0"/>
              </a:rPr>
              <a:t>Ты мне – я тебе</a:t>
            </a:r>
            <a:endParaRPr lang="ru-RU" sz="7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34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>
          <a:xfrm>
            <a:off x="1676423" y="2731998"/>
            <a:ext cx="9404350" cy="1400175"/>
          </a:xfrm>
        </p:spPr>
        <p:txBody>
          <a:bodyPr/>
          <a:lstStyle/>
          <a:p>
            <a:r>
              <a:rPr lang="ru-RU" sz="7200" dirty="0">
                <a:latin typeface="Comic Sans MS" pitchFamily="66" charset="0"/>
              </a:rPr>
              <a:t>Подведение итогов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8998" y="2847908"/>
            <a:ext cx="9404350" cy="1400175"/>
          </a:xfrm>
        </p:spPr>
        <p:txBody>
          <a:bodyPr/>
          <a:lstStyle/>
          <a:p>
            <a:r>
              <a:rPr lang="ru-RU" sz="6600" dirty="0">
                <a:latin typeface="Comic Sans MS" pitchFamily="66" charset="0"/>
              </a:rPr>
              <a:t>Спасибо за внимание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idx="1"/>
          </p:nvPr>
        </p:nvSpPr>
        <p:spPr>
          <a:xfrm>
            <a:off x="1106488" y="352425"/>
            <a:ext cx="11085512" cy="6392863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За годом год, за веком век</a:t>
            </a:r>
            <a:r>
              <a:rPr lang="ru-RU" sz="2800" b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>
                <a:latin typeface="Comic Sans MS" pitchFamily="66" charset="0"/>
                <a:cs typeface="Times New Roman" pitchFamily="18" charset="0"/>
              </a:rPr>
            </a:b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Живёт с деньгами человек.</a:t>
            </a:r>
            <a:r>
              <a:rPr lang="ru-RU" sz="2800" b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>
                <a:latin typeface="Comic Sans MS" pitchFamily="66" charset="0"/>
                <a:cs typeface="Times New Roman" pitchFamily="18" charset="0"/>
              </a:rPr>
            </a:b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Меняются люди, дома, города,</a:t>
            </a:r>
            <a:r>
              <a:rPr lang="ru-RU" sz="2800" b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>
                <a:latin typeface="Comic Sans MS" pitchFamily="66" charset="0"/>
                <a:cs typeface="Times New Roman" pitchFamily="18" charset="0"/>
              </a:rPr>
            </a:b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Одежда и обувь, машины, еда</a:t>
            </a:r>
            <a:r>
              <a:rPr lang="ru-RU" sz="2800" b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>
                <a:latin typeface="Comic Sans MS" pitchFamily="66" charset="0"/>
                <a:cs typeface="Times New Roman" pitchFamily="18" charset="0"/>
              </a:rPr>
            </a:b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Меняться всему наше время велит</a:t>
            </a:r>
            <a:r>
              <a:rPr lang="ru-RU" sz="2800" b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>
                <a:latin typeface="Comic Sans MS" pitchFamily="66" charset="0"/>
                <a:cs typeface="Times New Roman" pitchFamily="18" charset="0"/>
              </a:rPr>
            </a:b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И, денег, конечно, меняется вид!</a:t>
            </a:r>
            <a:r>
              <a:rPr lang="ru-RU" sz="2800" b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>
                <a:latin typeface="Comic Sans MS" pitchFamily="66" charset="0"/>
                <a:cs typeface="Times New Roman" pitchFamily="18" charset="0"/>
              </a:rPr>
            </a:b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От круглых монеток, от мятых рублей</a:t>
            </a:r>
            <a:r>
              <a:rPr lang="ru-RU" sz="2800" b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>
                <a:latin typeface="Comic Sans MS" pitchFamily="66" charset="0"/>
                <a:cs typeface="Times New Roman" pitchFamily="18" charset="0"/>
              </a:rPr>
            </a:b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Избавиться люди мечтают скорей!</a:t>
            </a:r>
            <a:r>
              <a:rPr lang="ru-RU" sz="2800" b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>
                <a:latin typeface="Comic Sans MS" pitchFamily="66" charset="0"/>
                <a:cs typeface="Times New Roman" pitchFamily="18" charset="0"/>
              </a:rPr>
            </a:b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На смену из пластика карты приходят</a:t>
            </a:r>
            <a:r>
              <a:rPr lang="ru-RU" sz="2800" b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>
                <a:latin typeface="Comic Sans MS" pitchFamily="66" charset="0"/>
                <a:cs typeface="Times New Roman" pitchFamily="18" charset="0"/>
              </a:rPr>
            </a:b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Уже с телефона расчёт производят!</a:t>
            </a:r>
            <a:r>
              <a:rPr lang="ru-RU" sz="2800" b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>
                <a:latin typeface="Comic Sans MS" pitchFamily="66" charset="0"/>
                <a:cs typeface="Times New Roman" pitchFamily="18" charset="0"/>
              </a:rPr>
            </a:b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А что будет дальше?</a:t>
            </a:r>
            <a:r>
              <a:rPr lang="ru-RU" sz="2800" b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>
                <a:latin typeface="Comic Sans MS" pitchFamily="66" charset="0"/>
                <a:cs typeface="Times New Roman" pitchFamily="18" charset="0"/>
              </a:rPr>
            </a:b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Давайте мечтать!</a:t>
            </a:r>
            <a:r>
              <a:rPr lang="ru-RU" sz="2800" b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>
                <a:latin typeface="Comic Sans MS" pitchFamily="66" charset="0"/>
                <a:cs typeface="Times New Roman" pitchFamily="18" charset="0"/>
              </a:rPr>
            </a:br>
            <a:r>
              <a:rPr lang="ru-RU" sz="2800" b="1" i="0" dirty="0">
                <a:effectLst/>
                <a:latin typeface="Comic Sans MS" pitchFamily="66" charset="0"/>
                <a:cs typeface="Times New Roman" pitchFamily="18" charset="0"/>
              </a:rPr>
              <a:t>Давайте придумывать и воплощать!</a:t>
            </a:r>
            <a:r>
              <a:rPr lang="ru-RU" sz="3200" b="1" i="1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3200" b="1" i="1" dirty="0">
                <a:latin typeface="Comic Sans MS" pitchFamily="66" charset="0"/>
                <a:cs typeface="Times New Roman" pitchFamily="18" charset="0"/>
              </a:rPr>
            </a:br>
            <a:endParaRPr lang="ru-RU" sz="3200" b="1" i="1" dirty="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646113" y="0"/>
            <a:ext cx="9404350" cy="1096963"/>
          </a:xfrm>
        </p:spPr>
        <p:txBody>
          <a:bodyPr/>
          <a:lstStyle/>
          <a:p>
            <a:r>
              <a:rPr lang="ru-RU" dirty="0"/>
              <a:t>                </a:t>
            </a:r>
            <a:r>
              <a:rPr lang="ru-RU" sz="6600" dirty="0">
                <a:latin typeface="Comic Sans MS" pitchFamily="66" charset="0"/>
              </a:rPr>
              <a:t>Этапы игры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4250" y="1366838"/>
            <a:ext cx="8947150" cy="5022850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2400" dirty="0">
                <a:latin typeface="Comic Sans MS" panose="030F0702030302020204" pitchFamily="66" charset="0"/>
              </a:rPr>
              <a:t>1. </a:t>
            </a:r>
            <a:r>
              <a:rPr lang="ru-RU" sz="4000" dirty="0">
                <a:latin typeface="Comic Sans MS" panose="030F0702030302020204" pitchFamily="66" charset="0"/>
              </a:rPr>
              <a:t>Приветствие команд.</a:t>
            </a:r>
          </a:p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2400" dirty="0">
                <a:latin typeface="Comic Sans MS" panose="030F0702030302020204" pitchFamily="66" charset="0"/>
              </a:rPr>
              <a:t>2. </a:t>
            </a:r>
            <a:r>
              <a:rPr lang="ru-RU" sz="4000" dirty="0">
                <a:latin typeface="Comic Sans MS" panose="030F0702030302020204" pitchFamily="66" charset="0"/>
              </a:rPr>
              <a:t>Разминка.</a:t>
            </a:r>
          </a:p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en-US" sz="2400" dirty="0">
                <a:latin typeface="Comic Sans MS" panose="030F0702030302020204" pitchFamily="66" charset="0"/>
              </a:rPr>
              <a:t>3. </a:t>
            </a:r>
            <a:r>
              <a:rPr lang="ru-RU" sz="4000" dirty="0">
                <a:latin typeface="Comic Sans MS" panose="030F0702030302020204" pitchFamily="66" charset="0"/>
              </a:rPr>
              <a:t>Конкурс </a:t>
            </a:r>
            <a:r>
              <a:rPr lang="ru-RU" sz="4000" dirty="0" smtClean="0">
                <a:latin typeface="Comic Sans MS" panose="030F0702030302020204" pitchFamily="66" charset="0"/>
              </a:rPr>
              <a:t>“Финансовый ринг”</a:t>
            </a:r>
          </a:p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ru-RU" sz="2400" dirty="0" smtClean="0">
                <a:latin typeface="Comic Sans MS" panose="030F0702030302020204" pitchFamily="66" charset="0"/>
              </a:rPr>
              <a:t>4.</a:t>
            </a:r>
            <a:r>
              <a:rPr lang="ru-RU" sz="3700" dirty="0" smtClean="0">
                <a:latin typeface="Comic Sans MS" panose="030F0702030302020204" pitchFamily="66" charset="0"/>
              </a:rPr>
              <a:t>Поговорки и пословицы о деньгах</a:t>
            </a:r>
          </a:p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ru-RU" sz="2400" dirty="0" smtClean="0">
                <a:latin typeface="Comic Sans MS" panose="030F0702030302020204" pitchFamily="66" charset="0"/>
              </a:rPr>
              <a:t>6.</a:t>
            </a:r>
            <a:r>
              <a:rPr lang="ru-RU" sz="4000" dirty="0" smtClean="0">
                <a:latin typeface="Comic Sans MS" panose="030F0702030302020204" pitchFamily="66" charset="0"/>
              </a:rPr>
              <a:t>Знаток истории </a:t>
            </a:r>
            <a:r>
              <a:rPr lang="ru-RU" sz="4000" dirty="0" err="1" smtClean="0">
                <a:latin typeface="Comic Sans MS" panose="030F0702030302020204" pitchFamily="66" charset="0"/>
              </a:rPr>
              <a:t>предпринимательсвтва</a:t>
            </a:r>
            <a:endParaRPr lang="ru-RU" sz="4000" dirty="0" smtClean="0">
              <a:latin typeface="Comic Sans MS" panose="030F0702030302020204" pitchFamily="66" charset="0"/>
            </a:endParaRPr>
          </a:p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ru-RU" sz="2400" dirty="0">
                <a:latin typeface="Comic Sans MS" panose="030F0702030302020204" pitchFamily="66" charset="0"/>
              </a:rPr>
              <a:t>7</a:t>
            </a:r>
            <a:r>
              <a:rPr lang="en-US" sz="2400" dirty="0" smtClean="0">
                <a:latin typeface="Comic Sans MS" panose="030F0702030302020204" pitchFamily="66" charset="0"/>
              </a:rPr>
              <a:t>. </a:t>
            </a:r>
            <a:r>
              <a:rPr lang="ru-RU" sz="4000" dirty="0" smtClean="0">
                <a:latin typeface="Comic Sans MS" panose="030F0702030302020204" pitchFamily="66" charset="0"/>
              </a:rPr>
              <a:t>Бой участников</a:t>
            </a:r>
          </a:p>
          <a:p>
            <a:pPr marL="457200" indent="-45720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ru-RU" sz="4000" dirty="0" smtClean="0">
                <a:latin typeface="Comic Sans MS" panose="030F0702030302020204" pitchFamily="66" charset="0"/>
              </a:rPr>
              <a:t> </a:t>
            </a:r>
            <a:r>
              <a:rPr lang="ru-RU" sz="4000" dirty="0">
                <a:latin typeface="Comic Sans MS" panose="030F0702030302020204" pitchFamily="66" charset="0"/>
              </a:rPr>
              <a:t>«Ты мне – я </a:t>
            </a:r>
            <a:r>
              <a:rPr lang="ru-RU" sz="4000" dirty="0" smtClean="0">
                <a:latin typeface="Comic Sans MS" panose="030F0702030302020204" pitchFamily="66" charset="0"/>
              </a:rPr>
              <a:t>тебе</a:t>
            </a:r>
            <a:r>
              <a:rPr lang="en-US" sz="4000" dirty="0" smtClean="0">
                <a:latin typeface="Comic Sans MS" panose="030F0702030302020204" pitchFamily="66" charset="0"/>
              </a:rPr>
              <a:t>”</a:t>
            </a:r>
            <a:endParaRPr lang="ru-RU" sz="4000" dirty="0">
              <a:latin typeface="Comic Sans MS" panose="030F0702030302020204" pitchFamily="66" charset="0"/>
            </a:endParaRPr>
          </a:p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3" charset="2"/>
              <a:buNone/>
              <a:defRPr/>
            </a:pPr>
            <a:endParaRPr lang="ru-RU" dirty="0"/>
          </a:p>
          <a:p>
            <a:pPr marL="0" indent="0"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3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4"/>
          <p:cNvSpPr>
            <a:spLocks noGrp="1"/>
          </p:cNvSpPr>
          <p:nvPr>
            <p:ph type="title"/>
          </p:nvPr>
        </p:nvSpPr>
        <p:spPr>
          <a:xfrm>
            <a:off x="1582738" y="2668588"/>
            <a:ext cx="9404350" cy="1400175"/>
          </a:xfrm>
        </p:spPr>
        <p:txBody>
          <a:bodyPr/>
          <a:lstStyle/>
          <a:p>
            <a:r>
              <a:rPr lang="ru-RU" sz="7200" dirty="0">
                <a:latin typeface="Comic Sans MS" pitchFamily="66" charset="0"/>
              </a:rPr>
              <a:t>Правила поведения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mic Sans MS" pitchFamily="66" charset="0"/>
              </a:rPr>
              <a:t>вести себя спокойно, но не отсиживаться;</a:t>
            </a:r>
          </a:p>
        </p:txBody>
      </p:sp>
      <p:pic>
        <p:nvPicPr>
          <p:cNvPr id="3" name="Рисунок 2" descr="uchenik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297" y="1853656"/>
            <a:ext cx="5950038" cy="50043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mic Sans MS" pitchFamily="66" charset="0"/>
              </a:rPr>
              <a:t>задания выслушивать до конца</a:t>
            </a:r>
          </a:p>
        </p:txBody>
      </p:sp>
      <p:pic>
        <p:nvPicPr>
          <p:cNvPr id="3" name="Рисунок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8719" y="2178878"/>
            <a:ext cx="4969011" cy="4067376"/>
          </a:xfrm>
          <a:prstGeom prst="rect">
            <a:avLst/>
          </a:prstGeom>
        </p:spPr>
      </p:pic>
      <p:pic>
        <p:nvPicPr>
          <p:cNvPr id="4" name="Рисунок 3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416673" y="1807735"/>
            <a:ext cx="3271235" cy="44638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736265" y="0"/>
            <a:ext cx="9404350" cy="1400175"/>
          </a:xfrm>
        </p:spPr>
        <p:txBody>
          <a:bodyPr/>
          <a:lstStyle/>
          <a:p>
            <a:r>
              <a:rPr lang="ru-RU" dirty="0">
                <a:latin typeface="Comic Sans MS" pitchFamily="66" charset="0"/>
              </a:rPr>
              <a:t>не выкрикивать (громко - это не значит красиво), а спокойно поднимать руку</a:t>
            </a:r>
          </a:p>
        </p:txBody>
      </p:sp>
      <p:pic>
        <p:nvPicPr>
          <p:cNvPr id="3" name="Рисунок 2" descr="5348976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8361" y="2086377"/>
            <a:ext cx="4095481" cy="47716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mic Sans MS" pitchFamily="66" charset="0"/>
              </a:rPr>
              <a:t>быть думающими (для этого у вас есть голова на плечах)</a:t>
            </a:r>
          </a:p>
        </p:txBody>
      </p:sp>
      <p:pic>
        <p:nvPicPr>
          <p:cNvPr id="3" name="Рисунок 2" descr="1172246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9700" y="1996225"/>
            <a:ext cx="4124538" cy="4861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mic Sans MS" pitchFamily="66" charset="0"/>
              </a:rPr>
              <a:t>быть терпеливыми, дать возможность высказаться своим товарищам</a:t>
            </a:r>
          </a:p>
        </p:txBody>
      </p:sp>
      <p:pic>
        <p:nvPicPr>
          <p:cNvPr id="3" name="Рисунок 2" descr="article1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0070" y="2385275"/>
            <a:ext cx="4837350" cy="4472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515</TotalTime>
  <Words>134</Words>
  <Application>Microsoft Office PowerPoint</Application>
  <PresentationFormat>Произвольный</PresentationFormat>
  <Paragraphs>26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Ион</vt:lpstr>
      <vt:lpstr>Деньгами надо управлять, а не служить им.                                     Луций Анней Сенека </vt:lpstr>
      <vt:lpstr>Презентация PowerPoint</vt:lpstr>
      <vt:lpstr>                Этапы игры</vt:lpstr>
      <vt:lpstr>Правила поведения</vt:lpstr>
      <vt:lpstr>вести себя спокойно, но не отсиживаться;</vt:lpstr>
      <vt:lpstr>задания выслушивать до конца</vt:lpstr>
      <vt:lpstr>не выкрикивать (громко - это не значит красиво), а спокойно поднимать руку</vt:lpstr>
      <vt:lpstr>быть думающими (для этого у вас есть голова на плечах)</vt:lpstr>
      <vt:lpstr>быть терпеливыми, дать возможность высказаться своим товарищам</vt:lpstr>
      <vt:lpstr>Приветствие</vt:lpstr>
      <vt:lpstr>Разминка</vt:lpstr>
      <vt:lpstr>Финансовый ринг</vt:lpstr>
      <vt:lpstr>Поговорки и пословицы о деньгах</vt:lpstr>
      <vt:lpstr>Знаток истории предпринимательствава</vt:lpstr>
      <vt:lpstr>Ты мне – я тебе</vt:lpstr>
      <vt:lpstr>Подведение итогов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 ну-ка, математики!</dc:title>
  <dc:creator>Лицей №1</dc:creator>
  <cp:lastModifiedBy>User</cp:lastModifiedBy>
  <cp:revision>18</cp:revision>
  <dcterms:created xsi:type="dcterms:W3CDTF">2014-03-11T12:01:28Z</dcterms:created>
  <dcterms:modified xsi:type="dcterms:W3CDTF">2022-03-23T06:52:10Z</dcterms:modified>
</cp:coreProperties>
</file>