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7" r:id="rId4"/>
    <p:sldId id="284" r:id="rId5"/>
    <p:sldId id="285" r:id="rId6"/>
    <p:sldId id="290" r:id="rId7"/>
    <p:sldId id="289" r:id="rId8"/>
    <p:sldId id="291" r:id="rId9"/>
    <p:sldId id="259" r:id="rId10"/>
    <p:sldId id="292" r:id="rId11"/>
    <p:sldId id="258" r:id="rId12"/>
    <p:sldId id="293" r:id="rId13"/>
    <p:sldId id="294" r:id="rId14"/>
    <p:sldId id="260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281" r:id="rId23"/>
    <p:sldId id="283" r:id="rId2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5" d="100"/>
          <a:sy n="145" d="100"/>
        </p:scale>
        <p:origin x="62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Академия управления\К 85-ЛЕТИЮ ВОССОЕДИНЕНИЯ ЗАПАДНОЙ БЕЛАРУСИ И БССР\Презентация\для вставки\bb43ca035cab4a2ad5e306f6f6c5dcb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3" y="-1"/>
            <a:ext cx="3888433" cy="516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4197017" y="1029877"/>
            <a:ext cx="4695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ВМЕСТЕ НАВСЕГДА: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16607" y="1501537"/>
            <a:ext cx="4412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85-ЛЕТИЮ ВОССОЕДИНЕНИЯ ЗАПАДНОЙ БЕЛАРУСИ И БССР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</a:rPr>
              <a:t>Единый день </a:t>
            </a:r>
            <a:br>
              <a:rPr lang="ru-RU" sz="2300" b="1" dirty="0" smtClean="0">
                <a:solidFill>
                  <a:srgbClr val="002060"/>
                </a:solidFill>
              </a:rPr>
            </a:br>
            <a:r>
              <a:rPr lang="ru-RU" sz="2300" b="1" dirty="0" smtClean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75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сентябрь 2024 </a:t>
            </a:r>
            <a:r>
              <a:rPr lang="ru-RU" dirty="0" smtClean="0"/>
              <a:t>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768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786920"/>
            <a:ext cx="2592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Белорусская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культура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прекратила свое развитие 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008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кадемия управления\К 85-ЛЕТИЮ ВОССОЕДИНЕНИЯ ЗАПАДНОЙ БЕЛАРУСИ И БССР\Презентация\слайд 1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96" y="437245"/>
            <a:ext cx="4709120" cy="1292662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606522"/>
            <a:ext cx="339323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Концлагерь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Березе-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Картузской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738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кадемия управления\К 85-ЛЕТИЮ ВОССОЕДИНЕНИЯ ЗАПАДНОЙ БЕЛАРУСИ И БССР\2\ГАИ\19. Подписание Договора о ненападении между СССР и Германией (пакт Молотова-Риббентропа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26" r="8558"/>
          <a:stretch/>
        </p:blipFill>
        <p:spPr bwMode="auto">
          <a:xfrm>
            <a:off x="-4659" y="-22257"/>
            <a:ext cx="3691467" cy="516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771550"/>
            <a:ext cx="5173356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23928" y="843558"/>
            <a:ext cx="46758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Судьба </a:t>
            </a:r>
            <a:r>
              <a:rPr lang="ru-RU" sz="2000" b="1" dirty="0">
                <a:solidFill>
                  <a:schemeClr val="bg1"/>
                </a:solidFill>
              </a:rPr>
              <a:t>польского государства была предопределена за четыре месяца </a:t>
            </a:r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до </a:t>
            </a:r>
            <a:r>
              <a:rPr lang="ru-RU" sz="2000" b="1" dirty="0">
                <a:solidFill>
                  <a:schemeClr val="bg1"/>
                </a:solidFill>
              </a:rPr>
              <a:t>подписания 23 августа 1939 </a:t>
            </a:r>
            <a:r>
              <a:rPr lang="ru-RU" sz="2000" b="1" dirty="0" smtClean="0">
                <a:solidFill>
                  <a:schemeClr val="bg1"/>
                </a:solidFill>
              </a:rPr>
              <a:t>г. </a:t>
            </a:r>
            <a:r>
              <a:rPr lang="ru-RU" sz="2000" b="1" dirty="0">
                <a:solidFill>
                  <a:schemeClr val="bg1"/>
                </a:solidFill>
              </a:rPr>
              <a:t>германо-советского договора </a:t>
            </a:r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о ненападении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949220" y="285978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К пакту Молотова–Риббентропа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be-BY" i="1" dirty="0" smtClean="0"/>
              <a:t>не </a:t>
            </a:r>
            <a:r>
              <a:rPr lang="be-BY" i="1" dirty="0"/>
              <a:t>прилагалась военная конвенция. </a:t>
            </a:r>
            <a:r>
              <a:rPr lang="be-BY" i="1" dirty="0" smtClean="0"/>
              <a:t/>
            </a:r>
            <a:br>
              <a:rPr lang="be-BY" i="1" dirty="0" smtClean="0"/>
            </a:br>
            <a:r>
              <a:rPr lang="be-BY" i="1" dirty="0" smtClean="0"/>
              <a:t>Д</a:t>
            </a:r>
            <a:r>
              <a:rPr lang="ru-RU" i="1" dirty="0" err="1" smtClean="0"/>
              <a:t>остигнутые</a:t>
            </a:r>
            <a:r>
              <a:rPr lang="ru-RU" i="1" dirty="0" smtClean="0"/>
              <a:t> договоренности </a:t>
            </a:r>
            <a:r>
              <a:rPr lang="ru-RU" i="1" dirty="0"/>
              <a:t>между Германией и Советским Союзом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не </a:t>
            </a:r>
            <a:r>
              <a:rPr lang="ru-RU" i="1" dirty="0"/>
              <a:t>делали их союзниками ни формально,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ни фактически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35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539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411510"/>
            <a:ext cx="392392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76065" y="496002"/>
            <a:ext cx="30598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условиях разгрома польского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государства Красная Армия ввела войска на территорию Западной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Беларуси 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585000" y="0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6064" y="3003798"/>
            <a:ext cx="305983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dirty="0"/>
              <a:t>СССР войны Польше </a:t>
            </a:r>
            <a:r>
              <a:rPr lang="ru-RU" sz="1700" b="1" i="1" dirty="0" smtClean="0"/>
              <a:t/>
            </a:r>
            <a:br>
              <a:rPr lang="ru-RU" sz="1700" b="1" i="1" dirty="0" smtClean="0"/>
            </a:br>
            <a:r>
              <a:rPr lang="ru-RU" sz="1700" b="1" i="1" dirty="0" smtClean="0"/>
              <a:t>не </a:t>
            </a:r>
            <a:r>
              <a:rPr lang="ru-RU" sz="1700" b="1" i="1" dirty="0"/>
              <a:t>объявлял. </a:t>
            </a:r>
            <a:r>
              <a:rPr lang="ru-RU" sz="1700" b="1" i="1" dirty="0" smtClean="0"/>
              <a:t/>
            </a:r>
            <a:br>
              <a:rPr lang="ru-RU" sz="1700" b="1" i="1" dirty="0" smtClean="0"/>
            </a:br>
            <a:r>
              <a:rPr lang="ru-RU" sz="1700" b="1" i="1" dirty="0" smtClean="0"/>
              <a:t>Польское </a:t>
            </a:r>
            <a:r>
              <a:rPr lang="ru-RU" sz="1700" b="1" i="1" dirty="0"/>
              <a:t>п</a:t>
            </a:r>
            <a:r>
              <a:rPr lang="ru-RU" sz="1700" b="1" i="1" dirty="0" smtClean="0"/>
              <a:t>равительство признало</a:t>
            </a:r>
            <a:r>
              <a:rPr lang="ru-RU" sz="1700" b="1" i="1" dirty="0"/>
              <a:t>, что состояния </a:t>
            </a:r>
            <a:r>
              <a:rPr lang="ru-RU" sz="1700" b="1" i="1" dirty="0" smtClean="0"/>
              <a:t/>
            </a:r>
            <a:br>
              <a:rPr lang="ru-RU" sz="1700" b="1" i="1" dirty="0" smtClean="0"/>
            </a:br>
            <a:r>
              <a:rPr lang="ru-RU" sz="1700" b="1" i="1" dirty="0" smtClean="0"/>
              <a:t>войны </a:t>
            </a:r>
            <a:r>
              <a:rPr lang="ru-RU" sz="1700" b="1" i="1" dirty="0"/>
              <a:t>с Советским Союзом </a:t>
            </a:r>
            <a:r>
              <a:rPr lang="ru-RU" sz="1700" b="1" i="1" dirty="0" smtClean="0"/>
              <a:t>нет </a:t>
            </a:r>
            <a:endParaRPr lang="ru-RU" sz="1700" b="1" i="1" dirty="0"/>
          </a:p>
        </p:txBody>
      </p:sp>
    </p:spTree>
    <p:extLst>
      <p:ext uri="{BB962C8B-B14F-4D97-AF65-F5344CB8AC3E}">
        <p14:creationId xmlns:p14="http://schemas.microsoft.com/office/powerpoint/2010/main" val="337308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48" y="8173"/>
            <a:ext cx="9129470" cy="513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8172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8869859" y="4751993"/>
            <a:ext cx="296762" cy="2515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5400000" flipH="1">
            <a:off x="8648389" y="-264124"/>
            <a:ext cx="91630" cy="89959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30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Академия управления\К 85-ЛЕТИЮ ВОССОЕДИНЕНИЯ ЗАПАДНОЙ БЕЛАРУСИ И БССР\Презентация\слайд 1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63888" y="771550"/>
            <a:ext cx="1800200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477931" y="3013422"/>
            <a:ext cx="3198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/>
              <a:t>Верховный Совет БССР принял Закон о включении Западной Беларуси 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>в </a:t>
            </a:r>
            <a:r>
              <a:rPr lang="ru-RU" sz="2000" b="1" i="1" dirty="0"/>
              <a:t>состав </a:t>
            </a:r>
            <a:r>
              <a:rPr lang="ru-RU" sz="2000" b="1" i="1" dirty="0" smtClean="0"/>
              <a:t>республики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55552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508103" y="776774"/>
            <a:ext cx="32763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Верховный Совет СССР удовлетворил </a:t>
            </a:r>
            <a:r>
              <a:rPr lang="ru-RU" sz="2000" b="1" i="1" dirty="0" smtClean="0"/>
              <a:t>просьбы</a:t>
            </a:r>
            <a:br>
              <a:rPr lang="ru-RU" sz="2000" b="1" i="1" dirty="0" smtClean="0"/>
            </a:br>
            <a:r>
              <a:rPr lang="ru-RU" sz="2000" b="1" i="1" dirty="0" smtClean="0"/>
              <a:t>о </a:t>
            </a:r>
            <a:r>
              <a:rPr lang="ru-RU" sz="2000" b="1" i="1" dirty="0"/>
              <a:t>принятии Западной Беларуси </a:t>
            </a:r>
            <a:r>
              <a:rPr lang="ru-RU" sz="2000" b="1" i="1" dirty="0" smtClean="0"/>
              <a:t>и </a:t>
            </a:r>
            <a:r>
              <a:rPr lang="ru-RU" sz="2000" b="1" i="1" dirty="0"/>
              <a:t>Западной Украины в состав Советского </a:t>
            </a:r>
            <a:r>
              <a:rPr lang="ru-RU" sz="2000" b="1" i="1" dirty="0" smtClean="0"/>
              <a:t>Союза </a:t>
            </a:r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75257" y="1249184"/>
            <a:ext cx="1777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ноября 1939 г.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563888" y="2715766"/>
            <a:ext cx="1800200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575257" y="3193400"/>
            <a:ext cx="1777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ноября 1939 г.</a:t>
            </a:r>
          </a:p>
        </p:txBody>
      </p:sp>
    </p:spTree>
    <p:extLst>
      <p:ext uri="{BB962C8B-B14F-4D97-AF65-F5344CB8AC3E}">
        <p14:creationId xmlns:p14="http://schemas.microsoft.com/office/powerpoint/2010/main" val="25670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987574"/>
            <a:ext cx="4572000" cy="338437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67544" y="1203598"/>
            <a:ext cx="39239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концу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1940 года в Западной  Беларуси объем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валовой промышленной продукции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сравнению с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1938 годом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увеличился более чем в два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раза. </a:t>
            </a:r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млн га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земли было роздано малоземельным и безземельным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крестьянам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D:\Академия управления\К 85-ЛЕТИЮ ВОССОЕДИНЕНИЯ ЗАПАДНОЙ БЕЛАРУСИ И БССР\Презентация\слайд 17_2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82533" y="-27186"/>
            <a:ext cx="4980232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23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Академия управления\К 85-ЛЕТИЮ ВОССОЕДИНЕНИЯ ЗАПАДНОЙ БЕЛАРУСИ И БССР\2\ГАИ\2. 5-я виленская бригада Армии Крайовой . 1944 год . Архивное фото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217737"/>
            <a:ext cx="3544091" cy="29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Академия управления\К 85-ЛЕТИЮ ВОССОЕДИНЕНИЯ ЗАПАДНОЙ БЕЛАРУСИ И БССР\2\ГАИ\1. Польский отряд АК в Налибокской пуще, весна 1945 года.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0539"/>
            <a:ext cx="3544091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025504" y="1275606"/>
            <a:ext cx="5650952" cy="25565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635896" y="1636223"/>
            <a:ext cx="48509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помнит </a:t>
            </a:r>
            <a:b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актах терроризма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против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белорусов,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совершенных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командирами и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бойцами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Армии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Крайовой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пост-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аковского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подполья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277532" y="1758224"/>
            <a:ext cx="180020" cy="1541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84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Академия управления\К 85-ЛЕТИЮ ВОССОЕДИНЕНИЯ ЗАПАДНОЙ БЕЛАРУСИ И БССР\Презентация\слайд 1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79" y="0"/>
            <a:ext cx="9148679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4211960" y="3651870"/>
            <a:ext cx="4680520" cy="126333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427984" y="3811421"/>
            <a:ext cx="4142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 году возрождение польской государственности обеспечил именно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СССР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539552" y="-7714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46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4678" y="0"/>
            <a:ext cx="9148677" cy="514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093263" y="2787774"/>
            <a:ext cx="3600400" cy="20162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5254400" y="2787774"/>
            <a:ext cx="34940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000" b="1" dirty="0" smtClean="0">
                <a:solidFill>
                  <a:schemeClr val="bg1"/>
                </a:solidFill>
              </a:rPr>
              <a:t>Под </a:t>
            </a:r>
            <a:r>
              <a:rPr lang="be-BY" sz="2000" b="1" dirty="0">
                <a:solidFill>
                  <a:schemeClr val="bg1"/>
                </a:solidFill>
              </a:rPr>
              <a:t>командованием палача Ромуальда </a:t>
            </a:r>
            <a:r>
              <a:rPr lang="be-BY" sz="2000" b="1">
                <a:solidFill>
                  <a:schemeClr val="bg1"/>
                </a:solidFill>
              </a:rPr>
              <a:t>Райса </a:t>
            </a:r>
            <a:r>
              <a:rPr lang="en-US" sz="2000" b="1" smtClean="0">
                <a:solidFill>
                  <a:schemeClr val="bg1"/>
                </a:solidFill>
              </a:rPr>
              <a:t/>
            </a:r>
            <a:br>
              <a:rPr lang="en-US" sz="2000" b="1" smtClean="0">
                <a:solidFill>
                  <a:schemeClr val="bg1"/>
                </a:solidFill>
              </a:rPr>
            </a:br>
            <a:r>
              <a:rPr lang="be-BY" sz="2000" b="1" smtClean="0">
                <a:solidFill>
                  <a:schemeClr val="bg1"/>
                </a:solidFill>
              </a:rPr>
              <a:t>“</a:t>
            </a:r>
            <a:r>
              <a:rPr lang="be-BY" sz="2000" b="1" dirty="0" smtClean="0">
                <a:solidFill>
                  <a:schemeClr val="bg1"/>
                </a:solidFill>
              </a:rPr>
              <a:t>Бурого”  бандиты сожгли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be-BY" sz="2000" b="1" dirty="0" smtClean="0">
                <a:solidFill>
                  <a:schemeClr val="bg1"/>
                </a:solidFill>
              </a:rPr>
              <a:t>5 </a:t>
            </a:r>
            <a:r>
              <a:rPr lang="be-BY" sz="2000" b="1" dirty="0">
                <a:solidFill>
                  <a:schemeClr val="bg1"/>
                </a:solidFill>
              </a:rPr>
              <a:t>белорусских </a:t>
            </a:r>
            <a:r>
              <a:rPr lang="be-BY" sz="2000" b="1" dirty="0" smtClean="0">
                <a:solidFill>
                  <a:schemeClr val="bg1"/>
                </a:solidFill>
              </a:rPr>
              <a:t>деревень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be-BY" sz="2000" b="1" dirty="0" smtClean="0">
                <a:solidFill>
                  <a:schemeClr val="bg1"/>
                </a:solidFill>
              </a:rPr>
              <a:t>в Подляшье. </a:t>
            </a:r>
            <a:r>
              <a:rPr lang="be-BY" sz="2000" b="1" dirty="0">
                <a:solidFill>
                  <a:schemeClr val="bg1"/>
                </a:solidFill>
              </a:rPr>
              <a:t>Были зверски убиты около 80 </a:t>
            </a:r>
            <a:r>
              <a:rPr lang="be-BY" sz="2000" b="1" dirty="0" smtClean="0">
                <a:solidFill>
                  <a:schemeClr val="bg1"/>
                </a:solidFill>
              </a:rPr>
              <a:t>человек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439308" y="-7714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10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олик1_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60" r="1111"/>
          <a:stretch>
            <a:fillRect/>
          </a:stretch>
        </p:blipFill>
        <p:spPr>
          <a:xfrm>
            <a:off x="0" y="-2536"/>
            <a:ext cx="9144000" cy="514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8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845922" y="1916344"/>
            <a:ext cx="5472608" cy="175572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2156728" y="2055541"/>
            <a:ext cx="48509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Территориальная целостность независимой Республики Беларусь, национальное единство нашего народа опирается на судьбоносные исторические решения, принятые 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 лет назад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856477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2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оли2_1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89" r="1389"/>
          <a:stretch/>
        </p:blipFill>
        <p:spPr>
          <a:xfrm>
            <a:off x="0" y="-14696"/>
            <a:ext cx="9144000" cy="517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D:\Академия управления\К 85-ЛЕТИЮ ВОССОЕДИНЕНИЯ ЗАПАДНОЙ БЕЛАРУСИ И БССР\2\ГАИ\9973_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45" t="5907" r="7525" b="26963"/>
          <a:stretch/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2999" y="401915"/>
            <a:ext cx="4896543" cy="4298444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1" y="589791"/>
            <a:ext cx="4392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Само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время, время глобального передела мира, вернуло дату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сентября в наш календарь государственных праздников.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Чем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мы видим, как рушатся современные государства,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народы теряют родину, дом, традиции,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тем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пристальней всматриваемся в историю родной земли…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сути нет новых вызовов. Есть забытые старые уроки и угрозы.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есть защита – многовековой опыт, который научил нас быть вместе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  в 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счастливые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в   трудные   времена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824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292080" y="160138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-99314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27584" y="3651870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smtClean="0">
                <a:solidFill>
                  <a:schemeClr val="bg1"/>
                </a:solidFill>
              </a:rPr>
              <a:t/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 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на </a:t>
            </a:r>
            <a:r>
              <a:rPr lang="ru-RU" sz="1400" i="1" dirty="0">
                <a:solidFill>
                  <a:schemeClr val="bg1"/>
                </a:solidFill>
              </a:rPr>
              <a:t>патриотическом форуме «Мы – </a:t>
            </a:r>
            <a:r>
              <a:rPr lang="ru-RU" sz="1400" i="1" dirty="0" err="1">
                <a:solidFill>
                  <a:schemeClr val="bg1"/>
                </a:solidFill>
              </a:rPr>
              <a:t>беларусы</a:t>
            </a:r>
            <a:r>
              <a:rPr lang="ru-RU" sz="1400" i="1" dirty="0" smtClean="0">
                <a:solidFill>
                  <a:schemeClr val="bg1"/>
                </a:solidFill>
              </a:rPr>
              <a:t>!»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r>
              <a:rPr lang="ru-RU" sz="1400" i="1" dirty="0" smtClean="0">
                <a:solidFill>
                  <a:schemeClr val="bg1"/>
                </a:solidFill>
              </a:rPr>
              <a:t/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17 </a:t>
            </a:r>
            <a:r>
              <a:rPr lang="ru-RU" sz="1400" i="1" dirty="0">
                <a:solidFill>
                  <a:schemeClr val="bg1"/>
                </a:solidFill>
              </a:rPr>
              <a:t>сентября 2023 г. </a:t>
            </a:r>
            <a:endParaRPr lang="ru-RU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925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62670" y="284237"/>
            <a:ext cx="267652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926271"/>
            <a:ext cx="7981668" cy="176419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259632" y="2992760"/>
            <a:ext cx="69127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Материалы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газеты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«СБ. Беларусь сегодня»,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рекомендуемые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использования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проведении ЕДИ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91594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36512" y="7937"/>
            <a:ext cx="339918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353" y="179467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2880320" cy="169218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93304" y="548376"/>
            <a:ext cx="3384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НЕЗАВИСИМОСТИ </a:t>
            </a:r>
            <a:b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ШТЫКАХ </a:t>
            </a:r>
            <a:b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ОККУПАНТОВ </a:t>
            </a:r>
            <a:b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БЫВАЕТ!</a:t>
            </a:r>
            <a:endParaRPr lang="ru-RU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581383"/>
            <a:ext cx="33123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Часть белорусских «активистов» пыталась найти себе покровителей </a:t>
            </a:r>
            <a:r>
              <a:rPr lang="ru-RU" sz="2000" b="1" dirty="0" smtClean="0"/>
              <a:t>среди воюющих </a:t>
            </a:r>
            <a:r>
              <a:rPr lang="ru-RU" sz="2000" b="1" dirty="0"/>
              <a:t>держав либо заручиться их поддержкой. </a:t>
            </a:r>
          </a:p>
          <a:p>
            <a:r>
              <a:rPr lang="ru-RU" sz="2000" b="1" dirty="0" smtClean="0"/>
              <a:t>Безрезультатно 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76057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26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30" y="0"/>
            <a:ext cx="9130138" cy="513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6"/>
            <a:ext cx="5094312" cy="197096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548376"/>
            <a:ext cx="47525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Реальную возможность </a:t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государственности </a:t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белорусам предоставила </a:t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советская власть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643758"/>
            <a:ext cx="3312368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/>
              <a:t>После создания 1 января </a:t>
            </a:r>
            <a:r>
              <a:rPr lang="ru-RU" sz="1900" b="1" dirty="0" smtClean="0"/>
              <a:t/>
            </a:r>
            <a:br>
              <a:rPr lang="ru-RU" sz="1900" b="1" dirty="0" smtClean="0"/>
            </a:br>
            <a:r>
              <a:rPr lang="ru-RU" sz="1900" b="1" dirty="0" smtClean="0"/>
              <a:t>1919 г. </a:t>
            </a:r>
            <a:r>
              <a:rPr lang="ru-RU" sz="1900" b="1" dirty="0"/>
              <a:t>Социалистической Советской Республики </a:t>
            </a:r>
            <a:r>
              <a:rPr lang="ru-RU" sz="1900" b="1" dirty="0" smtClean="0"/>
              <a:t>Беларуси народ </a:t>
            </a:r>
            <a:r>
              <a:rPr lang="ru-RU" sz="1900" b="1" dirty="0"/>
              <a:t>получил реальную возможность самому вершить свою судьбу на родной </a:t>
            </a:r>
            <a:r>
              <a:rPr lang="ru-RU" sz="1900" b="1" dirty="0" smtClean="0"/>
              <a:t>земле</a:t>
            </a:r>
            <a:endParaRPr lang="ru-RU" sz="19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211404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7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75" y="604"/>
            <a:ext cx="9142924" cy="514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39502"/>
            <a:ext cx="4878288" cy="144016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84684" y="384215"/>
            <a:ext cx="4896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заключения в 1921 году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Рижского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мирного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договора 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белорусский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 познал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трагедию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национального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разъединения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76256" y="1347614"/>
            <a:ext cx="1873988" cy="72008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6293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948264" y="1430655"/>
            <a:ext cx="16813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500" b="1" i="1" dirty="0" smtClean="0"/>
              <a:t>Речь </a:t>
            </a:r>
            <a:r>
              <a:rPr lang="ru-RU" sz="1500" b="1" i="1" dirty="0" err="1" smtClean="0"/>
              <a:t>Посполитая</a:t>
            </a:r>
            <a:r>
              <a:rPr lang="ru-RU" sz="1500" b="1" i="1" dirty="0" smtClean="0"/>
              <a:t> </a:t>
            </a:r>
            <a:r>
              <a:rPr lang="en-US" sz="1500" b="1" i="1" dirty="0" smtClean="0"/>
              <a:t/>
            </a:r>
            <a:br>
              <a:rPr lang="en-US" sz="1500" b="1" i="1" dirty="0" smtClean="0"/>
            </a:br>
            <a:r>
              <a:rPr lang="en-US" sz="1500" b="1" i="1" dirty="0" smtClean="0"/>
              <a:t>XVII </a:t>
            </a:r>
            <a:r>
              <a:rPr lang="ru-RU" sz="1500" b="1" i="1" dirty="0" smtClean="0"/>
              <a:t>век</a:t>
            </a:r>
            <a:endParaRPr lang="ru-RU" sz="1500" b="1" dirty="0"/>
          </a:p>
        </p:txBody>
      </p:sp>
    </p:spTree>
    <p:extLst>
      <p:ext uri="{BB962C8B-B14F-4D97-AF65-F5344CB8AC3E}">
        <p14:creationId xmlns:p14="http://schemas.microsoft.com/office/powerpoint/2010/main" val="312229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493" y="0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4590256" cy="12601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548376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Рижский договор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носил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антибелорусский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характер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5800" y="4083918"/>
            <a:ext cx="61744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В 1921 году Польша </a:t>
            </a:r>
            <a:r>
              <a:rPr lang="ru-RU" sz="2000" b="1" dirty="0"/>
              <a:t>стала государством, в котором поляки составляли только </a:t>
            </a:r>
            <a:r>
              <a:rPr lang="ru-RU" sz="2400" b="1" dirty="0"/>
              <a:t>64%</a:t>
            </a:r>
            <a:r>
              <a:rPr lang="ru-RU" sz="2000" b="1" dirty="0"/>
              <a:t> </a:t>
            </a:r>
            <a:r>
              <a:rPr lang="ru-RU" sz="2000" b="1" dirty="0" smtClean="0"/>
              <a:t>населения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2283718"/>
            <a:ext cx="1512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оказались </a:t>
            </a:r>
            <a:b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Польше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74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-10269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7" y="727690"/>
            <a:ext cx="4752527" cy="2906078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87622" y="915566"/>
            <a:ext cx="46085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Польша прекращает сотрудничество </a:t>
            </a: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деле защиты прав национальных меньшинств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51519" y="693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174358" y="1079222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209748" y="2643758"/>
            <a:ext cx="38848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Министр иностранных дел Польши Юзеф 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Бек, </a:t>
            </a:r>
            <a:b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1934 год</a:t>
            </a:r>
            <a:endParaRPr lang="ru-RU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931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0"/>
            <a:ext cx="9155491" cy="514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8262664" cy="118813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68037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Политика польских властей в Западной Беларуси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303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9288" y="1203598"/>
            <a:ext cx="230425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Западная Беларусь превратилась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аграрно-сырьевой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 польского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государства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853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3535</TotalTime>
  <Words>244</Words>
  <Application>Microsoft Office PowerPoint</Application>
  <PresentationFormat>Экран (16:9)</PresentationFormat>
  <Paragraphs>42</Paragraphs>
  <Slides>23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Окушко Алена Геннадьевна</cp:lastModifiedBy>
  <cp:revision>191</cp:revision>
  <dcterms:created xsi:type="dcterms:W3CDTF">2024-07-24T10:48:12Z</dcterms:created>
  <dcterms:modified xsi:type="dcterms:W3CDTF">2024-09-05T08:10:16Z</dcterms:modified>
</cp:coreProperties>
</file>