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77" r:id="rId3"/>
    <p:sldId id="333" r:id="rId4"/>
    <p:sldId id="334" r:id="rId5"/>
    <p:sldId id="335" r:id="rId6"/>
    <p:sldId id="336" r:id="rId7"/>
    <p:sldId id="337" r:id="rId8"/>
    <p:sldId id="327" r:id="rId9"/>
    <p:sldId id="324" r:id="rId10"/>
    <p:sldId id="328" r:id="rId11"/>
    <p:sldId id="330" r:id="rId12"/>
    <p:sldId id="332" r:id="rId13"/>
    <p:sldId id="338" r:id="rId14"/>
    <p:sldId id="302" r:id="rId15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883E"/>
    <a:srgbClr val="5DA100"/>
    <a:srgbClr val="008545"/>
    <a:srgbClr val="62983E"/>
    <a:srgbClr val="0070A2"/>
    <a:srgbClr val="0094DA"/>
    <a:srgbClr val="EBF5FE"/>
    <a:srgbClr val="F3F8F2"/>
    <a:srgbClr val="70AF00"/>
    <a:srgbClr val="68A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38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DC40D5-543D-482B-98E7-AB23321B9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CA222A-1D63-412A-A0A4-25C51DA7CD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C3A174-EC5E-4CC7-9395-1BD756D47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19.11.2025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E1DFFF-1648-4CA2-828D-8F5DEDCBD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BE929-C891-4979-A4BB-321FB04A3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4942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9F6A64-85ED-4556-A953-60A5E0821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245F003-B53B-4E78-82B4-F9572199A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89C57A-4337-443F-8DCB-58360F9E1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19.11.2025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96FB4C-20F1-4165-8794-5444F6926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9F748B-8624-49E3-8F3A-CAC1B4F69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2186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2515AB9-45CD-4F20-AD74-06A5166F68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95A650-B637-4272-8786-121D0A0B83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D3DAC3-329A-47DF-8E0D-809817B27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19.11.2025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C242A2-024F-448B-B2E6-0E07A964D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C2F414-A55D-408D-8385-EDD7485B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8534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5622DB-E07A-4DDA-AE6A-55B2FC6BB0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AF7803-E395-4A08-A69E-7382B8B1CE5D}"/>
              </a:ext>
            </a:extLst>
          </p:cNvPr>
          <p:cNvSpPr txBox="1"/>
          <p:nvPr userDrawn="1"/>
        </p:nvSpPr>
        <p:spPr>
          <a:xfrm>
            <a:off x="2138734" y="252523"/>
            <a:ext cx="5016046" cy="9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b="1" dirty="0">
                <a:solidFill>
                  <a:srgbClr val="0070A2"/>
                </a:solidFill>
              </a:rPr>
              <a:t>Я ‒ </a:t>
            </a:r>
            <a:r>
              <a:rPr lang="ru-RU" sz="3600" dirty="0">
                <a:solidFill>
                  <a:srgbClr val="0070A2"/>
                </a:solidFill>
              </a:rPr>
              <a:t>активный гражданин </a:t>
            </a:r>
            <a:r>
              <a:rPr lang="ru-RU" sz="3600" b="1" dirty="0">
                <a:solidFill>
                  <a:srgbClr val="0070A2"/>
                </a:solidFill>
              </a:rPr>
              <a:t>Республики БЕЛАРУСЬ!</a:t>
            </a:r>
          </a:p>
        </p:txBody>
      </p:sp>
      <p:pic>
        <p:nvPicPr>
          <p:cNvPr id="9" name="Рисунок 8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id="{73313175-6FDF-4689-BE9E-F20EBD1BE1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003" y="252523"/>
            <a:ext cx="2295977" cy="257733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8A691-332D-47B0-AD99-601839422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6968" y="1709738"/>
            <a:ext cx="6096000" cy="2852737"/>
          </a:xfrm>
        </p:spPr>
        <p:txBody>
          <a:bodyPr anchor="ctr" anchorCtr="0">
            <a:normAutofit/>
          </a:bodyPr>
          <a:lstStyle>
            <a:lvl1pPr>
              <a:defRPr sz="4800"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888DE6-067F-4218-9FC2-08676E019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16968" y="4589463"/>
            <a:ext cx="793048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8CE54D-6BE6-44A4-9693-41C8E51CB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19.11.2025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33C042-D65E-4C6B-A1EB-A833A26CA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754EAB-1152-48B2-B20C-4DDA77737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5797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0637C29-4C6A-4935-B1D2-EB4DD9B6EE29}"/>
              </a:ext>
            </a:extLst>
          </p:cNvPr>
          <p:cNvSpPr/>
          <p:nvPr userDrawn="1"/>
        </p:nvSpPr>
        <p:spPr>
          <a:xfrm>
            <a:off x="0" y="-23706"/>
            <a:ext cx="12192000" cy="1367986"/>
          </a:xfrm>
          <a:prstGeom prst="rect">
            <a:avLst/>
          </a:prstGeom>
          <a:solidFill>
            <a:srgbClr val="EBF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80AE13-E255-490E-839A-E6D54CDA0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1525035"/>
            <a:ext cx="10863072" cy="465192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C25109-DA44-460E-930A-A6C454D28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19.11.2025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2CF262-AADF-4E2C-BE8F-C962B9731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67C5E9-03E9-4BE1-A860-D2F52ABF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657246-89EE-400A-8F36-86B63E9DEE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3706"/>
            <a:ext cx="1353312" cy="1367986"/>
          </a:xfrm>
          <a:prstGeom prst="rect">
            <a:avLst/>
          </a:prstGeom>
        </p:spPr>
      </p:pic>
      <p:pic>
        <p:nvPicPr>
          <p:cNvPr id="9" name="Рисунок 8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id="{456AC548-FB92-4A6C-9229-8989D1F7E5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846" y="106061"/>
            <a:ext cx="892320" cy="1001669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AA954621-E31C-4D18-A030-8826E0C15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79" y="226218"/>
            <a:ext cx="10515600" cy="971205"/>
          </a:xfrm>
        </p:spPr>
        <p:txBody>
          <a:bodyPr/>
          <a:lstStyle>
            <a:lvl1pPr>
              <a:defRPr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519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1A400B-471D-4E7A-A64F-A2EA88429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107AD3-5087-4B70-9861-B6C6062E6F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64B62C-F9F4-480F-865A-57950208C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AEF136-6E7B-4D33-B51E-25FEFA03D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19.11.2025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71345A-1148-43E5-AC5D-E185B0EDF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08465D-9505-459B-AE0B-718204D21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3168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9BE6DE-FB69-4915-9038-782A2FB6C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E5D96A-06E4-448E-8344-D8CC5506E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A70A5C9-C472-46A3-AA42-8F2BF6C84C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F0CB57B-4C52-4936-8890-B93525E414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E33E8FE-5503-4185-BD60-FDA3E4E7E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A9854A-D21D-40BF-8654-FB812D7D7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19.11.2025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C3284B-9E07-4CAB-BEC3-24E50628C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FFBBAB1-9268-4B15-BAC9-9FB1D6D25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5733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40CCA9-A644-4217-9021-80C653FE9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C24EC6-B214-49D2-837D-475891A5D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19.11.2025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FD3E0E-1825-482C-B339-4C56D176A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05D5967-4146-45AB-9E7D-5F579FC01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2912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C406EB5-5E8C-486C-A788-B84D5049C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19.11.2025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8B8166-F961-474F-9F2B-DA174F8E3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5B17759-9F6E-481D-9FE1-C21629DD2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3423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1B2806-A570-4BD9-B4BD-368759F2C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B97078-36E0-485C-8228-AC7C9FB64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D523B6F-1501-42BB-B699-B66EE204CD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B22519-F70C-4521-ABC0-1FD967C71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19.11.2025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A338B8-169E-44A1-8AB2-790C88220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75D0DC-1EC7-40E1-923C-9297D4BE5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1975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BCF1AF-4DD6-4E19-819F-033FB4136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F4A7D7-7CA5-4085-9712-1B7E067417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4D1290-F981-44C6-9414-3AA70548C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596769-2FD7-4ADB-AC2C-D8EF96DC2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19.11.2025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2869AD-D880-4CD3-A68A-E2FD13339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41D33C-29E2-453A-964A-0BB578774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8653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12892-3EB7-4128-9470-39FE791FB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9FEF5B-B11E-49B1-BB3E-EAAB1ED91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38F6A3-7B3F-4ACF-82F6-51908B3600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31876-EFBF-4EDC-B970-DB88FF45664C}" type="datetimeFigureOut">
              <a:rPr lang="ru-RU" smtClean="0"/>
              <a:t>19.11.2025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09DA6E-A192-4134-ABCD-5C053794CA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8CC94-592C-451C-AE4A-829E004AC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401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3B29FF2-E430-434D-A78E-B049BBAC9B89}"/>
              </a:ext>
            </a:extLst>
          </p:cNvPr>
          <p:cNvSpPr txBox="1"/>
          <p:nvPr/>
        </p:nvSpPr>
        <p:spPr>
          <a:xfrm>
            <a:off x="3812919" y="5752872"/>
            <a:ext cx="4796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ноябрь 2025 г. </a:t>
            </a:r>
          </a:p>
        </p:txBody>
      </p:sp>
      <p:sp>
        <p:nvSpPr>
          <p:cNvPr id="26" name="Google Shape;194;p25">
            <a:extLst>
              <a:ext uri="{FF2B5EF4-FFF2-40B4-BE49-F238E27FC236}">
                <a16:creationId xmlns:a16="http://schemas.microsoft.com/office/drawing/2014/main" id="{EF4803C7-F4C5-4F8A-A6ED-ABA3913B7D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0" y="2003117"/>
            <a:ext cx="6096000" cy="36456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4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Тема 3</a:t>
            </a:r>
            <a:br>
              <a:rPr lang="ru-RU" sz="34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br>
              <a:rPr lang="ru-RU" sz="34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400" dirty="0">
                <a:solidFill>
                  <a:srgbClr val="FF0000"/>
                </a:solidFill>
                <a:latin typeface="Arial Narrow" panose="020B0606020202030204" pitchFamily="34" charset="0"/>
                <a:ea typeface="Arial"/>
                <a:cs typeface="Calibri" panose="020F0502020204030204" pitchFamily="34" charset="0"/>
                <a:sym typeface="Arial"/>
              </a:rPr>
              <a:t>Быть достойным гражданином Республики Беларусь </a:t>
            </a:r>
            <a:br>
              <a:rPr lang="ru-RU" sz="3400" dirty="0">
                <a:solidFill>
                  <a:srgbClr val="0070A2"/>
                </a:solidFill>
                <a:latin typeface="Arial Narrow" panose="020B0606020202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400" dirty="0">
                <a:solidFill>
                  <a:srgbClr val="01883E"/>
                </a:solidFill>
                <a:latin typeface="Arial Narrow" panose="020B0606020202030204" pitchFamily="34" charset="0"/>
                <a:ea typeface="Arial"/>
                <a:cs typeface="Calibri" panose="020F0502020204030204" pitchFamily="34" charset="0"/>
                <a:sym typeface="Arial"/>
              </a:rPr>
              <a:t>– </a:t>
            </a:r>
            <a:br>
              <a:rPr lang="ru-RU" sz="3400" dirty="0">
                <a:solidFill>
                  <a:srgbClr val="01883E"/>
                </a:solidFill>
                <a:latin typeface="Arial Narrow" panose="020B0606020202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400" dirty="0">
                <a:solidFill>
                  <a:srgbClr val="01883E"/>
                </a:solidFill>
                <a:latin typeface="Arial Narrow" panose="020B0606020202030204" pitchFamily="34" charset="0"/>
                <a:ea typeface="Arial"/>
                <a:cs typeface="Calibri" panose="020F0502020204030204" pitchFamily="34" charset="0"/>
                <a:sym typeface="Arial"/>
              </a:rPr>
              <a:t>значит грамотно пользоваться своими правами, честно и добросовестно исполнять свои обязанности</a:t>
            </a:r>
          </a:p>
          <a:p>
            <a:pPr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endParaRPr lang="ru-RU" sz="4800" b="1" dirty="0">
              <a:solidFill>
                <a:srgbClr val="C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737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AF3E6EF-6D89-47C8-8FE1-AAA8635B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1881" y="315664"/>
            <a:ext cx="9548238" cy="489449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01883E"/>
                </a:solidFill>
                <a:latin typeface="Arial Narrow" panose="020B0606020202030204" pitchFamily="34" charset="0"/>
              </a:rPr>
              <a:t>С 14 лет подросток имеет право</a:t>
            </a:r>
            <a:endParaRPr lang="ru-RU" sz="3200" dirty="0">
              <a:solidFill>
                <a:srgbClr val="0070A2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406F012-520F-4BA9-9AB8-D1544568AFF0}"/>
              </a:ext>
            </a:extLst>
          </p:cNvPr>
          <p:cNvSpPr/>
          <p:nvPr/>
        </p:nvSpPr>
        <p:spPr>
          <a:xfrm>
            <a:off x="3254928" y="1532614"/>
            <a:ext cx="8279934" cy="4517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работать в свободное от учебы время не более 11,5 часа в неделю с согласия родителей (легкие виды работ или профессиональный спорт);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самостоятельно обращаться в суд для защиты своих интересов, пользоваться помощью адвокатов;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совершать сделки с согласия родителей;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самостоятельно совершать мелкие бытовые сделки (покупка сладостей, тетрадей, учебников, сдача в ремонт обуви и другое);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самостоятельно распоряжаться своим заработком, стипендией, иными собственными доходами;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самостоятельно осуществлять права автора произведения литературы или искусства, изобретения;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самостоятельно вносить денежные средства в банки и распоряжаться ими;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быть членом молодежного общественного объединения с согласия родителей;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управлять велосипедом при движении по дорогам, обучаться вождению мопеда, мотоцикла.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348EAE-BF72-4DD3-B3EA-9338622CDE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" t="933" r="12584" b="10401"/>
          <a:stretch/>
        </p:blipFill>
        <p:spPr>
          <a:xfrm>
            <a:off x="173510" y="2864332"/>
            <a:ext cx="2296742" cy="16128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D930EE-31A0-44C6-A164-5C8FFAEB4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38" y="1015503"/>
            <a:ext cx="2597790" cy="17327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5D33932-3D78-4827-87C2-2E1781B2D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56" y="4593247"/>
            <a:ext cx="2851072" cy="191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524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AF3E6EF-6D89-47C8-8FE1-AAA8635B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785" y="642834"/>
            <a:ext cx="9548238" cy="489449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01883E"/>
                </a:solidFill>
                <a:latin typeface="Arial Narrow" panose="020B0606020202030204" pitchFamily="34" charset="0"/>
              </a:rPr>
              <a:t>С 16 лет подросток имеет право</a:t>
            </a:r>
            <a:endParaRPr lang="ru-RU" sz="3200" dirty="0">
              <a:solidFill>
                <a:srgbClr val="0070A2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7808B44-5B00-4177-90FE-50A6834D405A}"/>
              </a:ext>
            </a:extLst>
          </p:cNvPr>
          <p:cNvSpPr/>
          <p:nvPr/>
        </p:nvSpPr>
        <p:spPr>
          <a:xfrm>
            <a:off x="5044581" y="1765715"/>
            <a:ext cx="6096000" cy="30413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быть признанным полностью дееспособным (получить права 18-летнего) при работе по трудовому договору или занятии предпринимательской деятельностью с согласия родителей;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работать в свободное от учебы время не более 17,5 часов в неделю;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управлять мопедом и легким мотоциклом при движении по дорогам, обучаться вождению автомобиля;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самостоятельно вступать в кооперативы и молодежные общественные объединения. 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D659BA-BC9C-4A80-BE3B-8BA5C50D54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1" t="6202" b="6202"/>
          <a:stretch/>
        </p:blipFill>
        <p:spPr>
          <a:xfrm>
            <a:off x="1451972" y="1154451"/>
            <a:ext cx="3635216" cy="304134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3AF337-951E-452E-8D55-83CDFF511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895" y="4846854"/>
            <a:ext cx="2570084" cy="17133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3A2250-C3F0-4729-B886-1A31CA408C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30" y="3561981"/>
            <a:ext cx="2570084" cy="194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35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AF3E6EF-6D89-47C8-8FE1-AAA8635B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377" y="196256"/>
            <a:ext cx="4774119" cy="489449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1883E"/>
                </a:solidFill>
                <a:latin typeface="Arial Narrow" panose="020B0606020202030204" pitchFamily="34" charset="0"/>
              </a:rPr>
              <a:t>Правила учащихся</a:t>
            </a:r>
            <a:endParaRPr lang="ru-RU" sz="2800" dirty="0">
              <a:solidFill>
                <a:srgbClr val="0070A2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10B23F-35E6-47EC-8E3E-2F07185CD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781" y="1379938"/>
            <a:ext cx="6477273" cy="26590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D40BA4-04B7-459A-AE57-D82728A7F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781" y="4039029"/>
            <a:ext cx="6521390" cy="25708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B827536-B2F8-426A-AA0F-DCAC69B67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945" y="50010"/>
            <a:ext cx="3080214" cy="12713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A1565D-CD2D-4835-8C90-2756C9F05C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775" y="752310"/>
            <a:ext cx="3213287" cy="21421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37775F-17F0-46BD-B203-05439F0A5E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1311" b="15713"/>
          <a:stretch/>
        </p:blipFill>
        <p:spPr>
          <a:xfrm>
            <a:off x="163078" y="2371637"/>
            <a:ext cx="3867835" cy="245059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ED52FC-3BE5-41A3-8491-8AA50A62C6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6995" y="4580432"/>
            <a:ext cx="3121966" cy="208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ED5CAB4-6D6D-4865-8C9F-F6552AEB0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61471"/>
            <a:ext cx="12191999" cy="687456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793D7C8-810E-47C3-9D57-853F632C8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353" y="403486"/>
            <a:ext cx="5788152" cy="574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65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3B29FF2-E430-434D-A78E-B049BBAC9B89}"/>
              </a:ext>
            </a:extLst>
          </p:cNvPr>
          <p:cNvSpPr txBox="1"/>
          <p:nvPr/>
        </p:nvSpPr>
        <p:spPr>
          <a:xfrm>
            <a:off x="3812918" y="5761261"/>
            <a:ext cx="4796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декабрь 2025 </a:t>
            </a:r>
          </a:p>
        </p:txBody>
      </p:sp>
      <p:sp>
        <p:nvSpPr>
          <p:cNvPr id="26" name="Google Shape;194;p25">
            <a:extLst>
              <a:ext uri="{FF2B5EF4-FFF2-40B4-BE49-F238E27FC236}">
                <a16:creationId xmlns:a16="http://schemas.microsoft.com/office/drawing/2014/main" id="{EF4803C7-F4C5-4F8A-A6ED-ABA3913B7D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63213" y="3303954"/>
            <a:ext cx="6096000" cy="188344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br>
              <a:rPr lang="ru-RU" sz="32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endParaRPr lang="ru-RU" sz="4800" b="1" dirty="0">
              <a:solidFill>
                <a:srgbClr val="C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1140A8-721F-408D-ACA4-9A9547F4A06C}"/>
              </a:ext>
            </a:extLst>
          </p:cNvPr>
          <p:cNvSpPr txBox="1"/>
          <p:nvPr/>
        </p:nvSpPr>
        <p:spPr>
          <a:xfrm>
            <a:off x="3335460" y="1779462"/>
            <a:ext cx="4332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Анонс: 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ACB6BAE-A1FB-46CF-84A1-E0E649875BCC}"/>
              </a:ext>
            </a:extLst>
          </p:cNvPr>
          <p:cNvSpPr/>
          <p:nvPr/>
        </p:nvSpPr>
        <p:spPr>
          <a:xfrm>
            <a:off x="3047999" y="2967335"/>
            <a:ext cx="763772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62983E"/>
                </a:solidFill>
              </a:rPr>
              <a:t>Быть достойным гражданином Республики Беларусь – значит </a:t>
            </a:r>
            <a:r>
              <a:rPr lang="ru-RU" sz="3200" b="1" i="1" dirty="0">
                <a:solidFill>
                  <a:srgbClr val="5DA100"/>
                </a:solidFill>
              </a:rPr>
              <a:t>знать </a:t>
            </a:r>
          </a:p>
          <a:p>
            <a:pPr algn="ctr"/>
            <a:r>
              <a:rPr lang="ru-RU" sz="3200" b="1" i="1" dirty="0">
                <a:solidFill>
                  <a:srgbClr val="5DA100"/>
                </a:solidFill>
              </a:rPr>
              <a:t>и уважать историю своей страны, белорусского народа</a:t>
            </a:r>
            <a:endParaRPr lang="ru-RU" sz="3200" b="1" i="1" dirty="0">
              <a:solidFill>
                <a:srgbClr val="6298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090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AF3E6EF-6D89-47C8-8FE1-AAA8635B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184" y="642834"/>
            <a:ext cx="9548238" cy="489449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1883E"/>
                </a:solidFill>
                <a:latin typeface="Arial Narrow" panose="020B0606020202030204" pitchFamily="34" charset="0"/>
              </a:rPr>
              <a:t>Государство – гарант прав и свобод </a:t>
            </a:r>
            <a:br>
              <a:rPr lang="ru-RU" sz="2800" dirty="0">
                <a:solidFill>
                  <a:srgbClr val="01883E"/>
                </a:solidFill>
                <a:latin typeface="Arial Narrow" panose="020B0606020202030204" pitchFamily="34" charset="0"/>
              </a:rPr>
            </a:br>
            <a:r>
              <a:rPr lang="ru-RU" sz="2800" dirty="0">
                <a:solidFill>
                  <a:srgbClr val="01883E"/>
                </a:solidFill>
                <a:latin typeface="Arial Narrow" panose="020B0606020202030204" pitchFamily="34" charset="0"/>
              </a:rPr>
              <a:t>граждан Республики Беларусь</a:t>
            </a:r>
            <a:br>
              <a:rPr lang="ru-RU" sz="2800" dirty="0">
                <a:solidFill>
                  <a:srgbClr val="FF0000"/>
                </a:solidFill>
              </a:rPr>
            </a:br>
            <a:endParaRPr lang="ru-RU" sz="2800" dirty="0">
              <a:solidFill>
                <a:srgbClr val="0070A2"/>
              </a:solidFill>
              <a:latin typeface="+mn-lt"/>
            </a:endParaRP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7AD6A553-70F8-4F3A-8CF5-3337D2E6F6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185186"/>
              </p:ext>
            </p:extLst>
          </p:nvPr>
        </p:nvGraphicFramePr>
        <p:xfrm>
          <a:off x="4499032" y="2239006"/>
          <a:ext cx="6717048" cy="3401471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6717048">
                  <a:extLst>
                    <a:ext uri="{9D8B030D-6E8A-4147-A177-3AD203B41FA5}">
                      <a16:colId xmlns:a16="http://schemas.microsoft.com/office/drawing/2014/main" val="278101317"/>
                    </a:ext>
                  </a:extLst>
                </a:gridCol>
              </a:tblGrid>
              <a:tr h="3401471">
                <a:tc>
                  <a:txBody>
                    <a:bodyPr/>
                    <a:lstStyle/>
                    <a:p>
                      <a:pPr algn="just"/>
                      <a:r>
                        <a:rPr lang="ru-RU" sz="2800" b="0" dirty="0"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Государство гарантирует права и свободы граждан Беларуси, закрепленные в Конституции, законах и предусмотренные международными обязательствами государства </a:t>
                      </a:r>
                    </a:p>
                    <a:p>
                      <a:pPr algn="r"/>
                      <a:r>
                        <a:rPr lang="ru-RU" sz="2800" b="0" i="1" dirty="0"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(статья 21 Конституции)</a:t>
                      </a:r>
                    </a:p>
                    <a:p>
                      <a:pPr algn="r"/>
                      <a:endParaRPr lang="ru-RU" sz="2400" b="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743651"/>
                  </a:ext>
                </a:extLst>
              </a:tr>
            </a:tbl>
          </a:graphicData>
        </a:graphic>
      </p:graphicFrame>
      <p:pic>
        <p:nvPicPr>
          <p:cNvPr id="1026" name="Picture 2" descr="День Конституции Республики Беларусь: Что воплотил в себе основной закон  страны - Новая Сибирь online">
            <a:extLst>
              <a:ext uri="{FF2B5EF4-FFF2-40B4-BE49-F238E27FC236}">
                <a16:creationId xmlns:a16="http://schemas.microsoft.com/office/drawing/2014/main" id="{C610741F-ECEE-4A58-9751-742BDF79A5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9372" r="4092" b="9374"/>
          <a:stretch/>
        </p:blipFill>
        <p:spPr bwMode="auto">
          <a:xfrm>
            <a:off x="832077" y="2239006"/>
            <a:ext cx="2457974" cy="332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466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AF3E6EF-6D89-47C8-8FE1-AAA8635B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184" y="642834"/>
            <a:ext cx="9548238" cy="489449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1883E"/>
                </a:solidFill>
                <a:latin typeface="Arial Narrow" panose="020B0606020202030204" pitchFamily="34" charset="0"/>
              </a:rPr>
              <a:t>Личные права граждан </a:t>
            </a:r>
            <a:br>
              <a:rPr lang="ru-RU" sz="2800" dirty="0">
                <a:solidFill>
                  <a:srgbClr val="01883E"/>
                </a:solidFill>
                <a:latin typeface="Arial Narrow" panose="020B0606020202030204" pitchFamily="34" charset="0"/>
              </a:rPr>
            </a:br>
            <a:r>
              <a:rPr lang="ru-RU" sz="2800" dirty="0">
                <a:solidFill>
                  <a:srgbClr val="01883E"/>
                </a:solidFill>
                <a:latin typeface="Arial Narrow" panose="020B0606020202030204" pitchFamily="34" charset="0"/>
              </a:rPr>
              <a:t>(в соответствии с Конституцией Республики Беларусь)</a:t>
            </a:r>
            <a:br>
              <a:rPr lang="ru-RU" sz="2800" dirty="0">
                <a:solidFill>
                  <a:srgbClr val="FF0000"/>
                </a:solidFill>
              </a:rPr>
            </a:br>
            <a:endParaRPr lang="ru-RU" sz="2800" dirty="0">
              <a:solidFill>
                <a:srgbClr val="0070A2"/>
              </a:solidFill>
              <a:latin typeface="+mn-lt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030FC3A-FB21-4891-A14E-4C70D41370E3}"/>
              </a:ext>
            </a:extLst>
          </p:cNvPr>
          <p:cNvSpPr/>
          <p:nvPr/>
        </p:nvSpPr>
        <p:spPr>
          <a:xfrm>
            <a:off x="2961314" y="1486489"/>
            <a:ext cx="8675445" cy="5085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21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 на достойный уровень жизни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включая достаточное питание, одежду, жилье и постоянное улучшение необходимых для этого условий;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24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 на жизнь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государство защищает жизнь человека от любых противоправных посягательств;</a:t>
            </a:r>
          </a:p>
          <a:p>
            <a:pPr indent="449580" algn="just">
              <a:lnSpc>
                <a:spcPct val="107000"/>
              </a:lnSpc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25: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государство обеспечивает с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вободу, неприкосновенность и достоинство личности; 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28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 на защиту от незаконного вмешательства в частную жизнь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 том числе от посягательства на тайну корреспонденции, телефонных и иных сообщений, на честь и достоинство. Государство создает условия для защиты персональных данных и безопасности личности при их использовании;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30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 свободно передвигаться и выбирать место жительства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пределах Республики Беларусь, покидать ее и беспрепятственно возвращать обратно;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31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 самостоятельно определять свое отношение к религии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исповедовать любую религию или не исповедовать никакой, выражать и распространять убеждения, связанные с отношением к религии, участвовать в отправлении религиозных культов, ритуалов, обрядов, не запрещенных законом;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32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 вступить в брак и создать семью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Брак как союз женщины и мужчины, семья, материнство, отцовство и детство находятся под защитой государства. Супруги имеют равные права в браке и семье.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Кто может претендовать на получение жилья от государства ...">
            <a:extLst>
              <a:ext uri="{FF2B5EF4-FFF2-40B4-BE49-F238E27FC236}">
                <a16:creationId xmlns:a16="http://schemas.microsoft.com/office/drawing/2014/main" id="{6691D6C7-DDB5-4F2C-9EEB-6907CBD87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43" y="1142310"/>
            <a:ext cx="2330924" cy="110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F11A4A-28D3-4149-BC66-200AA7DC7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43" y="2280752"/>
            <a:ext cx="1368785" cy="1203090"/>
          </a:xfrm>
          <a:prstGeom prst="rect">
            <a:avLst/>
          </a:prstGeom>
        </p:spPr>
      </p:pic>
      <p:pic>
        <p:nvPicPr>
          <p:cNvPr id="1030" name="Picture 6" descr="Векторы на тему «Смена места жительства» — скачивайте бесплатные векторы  высокого качества на Freepik | Freepik">
            <a:extLst>
              <a:ext uri="{FF2B5EF4-FFF2-40B4-BE49-F238E27FC236}">
                <a16:creationId xmlns:a16="http://schemas.microsoft.com/office/drawing/2014/main" id="{1D892F77-C3F1-432A-9B83-8D2C0C01D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37" y="3236670"/>
            <a:ext cx="1950177" cy="129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Рисунок семья Изображения – скачать бесплатно на Freepik">
            <a:extLst>
              <a:ext uri="{FF2B5EF4-FFF2-40B4-BE49-F238E27FC236}">
                <a16:creationId xmlns:a16="http://schemas.microsoft.com/office/drawing/2014/main" id="{5DEFE674-1230-4BED-912D-F4AAD4572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3" y="4524147"/>
            <a:ext cx="2008464" cy="200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606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AF3E6EF-6D89-47C8-8FE1-AAA8635B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184" y="642834"/>
            <a:ext cx="9548238" cy="489449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1883E"/>
                </a:solidFill>
                <a:latin typeface="Arial Narrow" panose="020B0606020202030204" pitchFamily="34" charset="0"/>
              </a:rPr>
              <a:t>Политические права граждан </a:t>
            </a:r>
            <a:br>
              <a:rPr lang="ru-RU" sz="2800" dirty="0">
                <a:solidFill>
                  <a:srgbClr val="01883E"/>
                </a:solidFill>
                <a:latin typeface="Arial Narrow" panose="020B0606020202030204" pitchFamily="34" charset="0"/>
              </a:rPr>
            </a:br>
            <a:r>
              <a:rPr lang="ru-RU" sz="2800" dirty="0">
                <a:solidFill>
                  <a:srgbClr val="01883E"/>
                </a:solidFill>
                <a:latin typeface="Arial Narrow" panose="020B0606020202030204" pitchFamily="34" charset="0"/>
              </a:rPr>
              <a:t>(в соответствии с Конституцией Республики Беларусь)</a:t>
            </a:r>
            <a:br>
              <a:rPr lang="ru-RU" sz="2800" dirty="0">
                <a:solidFill>
                  <a:srgbClr val="FF0000"/>
                </a:solidFill>
              </a:rPr>
            </a:br>
            <a:endParaRPr lang="ru-RU" sz="2800" dirty="0">
              <a:solidFill>
                <a:srgbClr val="0070A2"/>
              </a:solidFill>
              <a:latin typeface="+mn-lt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A929ABE-81AB-46ED-8D0E-FACCA478CD69}"/>
              </a:ext>
            </a:extLst>
          </p:cNvPr>
          <p:cNvSpPr/>
          <p:nvPr/>
        </p:nvSpPr>
        <p:spPr>
          <a:xfrm>
            <a:off x="2978090" y="1355979"/>
            <a:ext cx="8851615" cy="5085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34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право на получение, хранение и распространение полной, достоверной и своевременной информации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деятельности государственных органов, о политической, экономической, культурной и международной жизни, состоянии окружающей среды;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35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свобода собраний, митингов, уличных шествий, демонстраций и пикетирования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не нарушающих правопорядок и права других граждан Республики Беларусь;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36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 на свободу объединений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Граждане для осуществления и удовлетворения политических, социальных, экономических, культурных и иных интересов имеют право на создание политических партий и других общественных объединений, участие в их деятельности. Политические партии и другие общественные объединения создаются и действуют в соответствии с законом. Судьи, прокурорские работники, сотрудники Комитета государственного контроля, военизированных организаций, военнослужащие не могут быть членами политических партий;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37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 участвовать в решении государственных дел как непосредственно, так и через свободно избранных представителей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38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 свободно избирать и быть избранным в государственные органы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основе всеобщего, равного, прямого или косвенного избирательного права при тайном голосовании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39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 равного доступа к любым должностям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государственных органах. 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40: 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права направлять личные и коллективные обращения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государственные органы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Досрочное голосование на выборах Президента стартовало в Беларуси">
            <a:extLst>
              <a:ext uri="{FF2B5EF4-FFF2-40B4-BE49-F238E27FC236}">
                <a16:creationId xmlns:a16="http://schemas.microsoft.com/office/drawing/2014/main" id="{263AACF2-D350-4459-88DD-3577B93764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3" t="-806" r="22712"/>
          <a:stretch/>
        </p:blipFill>
        <p:spPr bwMode="auto">
          <a:xfrm>
            <a:off x="503694" y="1587972"/>
            <a:ext cx="1588577" cy="216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FCDB71-61FC-436B-A8CD-4D3692F011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" t="386" r="-1" b="8087"/>
          <a:stretch/>
        </p:blipFill>
        <p:spPr>
          <a:xfrm>
            <a:off x="122817" y="4206703"/>
            <a:ext cx="2855273" cy="146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63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AF3E6EF-6D89-47C8-8FE1-AAA8635B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184" y="642834"/>
            <a:ext cx="9548238" cy="489449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1883E"/>
                </a:solidFill>
                <a:latin typeface="Arial Narrow" panose="020B0606020202030204" pitchFamily="34" charset="0"/>
              </a:rPr>
              <a:t>Социальные права граждан </a:t>
            </a:r>
            <a:br>
              <a:rPr lang="ru-RU" sz="2800" dirty="0">
                <a:solidFill>
                  <a:srgbClr val="01883E"/>
                </a:solidFill>
                <a:latin typeface="Arial Narrow" panose="020B0606020202030204" pitchFamily="34" charset="0"/>
              </a:rPr>
            </a:br>
            <a:r>
              <a:rPr lang="ru-RU" sz="2800" dirty="0">
                <a:solidFill>
                  <a:srgbClr val="01883E"/>
                </a:solidFill>
                <a:latin typeface="Arial Narrow" panose="020B0606020202030204" pitchFamily="34" charset="0"/>
              </a:rPr>
              <a:t>(в соответствии с Конституцией Республики Беларусь)</a:t>
            </a:r>
            <a:br>
              <a:rPr lang="ru-RU" sz="2800" dirty="0">
                <a:solidFill>
                  <a:srgbClr val="FF0000"/>
                </a:solidFill>
              </a:rPr>
            </a:br>
            <a:endParaRPr lang="ru-RU" sz="2800" dirty="0">
              <a:solidFill>
                <a:srgbClr val="0070A2"/>
              </a:solidFill>
              <a:latin typeface="+mn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895A8C-C3BD-40CD-A7AA-CAC774073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74" y="1479997"/>
            <a:ext cx="2151754" cy="120976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BE0E995-23B6-4356-9DF1-9CC896A4B1FE}"/>
              </a:ext>
            </a:extLst>
          </p:cNvPr>
          <p:cNvSpPr/>
          <p:nvPr/>
        </p:nvSpPr>
        <p:spPr>
          <a:xfrm>
            <a:off x="2432807" y="1595429"/>
            <a:ext cx="9437613" cy="5115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45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 на охрану здоровья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включая бесплатное лечение за счет государственных средств;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46: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 на благоприятную окружающую среду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на возмещение вреда, причиненного нарушением этого права;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47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 на социальное обеспечение по возрасту, в случае болезни, инвалидности, утраты трудоспособности, потери кормильца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других случаях, предусмотренных законом;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48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 на жилище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Это право обеспечивается развитием государственного и частного жилищного фонда, содействием гражданам в приобретении жилья;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49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 на образование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гарантируются доступность и бесплатность общего среднего и профессионально-технического образования. Среднее специальное и высшее образование доступно для всех в соответствии со способностями каждого. Каждый может на конкурсной основе бесплатно получить соответствующее образование в государственных учреждениях образования;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50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каждый имеет право сохранять свою национальную принадлежность; пользоваться родным языком, выбирать язык общения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Государство гарантирует в соответствии с законом свободу выбора языка воспитания и обучения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05B2CE-5192-452B-8AD8-72972B622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74" y="3037475"/>
            <a:ext cx="2281433" cy="15162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E4F41A-BD62-481E-A1FE-C435B6027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27" y="4872004"/>
            <a:ext cx="2281480" cy="152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52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AF3E6EF-6D89-47C8-8FE1-AAA8635B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184" y="642834"/>
            <a:ext cx="9548238" cy="489449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1883E"/>
                </a:solidFill>
                <a:latin typeface="Arial Narrow" panose="020B0606020202030204" pitchFamily="34" charset="0"/>
              </a:rPr>
              <a:t>Экономические права граждан </a:t>
            </a:r>
            <a:br>
              <a:rPr lang="ru-RU" sz="2800" dirty="0">
                <a:solidFill>
                  <a:srgbClr val="01883E"/>
                </a:solidFill>
                <a:latin typeface="Arial Narrow" panose="020B0606020202030204" pitchFamily="34" charset="0"/>
              </a:rPr>
            </a:br>
            <a:r>
              <a:rPr lang="ru-RU" sz="2800" dirty="0">
                <a:solidFill>
                  <a:srgbClr val="01883E"/>
                </a:solidFill>
                <a:latin typeface="Arial Narrow" panose="020B0606020202030204" pitchFamily="34" charset="0"/>
              </a:rPr>
              <a:t>(в соответствии с Конституцией Республики Беларусь)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D5506CF-43FD-4ED6-98FB-9BBCE5602244}"/>
              </a:ext>
            </a:extLst>
          </p:cNvPr>
          <p:cNvSpPr/>
          <p:nvPr/>
        </p:nvSpPr>
        <p:spPr>
          <a:xfrm>
            <a:off x="3745593" y="1810622"/>
            <a:ext cx="7915104" cy="3930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41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гражданам Республики Беларусь гарантируется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 на труд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наиболее достойный способ самоутверждения человека, то есть право на выбор профессии, рода занятий и работы в соответствии с призванием, способностями, образованием, профессиональной подготовкой и с учетом общественных потребностей, а также на здоровые и безопасные условия труда;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43: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 на отдых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Для работающих по найму это право обеспечивается установлением рабочей недели, не превышающей 40 часов, сокращенной продолжительностью работы в ночное время, предоставлением ежегодных оплачиваемых отпусков, дней еженедельного отдыха;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44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государство гарантирует каждому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 собственности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содействует ее приобретению. Неприкосновенность собственности, право ее наследования охраняются законом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70C00E-D866-47EB-B763-4BABAAC2AF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72" b="7732"/>
          <a:stretch/>
        </p:blipFill>
        <p:spPr>
          <a:xfrm>
            <a:off x="162732" y="1753855"/>
            <a:ext cx="3450719" cy="17720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DBFB71-E7A0-4D0C-85D0-1B6ACC5A85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" t="6404" r="22749" b="19868"/>
          <a:stretch/>
        </p:blipFill>
        <p:spPr>
          <a:xfrm>
            <a:off x="622122" y="3654479"/>
            <a:ext cx="2531937" cy="225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62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AF3E6EF-6D89-47C8-8FE1-AAA8635B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184" y="642834"/>
            <a:ext cx="9548238" cy="489449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1883E"/>
                </a:solidFill>
                <a:latin typeface="Arial Narrow" panose="020B0606020202030204" pitchFamily="34" charset="0"/>
              </a:rPr>
              <a:t>Культурные права граждан </a:t>
            </a:r>
            <a:br>
              <a:rPr lang="ru-RU" sz="2800" dirty="0">
                <a:solidFill>
                  <a:srgbClr val="01883E"/>
                </a:solidFill>
                <a:latin typeface="Arial Narrow" panose="020B0606020202030204" pitchFamily="34" charset="0"/>
              </a:rPr>
            </a:br>
            <a:r>
              <a:rPr lang="ru-RU" sz="2800" dirty="0">
                <a:solidFill>
                  <a:srgbClr val="01883E"/>
                </a:solidFill>
                <a:latin typeface="Arial Narrow" panose="020B0606020202030204" pitchFamily="34" charset="0"/>
              </a:rPr>
              <a:t>(в соответствии с Конституцией Республики Беларусь)</a:t>
            </a:r>
            <a:br>
              <a:rPr lang="ru-RU" sz="2800" dirty="0">
                <a:solidFill>
                  <a:srgbClr val="FF0000"/>
                </a:solidFill>
              </a:rPr>
            </a:br>
            <a:endParaRPr lang="ru-RU" sz="2800" dirty="0">
              <a:solidFill>
                <a:srgbClr val="0070A2"/>
              </a:solidFill>
              <a:latin typeface="+mn-lt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ECA503A-3264-4915-9BF6-727290ADCD7F}"/>
              </a:ext>
            </a:extLst>
          </p:cNvPr>
          <p:cNvSpPr/>
          <p:nvPr/>
        </p:nvSpPr>
        <p:spPr>
          <a:xfrm>
            <a:off x="5665365" y="2649235"/>
            <a:ext cx="6096000" cy="155952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51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 на участие в культурной жизни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Оно обеспечивается общедоступностью ценностей отечественной и мировой культуры, находящихся в государственных и общественных фондах, развитием сети культурно-просветительных учреждений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3FA0D5-3A39-4008-BE03-C3435BEC2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33" y="3677041"/>
            <a:ext cx="2894620" cy="21709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AF0A65-44AB-4742-B150-5AC52FA73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" y="1437885"/>
            <a:ext cx="2619375" cy="17430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D3E5DC-4DB5-4307-9881-0453C7977B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92" y="2021307"/>
            <a:ext cx="2882766" cy="15595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68AED6A-A381-40A5-ADDF-CEF52FF845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057" y="4762523"/>
            <a:ext cx="2628900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15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AF3E6EF-6D89-47C8-8FE1-AAA8635B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174" y="323206"/>
            <a:ext cx="9482648" cy="692531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1883E"/>
                </a:solidFill>
                <a:latin typeface="Arial Narrow" panose="020B0606020202030204" pitchFamily="34" charset="0"/>
              </a:rPr>
              <a:t>Права и обязанности ребенка в соответствии с Законом Республики Беларусь «О правах ребенка» </a:t>
            </a:r>
            <a:endParaRPr lang="ru-RU" sz="2800" dirty="0">
              <a:solidFill>
                <a:srgbClr val="0070A2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81ADA8-0679-413A-A34E-12E4E64D1A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33254" r="3240" b="6932"/>
          <a:stretch/>
        </p:blipFill>
        <p:spPr>
          <a:xfrm>
            <a:off x="269748" y="1419592"/>
            <a:ext cx="11652504" cy="49629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28DA3D-7B50-499C-8C79-A0EF89FF0B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20" r="-980" b="91333"/>
          <a:stretch/>
        </p:blipFill>
        <p:spPr>
          <a:xfrm>
            <a:off x="4142232" y="1122412"/>
            <a:ext cx="2194560" cy="59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148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AF3E6EF-6D89-47C8-8FE1-AAA8635B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184" y="642834"/>
            <a:ext cx="9548238" cy="489449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1883E"/>
                </a:solidFill>
                <a:latin typeface="Arial Narrow" panose="020B0606020202030204" pitchFamily="34" charset="0"/>
              </a:rPr>
              <a:t>Конституционные обязанности граждан Республики Беларусь</a:t>
            </a:r>
            <a:br>
              <a:rPr lang="ru-RU" sz="2800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endParaRPr lang="ru-RU" sz="2800" dirty="0">
              <a:solidFill>
                <a:srgbClr val="0070A2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11ED0DF-A161-4232-A20C-54A8B9DE98EA}"/>
              </a:ext>
            </a:extLst>
          </p:cNvPr>
          <p:cNvSpPr/>
          <p:nvPr/>
        </p:nvSpPr>
        <p:spPr>
          <a:xfrm>
            <a:off x="3691156" y="1470639"/>
            <a:ext cx="8053431" cy="3930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52: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соблюдать Конституцию Республики Беларусь и иные законы страны; уважать государственные символы и национальные традиции Беларуси;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53: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уважать достоинство, права, свободы, законные интересы других лиц;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54: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беречь историко-культурное, духовное наследие и другие национальные ценности; сохранять историческую память о героическом прошлом белорусского народа, быть патриотом;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55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охранять природную среду и бережно относиться к природным ресурсам; 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56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принимать участие в финансировании государственных расходов путем уплаты государственных налогов, пошлин и иных платежей;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57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защищать Республику Беларусь;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45: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заботиться о сохранении собственного здоровья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28253D-F424-4198-88FA-82E26D523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61" y="1541394"/>
            <a:ext cx="3242007" cy="214643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19F181-BE8F-4F64-892C-DB522CA5A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61" y="3901696"/>
            <a:ext cx="3228814" cy="242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4129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g 2025-2026 (шаблон).pptx" id="{4D720686-9F5A-45F4-BB0A-7BF49F48FE3E}" vid="{C40BC9EB-CBB5-48F5-8EDB-D0884A0159D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Shag 2025-2026 (шаблон)</Template>
  <TotalTime>2390</TotalTime>
  <Words>956</Words>
  <Application>Microsoft Office PowerPoint</Application>
  <PresentationFormat>Широкоэкранный</PresentationFormat>
  <Paragraphs>64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Arial Narrow</vt:lpstr>
      <vt:lpstr>Calibri</vt:lpstr>
      <vt:lpstr>Calibri Light</vt:lpstr>
      <vt:lpstr>Times New Roman</vt:lpstr>
      <vt:lpstr>Wingdings</vt:lpstr>
      <vt:lpstr>Тема Office</vt:lpstr>
      <vt:lpstr> Тема 3  Быть достойным гражданином Республики Беларусь  –  значит грамотно пользоваться своими правами, честно и добросовестно исполнять свои обязанности </vt:lpstr>
      <vt:lpstr>Государство – гарант прав и свобод  граждан Республики Беларусь </vt:lpstr>
      <vt:lpstr>Личные права граждан  (в соответствии с Конституцией Республики Беларусь) </vt:lpstr>
      <vt:lpstr>Политические права граждан  (в соответствии с Конституцией Республики Беларусь) </vt:lpstr>
      <vt:lpstr>Социальные права граждан  (в соответствии с Конституцией Республики Беларусь) </vt:lpstr>
      <vt:lpstr>Экономические права граждан  (в соответствии с Конституцией Республики Беларусь)</vt:lpstr>
      <vt:lpstr>Культурные права граждан  (в соответствии с Конституцией Республики Беларусь) </vt:lpstr>
      <vt:lpstr>Права и обязанности ребенка в соответствии с Законом Республики Беларусь «О правах ребенка» </vt:lpstr>
      <vt:lpstr>Конституционные обязанности граждан Республики Беларусь </vt:lpstr>
      <vt:lpstr>С 14 лет подросток имеет право</vt:lpstr>
      <vt:lpstr>С 16 лет подросток имеет право</vt:lpstr>
      <vt:lpstr>Правила учащихся</vt:lpstr>
      <vt:lpstr>Презентация PowerPoint</vt:lpstr>
      <vt:lpstr>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Занятие 1 «Я»</dc:title>
  <dc:creator>Пилипенко М.Н.</dc:creator>
  <cp:lastModifiedBy>Валентина Гинчук</cp:lastModifiedBy>
  <cp:revision>71</cp:revision>
  <cp:lastPrinted>2025-10-08T13:23:23Z</cp:lastPrinted>
  <dcterms:created xsi:type="dcterms:W3CDTF">2025-09-09T13:15:08Z</dcterms:created>
  <dcterms:modified xsi:type="dcterms:W3CDTF">2025-11-19T16:23:20Z</dcterms:modified>
</cp:coreProperties>
</file>