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3" r:id="rId3"/>
    <p:sldId id="348" r:id="rId4"/>
    <p:sldId id="349" r:id="rId5"/>
    <p:sldId id="341" r:id="rId6"/>
    <p:sldId id="350" r:id="rId7"/>
    <p:sldId id="302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83E"/>
    <a:srgbClr val="5DA100"/>
    <a:srgbClr val="008545"/>
    <a:srgbClr val="62983E"/>
    <a:srgbClr val="0070A2"/>
    <a:srgbClr val="0094DA"/>
    <a:srgbClr val="EBF5FE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18.12.2025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декабрь 2025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=""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2003117"/>
            <a:ext cx="6096000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</a:t>
            </a:r>
            <a:r>
              <a:rPr lang="ru-RU" sz="3400" smtClean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4</a:t>
            </a:r>
            <a:br>
              <a:rPr lang="ru-RU" sz="3400" smtClean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</a:t>
            </a:r>
            <a:r>
              <a:rPr lang="ru-RU" sz="3400" dirty="0">
                <a:solidFill>
                  <a:srgbClr val="0070A2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400" dirty="0">
                <a:solidFill>
                  <a:srgbClr val="0070A2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значит знать и уважать историю своей страны,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белорусского народа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FBC1958-24E3-410E-8B70-F1A17E83E25A}"/>
              </a:ext>
            </a:extLst>
          </p:cNvPr>
          <p:cNvSpPr/>
          <p:nvPr/>
        </p:nvSpPr>
        <p:spPr>
          <a:xfrm>
            <a:off x="4630724" y="1924382"/>
            <a:ext cx="7071918" cy="358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«Нет благороднее миссии, чем сохранение исторической памяти во имя светлого будущего».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endParaRPr lang="ru-RU" sz="2200" i="1" dirty="0">
              <a:solidFill>
                <a:srgbClr val="C00000"/>
              </a:solidFill>
            </a:endParaRP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C00000"/>
                </a:solidFill>
              </a:rPr>
              <a:t>Президент Республики Беларусь 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C00000"/>
                </a:solidFill>
              </a:rPr>
              <a:t>А.Г. Лукашенко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075269-50B7-4B3C-A917-27CE959E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0" y="1441179"/>
            <a:ext cx="3439486" cy="45546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99C63C1-179B-45FE-B0AE-AD6DBC7B8DA7}"/>
              </a:ext>
            </a:extLst>
          </p:cNvPr>
          <p:cNvSpPr/>
          <p:nvPr/>
        </p:nvSpPr>
        <p:spPr>
          <a:xfrm>
            <a:off x="1043031" y="102414"/>
            <a:ext cx="9787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значит знать и уважать историю своей страны, белорусского народа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44C521B2-21E7-460D-BB83-DE5D3716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5" y="427939"/>
            <a:ext cx="10117123" cy="489449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«Наш народ прошел непростой тысячелетний путь становления белорусской государственности и оформления белорусов как самодостаточной нации с уникальной историей и богатой культурой»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874694-4CE4-4AE4-88BB-4F22B134FAC3}"/>
              </a:ext>
            </a:extLst>
          </p:cNvPr>
          <p:cNvSpPr/>
          <p:nvPr/>
        </p:nvSpPr>
        <p:spPr>
          <a:xfrm>
            <a:off x="7173532" y="1394718"/>
            <a:ext cx="4824529" cy="54106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государства на территории Беларуси образовались в Х веке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национальное белорусское государство – </a:t>
            </a:r>
            <a:r>
              <a:rPr lang="ru-RU" sz="19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Социалистическая Советская Республика Беларуси </a:t>
            </a: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создано 1 января 1919 года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</a:rPr>
              <a:t>Воссоединение Западной Беларуси с БССР в 1939 г. предопределило будущие героические свершения единого белорусского </a:t>
            </a:r>
            <a:r>
              <a:rPr lang="ru-RU" sz="1900" dirty="0" smtClean="0">
                <a:latin typeface="Arial Narrow" panose="020B0606020202030204" pitchFamily="34" charset="0"/>
              </a:rPr>
              <a:t>народа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Белорусский </a:t>
            </a:r>
            <a:r>
              <a:rPr lang="ru-RU" sz="19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 проявил </a:t>
            </a:r>
            <a:r>
              <a:rPr lang="ru-RU" sz="19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массовый героизм, защищая Родину в годы Великой Отечественной войны</a:t>
            </a:r>
            <a:endParaRPr lang="ru-RU" sz="19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БССР после Великой Отечественной войны – пример трудового подвига белорусского народа</a:t>
            </a:r>
            <a:endParaRPr lang="ru-RU" sz="19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1991 г. образовано независимое суверенное государство – Республика Беларусь.</a:t>
            </a:r>
            <a:endParaRPr lang="ru-RU" sz="19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6337B86-2CEF-4A4D-BF7B-670C3953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37" r="31870" b="20758"/>
          <a:stretch/>
        </p:blipFill>
        <p:spPr bwMode="auto">
          <a:xfrm>
            <a:off x="138701" y="1394718"/>
            <a:ext cx="2155382" cy="18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возглашение Социалистической Советской Республики ...">
            <a:extLst>
              <a:ext uri="{FF2B5EF4-FFF2-40B4-BE49-F238E27FC236}">
                <a16:creationId xmlns="" xmlns:a16="http://schemas.microsoft.com/office/drawing/2014/main" id="{C2B269FD-3F6B-4D46-AC04-9B605D37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39" y="1428481"/>
            <a:ext cx="220293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0 лет БССР: в годы Великой Отечественной войны (досье ...">
            <a:extLst>
              <a:ext uri="{FF2B5EF4-FFF2-40B4-BE49-F238E27FC236}">
                <a16:creationId xmlns="" xmlns:a16="http://schemas.microsoft.com/office/drawing/2014/main" id="{BA3D539D-7E2B-4E6E-BAB7-629899F8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1" y="3444344"/>
            <a:ext cx="3647731" cy="20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3821FB4-9D1E-40F1-BBD8-FAAD8D993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7" y="1453626"/>
            <a:ext cx="2377950" cy="151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D02D88-D675-4AEE-89ED-4A39BEF268D3}"/>
              </a:ext>
            </a:extLst>
          </p:cNvPr>
          <p:cNvSpPr/>
          <p:nvPr/>
        </p:nvSpPr>
        <p:spPr>
          <a:xfrm>
            <a:off x="138701" y="5790476"/>
            <a:ext cx="679372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факты истории Беларуси подтверждают суждение: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белорусского народа – это подвиг»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C904515-ADF2-433B-AFAD-6352AA6905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65" t="42090" r="51029" b="27060"/>
          <a:stretch/>
        </p:blipFill>
        <p:spPr>
          <a:xfrm>
            <a:off x="4256455" y="3707733"/>
            <a:ext cx="2062867" cy="1955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4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44C521B2-21E7-460D-BB83-DE5D3716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5" y="360478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Формирование и сохранение исторической памяти белорусского народа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7B569F-BC7A-49AF-AC5B-4932DA69839E}"/>
              </a:ext>
            </a:extLst>
          </p:cNvPr>
          <p:cNvSpPr/>
          <p:nvPr/>
        </p:nvSpPr>
        <p:spPr>
          <a:xfrm>
            <a:off x="7396336" y="1359122"/>
            <a:ext cx="4474086" cy="527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Расследование Генеральной прокуратурой Республики Беларусь уголовного дела о геноциде белорусского народа в годы Великой Отечественной войны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государственного праздника </a:t>
            </a: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День </a:t>
            </a: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народного </a:t>
            </a:r>
            <a:r>
              <a:rPr lang="ru-RU" sz="2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единства</a:t>
            </a:r>
            <a:endParaRPr lang="ru-RU" sz="2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 в Беларуси был объявлен Годом исторической памяти</a:t>
            </a:r>
            <a:endParaRPr lang="ru-RU" sz="2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строительства нового здания Национального исторического музея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фильмов на историческую тематику «Черный замок», «Время вернуться», «Брестская крепость» и др.</a:t>
            </a:r>
          </a:p>
        </p:txBody>
      </p:sp>
      <p:pic>
        <p:nvPicPr>
          <p:cNvPr id="3074" name="Picture 2" descr="Генеральная прокуратура информирует о результатах расследования уголовного  дела о геноциде | Новости | Пресс-центр | Идеологическая и воспитательная  работа | Гродненский государственный медицинский университет">
            <a:extLst>
              <a:ext uri="{FF2B5EF4-FFF2-40B4-BE49-F238E27FC236}">
                <a16:creationId xmlns="" xmlns:a16="http://schemas.microsoft.com/office/drawing/2014/main" id="{4458CE72-2E25-4355-B6B0-C0CFFA35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" y="1404499"/>
            <a:ext cx="2408635" cy="14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нь народного единства – Минскреклама">
            <a:extLst>
              <a:ext uri="{FF2B5EF4-FFF2-40B4-BE49-F238E27FC236}">
                <a16:creationId xmlns="" xmlns:a16="http://schemas.microsoft.com/office/drawing/2014/main" id="{BFD9EA0A-6A3C-43DC-A814-E56EB042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14" y="1391946"/>
            <a:ext cx="1712467" cy="24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AE379516-692F-4704-8A66-0E110C099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6835" r="18727" b="7066"/>
          <a:stretch/>
        </p:blipFill>
        <p:spPr bwMode="auto">
          <a:xfrm>
            <a:off x="3326722" y="3086658"/>
            <a:ext cx="1865154" cy="14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ациональный исторический музей Республики Беларусь">
            <a:extLst>
              <a:ext uri="{FF2B5EF4-FFF2-40B4-BE49-F238E27FC236}">
                <a16:creationId xmlns="" xmlns:a16="http://schemas.microsoft.com/office/drawing/2014/main" id="{9790055D-29E9-411C-8696-AA81793D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" y="2920892"/>
            <a:ext cx="2851932" cy="17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Чёрный замок (фильм) — Википедия">
            <a:extLst>
              <a:ext uri="{FF2B5EF4-FFF2-40B4-BE49-F238E27FC236}">
                <a16:creationId xmlns="" xmlns:a16="http://schemas.microsoft.com/office/drawing/2014/main" id="{8E243A0A-8AB0-4A75-8BD6-B3BEE8E9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56" y="4720678"/>
            <a:ext cx="1340257" cy="18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дарок ко Дню Победы || Премьера военно-исторической драмы &quot;Время  вернуться&quot;">
            <a:extLst>
              <a:ext uri="{FF2B5EF4-FFF2-40B4-BE49-F238E27FC236}">
                <a16:creationId xmlns="" xmlns:a16="http://schemas.microsoft.com/office/drawing/2014/main" id="{A03ABB81-8EAB-40D2-A91A-E322D7B1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70" y="4857170"/>
            <a:ext cx="3043009" cy="17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Брестская крепость купить на OZON по низкой цене (176477494)">
            <a:extLst>
              <a:ext uri="{FF2B5EF4-FFF2-40B4-BE49-F238E27FC236}">
                <a16:creationId xmlns="" xmlns:a16="http://schemas.microsoft.com/office/drawing/2014/main" id="{5E0E6D07-0866-4CAC-BCF0-858864625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" b="54"/>
          <a:stretch/>
        </p:blipFill>
        <p:spPr bwMode="auto">
          <a:xfrm>
            <a:off x="170575" y="4729878"/>
            <a:ext cx="1316746" cy="18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0132F8-1A70-40B5-A1EC-6A2D9FA2B3D1}"/>
              </a:ext>
            </a:extLst>
          </p:cNvPr>
          <p:cNvSpPr/>
          <p:nvPr/>
        </p:nvSpPr>
        <p:spPr>
          <a:xfrm>
            <a:off x="2702041" y="1404499"/>
            <a:ext cx="254307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Почему важно формировать и сохранять историческую память народа?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1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1" y="327271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Участие молодежи в сохранении исторической памяти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075783-3686-4FDC-813B-43E352B96DC6}"/>
              </a:ext>
            </a:extLst>
          </p:cNvPr>
          <p:cNvSpPr/>
          <p:nvPr/>
        </p:nvSpPr>
        <p:spPr>
          <a:xfrm>
            <a:off x="5738070" y="1407913"/>
            <a:ext cx="5816453" cy="2440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памятников истории и культуры, мемориальных комплексов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историко-патриотический проект «Цифровая звезда»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Молодежный марафон «Беларусь помнит. Родные лица Победы»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Патриотический проект «Цветы Великой Победы»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конкурс «Открываем Беларусь»</a:t>
            </a:r>
          </a:p>
        </p:txBody>
      </p:sp>
      <p:pic>
        <p:nvPicPr>
          <p:cNvPr id="4098" name="Picture 2" descr="Что сделали в мемориальном комплексе «Хатынь» в ходе реконструкции -  Минск-новости">
            <a:extLst>
              <a:ext uri="{FF2B5EF4-FFF2-40B4-BE49-F238E27FC236}">
                <a16:creationId xmlns="" xmlns:a16="http://schemas.microsoft.com/office/drawing/2014/main" id="{1BF205F5-FE6E-4195-BE94-775D7332C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18387" b="3254"/>
          <a:stretch/>
        </p:blipFill>
        <p:spPr bwMode="auto">
          <a:xfrm>
            <a:off x="1131449" y="1021459"/>
            <a:ext cx="2124480" cy="17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крываем Беларусь&quot;: школьникам и учителям предложили создать видео об  истории страны в годы ВОВ - Главное управление образования Гродненского  областного исполнительного комитета">
            <a:extLst>
              <a:ext uri="{FF2B5EF4-FFF2-40B4-BE49-F238E27FC236}">
                <a16:creationId xmlns="" xmlns:a16="http://schemas.microsoft.com/office/drawing/2014/main" id="{7A256847-82C1-465F-8F6F-312E5F19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-446" r="4969" b="9650"/>
          <a:stretch/>
        </p:blipFill>
        <p:spPr bwMode="auto">
          <a:xfrm>
            <a:off x="340818" y="4096405"/>
            <a:ext cx="4595826" cy="23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РСМ запускает молодежный марафон &quot;Беларусь помнит. Родные лица Победы&quot;">
            <a:extLst>
              <a:ext uri="{FF2B5EF4-FFF2-40B4-BE49-F238E27FC236}">
                <a16:creationId xmlns="" xmlns:a16="http://schemas.microsoft.com/office/drawing/2014/main" id="{FF58C960-B227-4F15-B960-B60115B4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19" y="4096404"/>
            <a:ext cx="4189268" cy="23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БРСМ разработал праздничные стикеры &quot;Цветы Великой Победы&quot;">
            <a:extLst>
              <a:ext uri="{FF2B5EF4-FFF2-40B4-BE49-F238E27FC236}">
                <a16:creationId xmlns="" xmlns:a16="http://schemas.microsoft.com/office/drawing/2014/main" id="{82D01FDD-D552-4F5A-9532-E0FF669F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1"/>
          <a:stretch/>
        </p:blipFill>
        <p:spPr bwMode="auto">
          <a:xfrm>
            <a:off x="10351611" y="4159153"/>
            <a:ext cx="1850864" cy="16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Бутоньерка «Цветок Великой Победы» (с булавкой) - цена 6 руб. ᐅ Купить в  Бресте с доставкой">
            <a:extLst>
              <a:ext uri="{FF2B5EF4-FFF2-40B4-BE49-F238E27FC236}">
                <a16:creationId xmlns="" xmlns:a16="http://schemas.microsoft.com/office/drawing/2014/main" id="{4BA99307-48CD-4C21-9482-696FD26DB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-1103" r="28253" b="17841"/>
          <a:stretch/>
        </p:blipFill>
        <p:spPr bwMode="auto">
          <a:xfrm>
            <a:off x="9338463" y="4192266"/>
            <a:ext cx="1047275" cy="15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Музей в Хатыни за три месяца посетили более 60 тыс. человек ...">
            <a:extLst>
              <a:ext uri="{FF2B5EF4-FFF2-40B4-BE49-F238E27FC236}">
                <a16:creationId xmlns="" xmlns:a16="http://schemas.microsoft.com/office/drawing/2014/main" id="{F7022C7B-3367-46D7-A9BA-08795241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2482721"/>
            <a:ext cx="1934415" cy="12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оект «Цифровая звезда»: интерактивная табличка с QR-кодом установлена на  мемориальном комплексе «Днепровский рубеж» в Шкловском районе -  mogilevnews.by">
            <a:extLst>
              <a:ext uri="{FF2B5EF4-FFF2-40B4-BE49-F238E27FC236}">
                <a16:creationId xmlns="" xmlns:a16="http://schemas.microsoft.com/office/drawing/2014/main" id="{0A151EC3-09AA-43FF-BDC6-ED244E3CE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11462" r="6843" b="12478"/>
          <a:stretch/>
        </p:blipFill>
        <p:spPr bwMode="auto">
          <a:xfrm>
            <a:off x="2754703" y="2278020"/>
            <a:ext cx="2794861" cy="16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469883"/>
            <a:ext cx="9529894" cy="489449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значит знать и уважать историю своей страны, белорусского народа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972897-A313-41F8-B925-C8CE309B9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71" y="2161953"/>
            <a:ext cx="5031869" cy="316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4B93E7-6448-462B-A49E-BCABAF3F7A92}"/>
              </a:ext>
            </a:extLst>
          </p:cNvPr>
          <p:cNvSpPr/>
          <p:nvPr/>
        </p:nvSpPr>
        <p:spPr>
          <a:xfrm>
            <a:off x="526127" y="1667003"/>
            <a:ext cx="574044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«... Усилиями многих поколений, тернистым путем, порой ценой жизни белорусы шли к обретению национального государства. Нашему поколению не пришлось платить за суверенитет кровью. За это заплатили те поколения, которые были до нас. </a:t>
            </a:r>
          </a:p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сегодня мы должны защитить независимость. Потому что второго шанса создать свое государство не будет».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 А.Г. Лукашенко</a:t>
            </a:r>
          </a:p>
        </p:txBody>
      </p:sp>
    </p:spTree>
    <p:extLst>
      <p:ext uri="{BB962C8B-B14F-4D97-AF65-F5344CB8AC3E}">
        <p14:creationId xmlns:p14="http://schemas.microsoft.com/office/powerpoint/2010/main" val="2337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8" y="5761261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январь  2026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=""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в любую минуту быть готовым защитить ее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5DA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3031</TotalTime>
  <Words>370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Тема 4  Быть достойным гражданином Республики Беларусь  –  значит знать и уважать историю своей страны,  белорусского народа </vt:lpstr>
      <vt:lpstr>Презентация PowerPoint</vt:lpstr>
      <vt:lpstr>«Наш народ прошел непростой тысячелетний путь становления белорусской государственности и оформления белорусов как самодостаточной нации с уникальной историей и богатой культурой»</vt:lpstr>
      <vt:lpstr>Формирование и сохранение исторической памяти белорусского народа</vt:lpstr>
      <vt:lpstr>Участие молодежи в сохранении исторической памяти</vt:lpstr>
      <vt:lpstr>Быть достойным гражданином Республики Беларусь – значит знать и уважать историю своей страны, белорусского народа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user</cp:lastModifiedBy>
  <cp:revision>131</cp:revision>
  <cp:lastPrinted>2025-10-08T13:23:23Z</cp:lastPrinted>
  <dcterms:created xsi:type="dcterms:W3CDTF">2025-09-09T13:15:08Z</dcterms:created>
  <dcterms:modified xsi:type="dcterms:W3CDTF">2025-12-18T00:58:44Z</dcterms:modified>
</cp:coreProperties>
</file>