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76" r:id="rId1"/>
  </p:sldMasterIdLst>
  <p:notesMasterIdLst>
    <p:notesMasterId r:id="rId11"/>
  </p:notesMasterIdLst>
  <p:sldIdLst>
    <p:sldId id="301" r:id="rId2"/>
    <p:sldId id="303" r:id="rId3"/>
    <p:sldId id="376" r:id="rId4"/>
    <p:sldId id="414" r:id="rId5"/>
    <p:sldId id="380" r:id="rId6"/>
    <p:sldId id="413" r:id="rId7"/>
    <p:sldId id="408" r:id="rId8"/>
    <p:sldId id="401" r:id="rId9"/>
    <p:sldId id="368" r:id="rId10"/>
  </p:sldIdLst>
  <p:sldSz cx="12192000" cy="6858000"/>
  <p:notesSz cx="6858000" cy="9144000"/>
  <p:embeddedFontLst>
    <p:embeddedFont>
      <p:font typeface="Arial Black" panose="020B0A04020102020204" pitchFamily="34" charset="0"/>
      <p:bold r:id="rId12"/>
    </p:embeddedFont>
    <p:embeddedFont>
      <p:font typeface="Bahnschrift SemiLight" panose="020B0502040204020203" pitchFamily="34" charset="0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libri Light" panose="020F0302020204030204" pitchFamily="34" charset="0"/>
      <p:regular r:id="rId18"/>
      <p:italic r:id="rId19"/>
    </p:embeddedFont>
  </p:embeddedFontLst>
  <p:custShowLst>
    <p:custShow name="карта" id="0">
      <p:sldLst/>
    </p:custShow>
  </p:custShow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1A18"/>
    <a:srgbClr val="009201"/>
    <a:srgbClr val="99ABD9"/>
    <a:srgbClr val="F55C3D"/>
    <a:srgbClr val="548235"/>
    <a:srgbClr val="00B050"/>
    <a:srgbClr val="C55A11"/>
    <a:srgbClr val="BF9000"/>
    <a:srgbClr val="00A7FA"/>
    <a:srgbClr val="2E75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662" autoAdjust="0"/>
  </p:normalViewPr>
  <p:slideViewPr>
    <p:cSldViewPr snapToGrid="0">
      <p:cViewPr varScale="1">
        <p:scale>
          <a:sx n="87" d="100"/>
          <a:sy n="87" d="100"/>
        </p:scale>
        <p:origin x="612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F75D20-CD4C-49DF-807F-CC2BC1B95DFE}" type="datetimeFigureOut">
              <a:rPr lang="x-none" smtClean="0"/>
              <a:t>22.11.2024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F2DBD-7CAE-49C9-8E50-B4F5AEAF96D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85062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0905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28104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66968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82360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214647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22526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586360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1037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microsoft.com/office/2007/relationships/hdphoto" Target="../media/hdphoto2.wdp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3.wdp"/><Relationship Id="rId14" Type="http://schemas.openxmlformats.org/officeDocument/2006/relationships/image" Target="../media/image12.png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Рисунок 6" descr="Изображение выглядит как рулетка, объект&#10;&#10;Описание создано автоматически">
            <a:extLst>
              <a:ext uri="{FF2B5EF4-FFF2-40B4-BE49-F238E27FC236}">
                <a16:creationId xmlns:a16="http://schemas.microsoft.com/office/drawing/2014/main" id="{F46058C0-DC1F-4A05-8C05-2B14557816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693" y="132260"/>
            <a:ext cx="1523862" cy="17106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C8E12A-85B4-4638-9F1D-A34802941553}"/>
              </a:ext>
            </a:extLst>
          </p:cNvPr>
          <p:cNvSpPr txBox="1"/>
          <p:nvPr userDrawn="1"/>
        </p:nvSpPr>
        <p:spPr>
          <a:xfrm>
            <a:off x="649918" y="553398"/>
            <a:ext cx="9397466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5400" b="1" dirty="0">
                <a:solidFill>
                  <a:srgbClr val="00517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SemiLight" panose="020B0502040204020203" pitchFamily="34" charset="0"/>
              </a:rPr>
              <a:t>Молодость – время выбора!</a:t>
            </a:r>
          </a:p>
        </p:txBody>
      </p:sp>
    </p:spTree>
    <p:extLst>
      <p:ext uri="{BB962C8B-B14F-4D97-AF65-F5344CB8AC3E}">
        <p14:creationId xmlns:p14="http://schemas.microsoft.com/office/powerpoint/2010/main" val="696102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46885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02555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90176" y="6520296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:a16="http://schemas.microsoft.com/office/drawing/2014/main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:a16="http://schemas.microsoft.com/office/drawing/2014/main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31" y="110167"/>
            <a:ext cx="393909" cy="446829"/>
          </a:xfrm>
          <a:prstGeom prst="rect">
            <a:avLst/>
          </a:prstGeom>
        </p:spPr>
      </p:pic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7113B3D2-F13A-4A39-AE43-B7B6782E9907}"/>
              </a:ext>
            </a:extLst>
          </p:cNvPr>
          <p:cNvGrpSpPr/>
          <p:nvPr userDrawn="1"/>
        </p:nvGrpSpPr>
        <p:grpSpPr>
          <a:xfrm>
            <a:off x="0" y="-3560"/>
            <a:ext cx="4614945" cy="2277032"/>
            <a:chOff x="5846381" y="394717"/>
            <a:chExt cx="4614945" cy="2277032"/>
          </a:xfrm>
        </p:grpSpPr>
        <p:grpSp>
          <p:nvGrpSpPr>
            <p:cNvPr id="32" name="Группа 31">
              <a:extLst>
                <a:ext uri="{FF2B5EF4-FFF2-40B4-BE49-F238E27FC236}">
                  <a16:creationId xmlns:a16="http://schemas.microsoft.com/office/drawing/2014/main" id="{994BDE13-3187-451B-A4F0-364C5D326B46}"/>
                </a:ext>
              </a:extLst>
            </p:cNvPr>
            <p:cNvGrpSpPr/>
            <p:nvPr/>
          </p:nvGrpSpPr>
          <p:grpSpPr>
            <a:xfrm>
              <a:off x="5846381" y="394717"/>
              <a:ext cx="4614945" cy="2277032"/>
              <a:chOff x="1602375" y="1167382"/>
              <a:chExt cx="8663289" cy="4660394"/>
            </a:xfrm>
          </p:grpSpPr>
          <p:grpSp>
            <p:nvGrpSpPr>
              <p:cNvPr id="34" name="Группа 33">
                <a:extLst>
                  <a:ext uri="{FF2B5EF4-FFF2-40B4-BE49-F238E27FC236}">
                    <a16:creationId xmlns:a16="http://schemas.microsoft.com/office/drawing/2014/main" id="{6842DB30-38B3-4BBF-8C00-28CF74B8FFE6}"/>
                  </a:ext>
                </a:extLst>
              </p:cNvPr>
              <p:cNvGrpSpPr/>
              <p:nvPr/>
            </p:nvGrpSpPr>
            <p:grpSpPr>
              <a:xfrm>
                <a:off x="1602375" y="1167382"/>
                <a:ext cx="8663289" cy="4660394"/>
                <a:chOff x="0" y="385571"/>
                <a:chExt cx="8530547" cy="4520186"/>
              </a:xfrm>
            </p:grpSpPr>
            <p:pic>
              <p:nvPicPr>
                <p:cNvPr id="43" name="Рисунок 42">
                  <a:extLst>
                    <a:ext uri="{FF2B5EF4-FFF2-40B4-BE49-F238E27FC236}">
                      <a16:creationId xmlns:a16="http://schemas.microsoft.com/office/drawing/2014/main" id="{55ACB5F1-DB5F-4834-B122-E456EF466A0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385571"/>
                  <a:ext cx="8530547" cy="4520186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grpSp>
              <p:nvGrpSpPr>
                <p:cNvPr id="44" name="Группа 43">
                  <a:extLst>
                    <a:ext uri="{FF2B5EF4-FFF2-40B4-BE49-F238E27FC236}">
                      <a16:creationId xmlns:a16="http://schemas.microsoft.com/office/drawing/2014/main" id="{D913C58E-D631-435E-9ACF-F738C34486A8}"/>
                    </a:ext>
                  </a:extLst>
                </p:cNvPr>
                <p:cNvGrpSpPr/>
                <p:nvPr/>
              </p:nvGrpSpPr>
              <p:grpSpPr>
                <a:xfrm>
                  <a:off x="1957946" y="916038"/>
                  <a:ext cx="4449779" cy="3082597"/>
                  <a:chOff x="1957946" y="916038"/>
                  <a:chExt cx="4449779" cy="3082597"/>
                </a:xfrm>
              </p:grpSpPr>
              <p:sp>
                <p:nvSpPr>
                  <p:cNvPr id="45" name="Овал 44">
                    <a:extLst>
                      <a:ext uri="{FF2B5EF4-FFF2-40B4-BE49-F238E27FC236}">
                        <a16:creationId xmlns:a16="http://schemas.microsoft.com/office/drawing/2014/main" id="{BC3A5220-C019-4495-8D9F-F442ABB2E7EF}"/>
                      </a:ext>
                    </a:extLst>
                  </p:cNvPr>
                  <p:cNvSpPr/>
                  <p:nvPr/>
                </p:nvSpPr>
                <p:spPr>
                  <a:xfrm>
                    <a:off x="2065508" y="1500223"/>
                    <a:ext cx="283442" cy="256012"/>
                  </a:xfrm>
                  <a:prstGeom prst="ellipse">
                    <a:avLst/>
                  </a:prstGeom>
                  <a:solidFill>
                    <a:srgbClr val="00B402"/>
                  </a:solidFill>
                  <a:ln w="63500">
                    <a:solidFill>
                      <a:srgbClr val="01537E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46" name="Овал 45">
                    <a:extLst>
                      <a:ext uri="{FF2B5EF4-FFF2-40B4-BE49-F238E27FC236}">
                        <a16:creationId xmlns:a16="http://schemas.microsoft.com/office/drawing/2014/main" id="{CC20822E-CBBF-42B1-871B-9A2BF73F646D}"/>
                      </a:ext>
                    </a:extLst>
                  </p:cNvPr>
                  <p:cNvSpPr/>
                  <p:nvPr/>
                </p:nvSpPr>
                <p:spPr>
                  <a:xfrm>
                    <a:off x="3690084" y="916038"/>
                    <a:ext cx="283442" cy="256012"/>
                  </a:xfrm>
                  <a:prstGeom prst="ellipse">
                    <a:avLst/>
                  </a:prstGeom>
                  <a:noFill/>
                  <a:ln w="63500">
                    <a:solidFill>
                      <a:srgbClr val="01537E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47" name="Овал 46">
                    <a:extLst>
                      <a:ext uri="{FF2B5EF4-FFF2-40B4-BE49-F238E27FC236}">
                        <a16:creationId xmlns:a16="http://schemas.microsoft.com/office/drawing/2014/main" id="{0F62C2E5-BF59-4E8E-9729-0D8011E81511}"/>
                      </a:ext>
                    </a:extLst>
                  </p:cNvPr>
                  <p:cNvSpPr/>
                  <p:nvPr/>
                </p:nvSpPr>
                <p:spPr>
                  <a:xfrm>
                    <a:off x="3323874" y="2338088"/>
                    <a:ext cx="283442" cy="256012"/>
                  </a:xfrm>
                  <a:prstGeom prst="ellipse">
                    <a:avLst/>
                  </a:prstGeom>
                  <a:noFill/>
                  <a:ln w="63500">
                    <a:solidFill>
                      <a:srgbClr val="01537E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48" name="Овал 47">
                    <a:extLst>
                      <a:ext uri="{FF2B5EF4-FFF2-40B4-BE49-F238E27FC236}">
                        <a16:creationId xmlns:a16="http://schemas.microsoft.com/office/drawing/2014/main" id="{42A74456-E518-416E-BBB3-D33DD0AFACCA}"/>
                      </a:ext>
                    </a:extLst>
                  </p:cNvPr>
                  <p:cNvSpPr/>
                  <p:nvPr/>
                </p:nvSpPr>
                <p:spPr>
                  <a:xfrm>
                    <a:off x="1957946" y="3151793"/>
                    <a:ext cx="283442" cy="256012"/>
                  </a:xfrm>
                  <a:prstGeom prst="ellipse">
                    <a:avLst/>
                  </a:prstGeom>
                  <a:solidFill>
                    <a:srgbClr val="00B402"/>
                  </a:solidFill>
                  <a:ln w="63500">
                    <a:solidFill>
                      <a:srgbClr val="01537E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49" name="Овал 48">
                    <a:extLst>
                      <a:ext uri="{FF2B5EF4-FFF2-40B4-BE49-F238E27FC236}">
                        <a16:creationId xmlns:a16="http://schemas.microsoft.com/office/drawing/2014/main" id="{C5C062F9-5F13-48BD-9164-316DF7AAF811}"/>
                      </a:ext>
                    </a:extLst>
                  </p:cNvPr>
                  <p:cNvSpPr/>
                  <p:nvPr/>
                </p:nvSpPr>
                <p:spPr>
                  <a:xfrm>
                    <a:off x="2682756" y="3599592"/>
                    <a:ext cx="283442" cy="256012"/>
                  </a:xfrm>
                  <a:prstGeom prst="ellipse">
                    <a:avLst/>
                  </a:prstGeom>
                  <a:noFill/>
                  <a:ln w="63500">
                    <a:solidFill>
                      <a:srgbClr val="01537E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50" name="Овал 49">
                    <a:extLst>
                      <a:ext uri="{FF2B5EF4-FFF2-40B4-BE49-F238E27FC236}">
                        <a16:creationId xmlns:a16="http://schemas.microsoft.com/office/drawing/2014/main" id="{520F5699-D91E-4257-B0A0-A05D887098F2}"/>
                      </a:ext>
                    </a:extLst>
                  </p:cNvPr>
                  <p:cNvSpPr/>
                  <p:nvPr/>
                </p:nvSpPr>
                <p:spPr>
                  <a:xfrm>
                    <a:off x="5997546" y="3742623"/>
                    <a:ext cx="283442" cy="256012"/>
                  </a:xfrm>
                  <a:prstGeom prst="ellipse">
                    <a:avLst/>
                  </a:prstGeom>
                  <a:noFill/>
                  <a:ln w="63500">
                    <a:solidFill>
                      <a:srgbClr val="01537E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51" name="Овал 50">
                    <a:extLst>
                      <a:ext uri="{FF2B5EF4-FFF2-40B4-BE49-F238E27FC236}">
                        <a16:creationId xmlns:a16="http://schemas.microsoft.com/office/drawing/2014/main" id="{4A98156E-E6E1-402D-B36A-2B409AE60090}"/>
                      </a:ext>
                    </a:extLst>
                  </p:cNvPr>
                  <p:cNvSpPr/>
                  <p:nvPr/>
                </p:nvSpPr>
                <p:spPr>
                  <a:xfrm>
                    <a:off x="4351904" y="2298643"/>
                    <a:ext cx="283442" cy="256012"/>
                  </a:xfrm>
                  <a:prstGeom prst="ellipse">
                    <a:avLst/>
                  </a:prstGeom>
                  <a:noFill/>
                  <a:ln w="63500">
                    <a:solidFill>
                      <a:srgbClr val="01537E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52" name="Овал 51">
                    <a:extLst>
                      <a:ext uri="{FF2B5EF4-FFF2-40B4-BE49-F238E27FC236}">
                        <a16:creationId xmlns:a16="http://schemas.microsoft.com/office/drawing/2014/main" id="{7B8C74DC-AB3B-4D0B-8D42-3D3EE3B4D6EA}"/>
                      </a:ext>
                    </a:extLst>
                  </p:cNvPr>
                  <p:cNvSpPr/>
                  <p:nvPr/>
                </p:nvSpPr>
                <p:spPr>
                  <a:xfrm>
                    <a:off x="6083399" y="2042821"/>
                    <a:ext cx="283442" cy="256012"/>
                  </a:xfrm>
                  <a:prstGeom prst="ellipse">
                    <a:avLst/>
                  </a:prstGeom>
                  <a:noFill/>
                  <a:ln w="63500">
                    <a:solidFill>
                      <a:srgbClr val="01537E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53" name="Овал 52">
                    <a:extLst>
                      <a:ext uri="{FF2B5EF4-FFF2-40B4-BE49-F238E27FC236}">
                        <a16:creationId xmlns:a16="http://schemas.microsoft.com/office/drawing/2014/main" id="{9365B90B-F4F4-45EA-8EC9-22EBDA58E041}"/>
                      </a:ext>
                    </a:extLst>
                  </p:cNvPr>
                  <p:cNvSpPr/>
                  <p:nvPr/>
                </p:nvSpPr>
                <p:spPr>
                  <a:xfrm>
                    <a:off x="6124283" y="1417863"/>
                    <a:ext cx="283442" cy="256012"/>
                  </a:xfrm>
                  <a:prstGeom prst="ellipse">
                    <a:avLst/>
                  </a:prstGeom>
                  <a:solidFill>
                    <a:srgbClr val="00B402"/>
                  </a:solidFill>
                  <a:ln w="63500">
                    <a:solidFill>
                      <a:srgbClr val="01537E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</p:grpSp>
          <p:pic>
            <p:nvPicPr>
              <p:cNvPr id="35" name="Рисунок 34">
                <a:extLst>
                  <a:ext uri="{FF2B5EF4-FFF2-40B4-BE49-F238E27FC236}">
                    <a16:creationId xmlns:a16="http://schemas.microsoft.com/office/drawing/2014/main" id="{8E23D683-BB00-4E90-89D1-3D652F05E7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70670" y="1984716"/>
                <a:ext cx="578228" cy="57822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6" name="Picture 4" descr="Белорусский Республиканский Союз Молодежи - mtec.by">
                <a:extLst>
                  <a:ext uri="{FF2B5EF4-FFF2-40B4-BE49-F238E27FC236}">
                    <a16:creationId xmlns:a16="http://schemas.microsoft.com/office/drawing/2014/main" id="{7064CA52-2E66-40BE-AA18-E4D8C774CE8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208" r="24574"/>
              <a:stretch/>
            </p:blipFill>
            <p:spPr bwMode="auto">
              <a:xfrm>
                <a:off x="3106293" y="3767119"/>
                <a:ext cx="466306" cy="422952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14" descr="Шляпа выпускника – Бесплатные иконки: образование">
                <a:extLst>
                  <a:ext uri="{FF2B5EF4-FFF2-40B4-BE49-F238E27FC236}">
                    <a16:creationId xmlns:a16="http://schemas.microsoft.com/office/drawing/2014/main" id="{68C3E15D-414E-4B4E-B544-5331B7C5156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5" t="19785" r="4425" b="15657"/>
              <a:stretch/>
            </p:blipFill>
            <p:spPr bwMode="auto">
              <a:xfrm>
                <a:off x="5784471" y="2608526"/>
                <a:ext cx="641238" cy="44561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18" descr="здоровый образ жизни люди логотип шаблон вектор значок PNG , органический,  персонаж, зеленый PNG картинки и пнг рисунок для бесплатной загрузки">
                <a:extLst>
                  <a:ext uri="{FF2B5EF4-FFF2-40B4-BE49-F238E27FC236}">
                    <a16:creationId xmlns:a16="http://schemas.microsoft.com/office/drawing/2014/main" id="{852778FE-919F-4FCE-AB7D-26E744A6735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harpenSoften amount="500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480" t="31630" r="24861" b="31038"/>
              <a:stretch/>
            </p:blipFill>
            <p:spPr bwMode="auto">
              <a:xfrm>
                <a:off x="7693247" y="3257710"/>
                <a:ext cx="623501" cy="45945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Рисунок 38">
                <a:extLst>
                  <a:ext uri="{FF2B5EF4-FFF2-40B4-BE49-F238E27FC236}">
                    <a16:creationId xmlns:a16="http://schemas.microsoft.com/office/drawing/2014/main" id="{D5198795-FACF-4DB2-BE36-5674D4A132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94010" y="4333803"/>
                <a:ext cx="736795" cy="46049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0" name="Рисунок 39">
                <a:extLst>
                  <a:ext uri="{FF2B5EF4-FFF2-40B4-BE49-F238E27FC236}">
                    <a16:creationId xmlns:a16="http://schemas.microsoft.com/office/drawing/2014/main" id="{8BC76F1B-53A8-42D8-8733-4C4CBE21A6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95510" y="3021456"/>
                <a:ext cx="566336" cy="56562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1" name="Рисунок 40">
                <a:extLst>
                  <a:ext uri="{FF2B5EF4-FFF2-40B4-BE49-F238E27FC236}">
                    <a16:creationId xmlns:a16="http://schemas.microsoft.com/office/drawing/2014/main" id="{D0A4AA8D-D9BD-4526-BF6C-A29A8A5AD9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91184" y="3902053"/>
                <a:ext cx="827627" cy="82762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2" name="Picture 30" descr="Какие символы ассоциируются у кормянцев с Победой? - Зара над Сожам">
                <a:extLst>
                  <a:ext uri="{FF2B5EF4-FFF2-40B4-BE49-F238E27FC236}">
                    <a16:creationId xmlns:a16="http://schemas.microsoft.com/office/drawing/2014/main" id="{09C3F42E-6C36-46C7-9692-365E15DEA3A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12977" y="1738402"/>
                <a:ext cx="1073801" cy="7780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263E2AD9-C7DD-4E69-A31E-2329A5CD2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9258" y="1190843"/>
              <a:ext cx="428786" cy="63056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4" name="Picture 2">
            <a:extLst>
              <a:ext uri="{FF2B5EF4-FFF2-40B4-BE49-F238E27FC236}">
                <a16:creationId xmlns:a16="http://schemas.microsoft.com/office/drawing/2014/main" id="{45C188DA-E0A9-4A4A-A632-FBA3E96CE97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37"/>
          <a:stretch/>
        </p:blipFill>
        <p:spPr bwMode="auto">
          <a:xfrm>
            <a:off x="3494840" y="629288"/>
            <a:ext cx="242386" cy="263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71479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90176" y="6520296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:a16="http://schemas.microsoft.com/office/drawing/2014/main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31" y="110167"/>
            <a:ext cx="638352" cy="72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1598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4E928232-B3B4-4934-9E57-8C57DB4C086A}"/>
              </a:ext>
            </a:extLst>
          </p:cNvPr>
          <p:cNvGrpSpPr/>
          <p:nvPr userDrawn="1"/>
        </p:nvGrpSpPr>
        <p:grpSpPr>
          <a:xfrm>
            <a:off x="8717280" y="5969172"/>
            <a:ext cx="3523488" cy="920860"/>
            <a:chOff x="4194048" y="4547616"/>
            <a:chExt cx="3523488" cy="920860"/>
          </a:xfrm>
        </p:grpSpPr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id="{1404DFEF-7C4D-4C14-B848-A006668917C6}"/>
                </a:ext>
              </a:extLst>
            </p:cNvPr>
            <p:cNvSpPr/>
            <p:nvPr/>
          </p:nvSpPr>
          <p:spPr>
            <a:xfrm>
              <a:off x="4194048" y="4547616"/>
              <a:ext cx="3523488" cy="920860"/>
            </a:xfrm>
            <a:custGeom>
              <a:avLst/>
              <a:gdLst>
                <a:gd name="connsiteX0" fmla="*/ 12192 w 3523488"/>
                <a:gd name="connsiteY0" fmla="*/ 585216 h 877824"/>
                <a:gd name="connsiteX1" fmla="*/ 670560 w 3523488"/>
                <a:gd name="connsiteY1" fmla="*/ 573024 h 877824"/>
                <a:gd name="connsiteX2" fmla="*/ 658368 w 3523488"/>
                <a:gd name="connsiteY2" fmla="*/ 316992 h 877824"/>
                <a:gd name="connsiteX3" fmla="*/ 1341120 w 3523488"/>
                <a:gd name="connsiteY3" fmla="*/ 304800 h 877824"/>
                <a:gd name="connsiteX4" fmla="*/ 1341120 w 3523488"/>
                <a:gd name="connsiteY4" fmla="*/ 0 h 877824"/>
                <a:gd name="connsiteX5" fmla="*/ 3523488 w 3523488"/>
                <a:gd name="connsiteY5" fmla="*/ 0 h 877824"/>
                <a:gd name="connsiteX6" fmla="*/ 3511296 w 3523488"/>
                <a:gd name="connsiteY6" fmla="*/ 877824 h 877824"/>
                <a:gd name="connsiteX7" fmla="*/ 3511296 w 3523488"/>
                <a:gd name="connsiteY7" fmla="*/ 853440 h 877824"/>
                <a:gd name="connsiteX8" fmla="*/ 0 w 3523488"/>
                <a:gd name="connsiteY8" fmla="*/ 865632 h 877824"/>
                <a:gd name="connsiteX9" fmla="*/ 12192 w 3523488"/>
                <a:gd name="connsiteY9" fmla="*/ 585216 h 877824"/>
                <a:gd name="connsiteX0" fmla="*/ 12192 w 3535680"/>
                <a:gd name="connsiteY0" fmla="*/ 585216 h 940615"/>
                <a:gd name="connsiteX1" fmla="*/ 670560 w 3535680"/>
                <a:gd name="connsiteY1" fmla="*/ 573024 h 940615"/>
                <a:gd name="connsiteX2" fmla="*/ 658368 w 3535680"/>
                <a:gd name="connsiteY2" fmla="*/ 316992 h 940615"/>
                <a:gd name="connsiteX3" fmla="*/ 1341120 w 3535680"/>
                <a:gd name="connsiteY3" fmla="*/ 304800 h 940615"/>
                <a:gd name="connsiteX4" fmla="*/ 1341120 w 3535680"/>
                <a:gd name="connsiteY4" fmla="*/ 0 h 940615"/>
                <a:gd name="connsiteX5" fmla="*/ 3523488 w 3535680"/>
                <a:gd name="connsiteY5" fmla="*/ 0 h 940615"/>
                <a:gd name="connsiteX6" fmla="*/ 3511296 w 3535680"/>
                <a:gd name="connsiteY6" fmla="*/ 877824 h 940615"/>
                <a:gd name="connsiteX7" fmla="*/ 3535680 w 3535680"/>
                <a:gd name="connsiteY7" fmla="*/ 940615 h 940615"/>
                <a:gd name="connsiteX8" fmla="*/ 0 w 3535680"/>
                <a:gd name="connsiteY8" fmla="*/ 865632 h 940615"/>
                <a:gd name="connsiteX9" fmla="*/ 12192 w 3535680"/>
                <a:gd name="connsiteY9" fmla="*/ 585216 h 940615"/>
                <a:gd name="connsiteX0" fmla="*/ 0 w 3523488"/>
                <a:gd name="connsiteY0" fmla="*/ 585216 h 965261"/>
                <a:gd name="connsiteX1" fmla="*/ 658368 w 3523488"/>
                <a:gd name="connsiteY1" fmla="*/ 573024 h 965261"/>
                <a:gd name="connsiteX2" fmla="*/ 646176 w 3523488"/>
                <a:gd name="connsiteY2" fmla="*/ 316992 h 965261"/>
                <a:gd name="connsiteX3" fmla="*/ 1328928 w 3523488"/>
                <a:gd name="connsiteY3" fmla="*/ 304800 h 965261"/>
                <a:gd name="connsiteX4" fmla="*/ 1328928 w 3523488"/>
                <a:gd name="connsiteY4" fmla="*/ 0 h 965261"/>
                <a:gd name="connsiteX5" fmla="*/ 3511296 w 3523488"/>
                <a:gd name="connsiteY5" fmla="*/ 0 h 965261"/>
                <a:gd name="connsiteX6" fmla="*/ 3499104 w 3523488"/>
                <a:gd name="connsiteY6" fmla="*/ 877824 h 965261"/>
                <a:gd name="connsiteX7" fmla="*/ 3523488 w 3523488"/>
                <a:gd name="connsiteY7" fmla="*/ 940615 h 965261"/>
                <a:gd name="connsiteX8" fmla="*/ 0 w 3523488"/>
                <a:gd name="connsiteY8" fmla="*/ 965261 h 965261"/>
                <a:gd name="connsiteX9" fmla="*/ 0 w 3523488"/>
                <a:gd name="connsiteY9" fmla="*/ 585216 h 965261"/>
                <a:gd name="connsiteX0" fmla="*/ 0 w 3523488"/>
                <a:gd name="connsiteY0" fmla="*/ 585216 h 940615"/>
                <a:gd name="connsiteX1" fmla="*/ 658368 w 3523488"/>
                <a:gd name="connsiteY1" fmla="*/ 573024 h 940615"/>
                <a:gd name="connsiteX2" fmla="*/ 646176 w 3523488"/>
                <a:gd name="connsiteY2" fmla="*/ 316992 h 940615"/>
                <a:gd name="connsiteX3" fmla="*/ 1328928 w 3523488"/>
                <a:gd name="connsiteY3" fmla="*/ 304800 h 940615"/>
                <a:gd name="connsiteX4" fmla="*/ 1328928 w 3523488"/>
                <a:gd name="connsiteY4" fmla="*/ 0 h 940615"/>
                <a:gd name="connsiteX5" fmla="*/ 3511296 w 3523488"/>
                <a:gd name="connsiteY5" fmla="*/ 0 h 940615"/>
                <a:gd name="connsiteX6" fmla="*/ 3499104 w 3523488"/>
                <a:gd name="connsiteY6" fmla="*/ 877824 h 940615"/>
                <a:gd name="connsiteX7" fmla="*/ 3523488 w 3523488"/>
                <a:gd name="connsiteY7" fmla="*/ 940615 h 940615"/>
                <a:gd name="connsiteX8" fmla="*/ 12192 w 3523488"/>
                <a:gd name="connsiteY8" fmla="*/ 940354 h 940615"/>
                <a:gd name="connsiteX9" fmla="*/ 0 w 3523488"/>
                <a:gd name="connsiteY9" fmla="*/ 585216 h 940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23488" h="940615">
                  <a:moveTo>
                    <a:pt x="0" y="585216"/>
                  </a:moveTo>
                  <a:lnTo>
                    <a:pt x="658368" y="573024"/>
                  </a:lnTo>
                  <a:lnTo>
                    <a:pt x="646176" y="316992"/>
                  </a:lnTo>
                  <a:lnTo>
                    <a:pt x="1328928" y="304800"/>
                  </a:lnTo>
                  <a:lnTo>
                    <a:pt x="1328928" y="0"/>
                  </a:lnTo>
                  <a:lnTo>
                    <a:pt x="3511296" y="0"/>
                  </a:lnTo>
                  <a:lnTo>
                    <a:pt x="3499104" y="877824"/>
                  </a:lnTo>
                  <a:lnTo>
                    <a:pt x="3523488" y="940615"/>
                  </a:lnTo>
                  <a:lnTo>
                    <a:pt x="12192" y="940354"/>
                  </a:lnTo>
                  <a:lnTo>
                    <a:pt x="0" y="585216"/>
                  </a:lnTo>
                  <a:close/>
                </a:path>
              </a:pathLst>
            </a:custGeom>
            <a:gradFill>
              <a:gsLst>
                <a:gs pos="0">
                  <a:srgbClr val="DDFFF0"/>
                </a:gs>
                <a:gs pos="100000">
                  <a:srgbClr val="63F3A4"/>
                </a:gs>
              </a:gsLst>
              <a:lin ang="18900000" scaled="1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B3B43E56-7F69-4F5F-82D8-691AA22D44FE}"/>
                </a:ext>
              </a:extLst>
            </p:cNvPr>
            <p:cNvSpPr/>
            <p:nvPr/>
          </p:nvSpPr>
          <p:spPr>
            <a:xfrm>
              <a:off x="4194791" y="5129336"/>
              <a:ext cx="3492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1400" dirty="0"/>
                <a:t>ШАГ 1. «МЫ УЗНАЁМ»</a:t>
              </a: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97DF1628-634A-43F9-A47E-CCB70A6015B4}"/>
                </a:ext>
              </a:extLst>
            </p:cNvPr>
            <p:cNvSpPr/>
            <p:nvPr/>
          </p:nvSpPr>
          <p:spPr>
            <a:xfrm>
              <a:off x="4842791" y="4849590"/>
              <a:ext cx="2844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r>
                <a:rPr lang="ru-RU" sz="1400" dirty="0">
                  <a:sym typeface="Calibri"/>
                </a:rPr>
                <a:t>  ШАГ 2. «МЫ РАЗМЫШЛЯЕМ»</a:t>
              </a: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3F180BA5-A3EB-416B-9A6D-0E4A06D797A5}"/>
                </a:ext>
              </a:extLst>
            </p:cNvPr>
            <p:cNvSpPr/>
            <p:nvPr/>
          </p:nvSpPr>
          <p:spPr>
            <a:xfrm>
              <a:off x="5517209" y="4565717"/>
              <a:ext cx="216958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>
                <a:lnSpc>
                  <a:spcPct val="90000"/>
                </a:lnSpc>
              </a:pPr>
              <a:r>
                <a:rPr lang="ru-RU" sz="1400" dirty="0">
                  <a:sym typeface="Calibri"/>
                </a:rPr>
                <a:t>ШАГ 3. «МЫ ДЕЙСТВУЕМ» </a:t>
              </a:r>
            </a:p>
          </p:txBody>
        </p:sp>
      </p:grp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57367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:a16="http://schemas.microsoft.com/office/drawing/2014/main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9" name="Рисунок 6">
            <a:extLst>
              <a:ext uri="{FF2B5EF4-FFF2-40B4-BE49-F238E27FC236}">
                <a16:creationId xmlns:a16="http://schemas.microsoft.com/office/drawing/2014/main" id="{CE7BF3DB-89D6-42D4-948F-08BA5EA4E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05299" y="922313"/>
            <a:ext cx="10181402" cy="3354558"/>
          </a:xfrm>
        </p:spPr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02B80F7-76B5-4FA0-B781-4C35CD52F02A}"/>
              </a:ext>
            </a:extLst>
          </p:cNvPr>
          <p:cNvSpPr/>
          <p:nvPr userDrawn="1"/>
        </p:nvSpPr>
        <p:spPr>
          <a:xfrm>
            <a:off x="6725363" y="188391"/>
            <a:ext cx="4579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проект</a:t>
            </a:r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id="{006997AA-2D22-4AD6-92AE-556F6B824431}"/>
              </a:ext>
            </a:extLst>
          </p:cNvPr>
          <p:cNvSpPr txBox="1">
            <a:spLocks/>
          </p:cNvSpPr>
          <p:nvPr userDrawn="1"/>
        </p:nvSpPr>
        <p:spPr>
          <a:xfrm>
            <a:off x="931638" y="6333457"/>
            <a:ext cx="10181402" cy="3118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Информация предоставлена Белорусским телеграфных агентством БЕЛТА (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www.belta.by</a:t>
            </a:r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:a16="http://schemas.microsoft.com/office/drawing/2014/main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271" y="133632"/>
            <a:ext cx="791812" cy="89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50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39817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31620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65601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4464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43808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03237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9793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9740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50707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61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" Target="slide4.xml"/><Relationship Id="rId7" Type="http://schemas.openxmlformats.org/officeDocument/2006/relationships/image" Target="../media/image1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8.xml"/><Relationship Id="rId5" Type="http://schemas.openxmlformats.org/officeDocument/2006/relationships/slide" Target="slide7.xml"/><Relationship Id="rId4" Type="http://schemas.openxmlformats.org/officeDocument/2006/relationships/slide" Target="slide5.xml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" Target="slide2.xml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5.wdp"/><Relationship Id="rId5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7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6.wdp"/><Relationship Id="rId5" Type="http://schemas.openxmlformats.org/officeDocument/2006/relationships/image" Target="../media/image24.png"/><Relationship Id="rId10" Type="http://schemas.openxmlformats.org/officeDocument/2006/relationships/image" Target="../media/image26.png"/><Relationship Id="rId4" Type="http://schemas.openxmlformats.org/officeDocument/2006/relationships/slide" Target="slide2.xml"/><Relationship Id="rId9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slide" Target="slide5.xml"/><Relationship Id="rId3" Type="http://schemas.openxmlformats.org/officeDocument/2006/relationships/image" Target="../media/image17.png"/><Relationship Id="rId7" Type="http://schemas.openxmlformats.org/officeDocument/2006/relationships/image" Target="../media/image25.png"/><Relationship Id="rId12" Type="http://schemas.microsoft.com/office/2007/relationships/hdphoto" Target="../media/hdphoto8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6.wdp"/><Relationship Id="rId11" Type="http://schemas.openxmlformats.org/officeDocument/2006/relationships/image" Target="../media/image28.png"/><Relationship Id="rId5" Type="http://schemas.openxmlformats.org/officeDocument/2006/relationships/image" Target="../media/image24.png"/><Relationship Id="rId10" Type="http://schemas.openxmlformats.org/officeDocument/2006/relationships/image" Target="../media/image27.png"/><Relationship Id="rId4" Type="http://schemas.openxmlformats.org/officeDocument/2006/relationships/slide" Target="slide2.xml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9.wdp"/><Relationship Id="rId5" Type="http://schemas.openxmlformats.org/officeDocument/2006/relationships/image" Target="../media/image29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7.png"/><Relationship Id="rId7" Type="http://schemas.openxmlformats.org/officeDocument/2006/relationships/hyperlink" Target="https://www.youtube.com/watch?v=srcLRDYZ5h8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0.wdp"/><Relationship Id="rId11" Type="http://schemas.microsoft.com/office/2007/relationships/hdphoto" Target="../media/hdphoto11.wdp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slide" Target="slide2.xml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5"/>
          <p:cNvSpPr txBox="1"/>
          <p:nvPr/>
        </p:nvSpPr>
        <p:spPr>
          <a:xfrm>
            <a:off x="7403335" y="4369849"/>
            <a:ext cx="4549966" cy="35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b="1" i="1" dirty="0">
                <a:latin typeface="Arial"/>
                <a:ea typeface="Arial"/>
                <a:cs typeface="Arial"/>
                <a:sym typeface="Arial"/>
              </a:rPr>
              <a:t>(о возможностях развития и самореализации членов ОО «БРСМ», деятельности Республиканского совета работающей молодежи)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94;p25">
            <a:extLst>
              <a:ext uri="{FF2B5EF4-FFF2-40B4-BE49-F238E27FC236}">
                <a16:creationId xmlns:a16="http://schemas.microsoft.com/office/drawing/2014/main" id="{FB16588C-22D3-4019-97F0-0F3B867A94A1}"/>
              </a:ext>
            </a:extLst>
          </p:cNvPr>
          <p:cNvSpPr txBox="1">
            <a:spLocks/>
          </p:cNvSpPr>
          <p:nvPr/>
        </p:nvSpPr>
        <p:spPr>
          <a:xfrm>
            <a:off x="7399341" y="2962126"/>
            <a:ext cx="4777740" cy="171060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4000" b="1" dirty="0">
                <a:solidFill>
                  <a:srgbClr val="09763A"/>
                </a:solidFill>
                <a:latin typeface="Arial Black" panose="020B0A04020102020204" pitchFamily="34" charset="0"/>
                <a:ea typeface="Arial"/>
                <a:cs typeface="Calibri" panose="020F0502020204030204" pitchFamily="34" charset="0"/>
                <a:sym typeface="Arial"/>
              </a:rPr>
              <a:t>Что может БРСМ?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40F1C92-0742-42D6-B505-A5E22FAAC399}"/>
              </a:ext>
            </a:extLst>
          </p:cNvPr>
          <p:cNvSpPr/>
          <p:nvPr/>
        </p:nvSpPr>
        <p:spPr>
          <a:xfrm>
            <a:off x="5180309" y="6182810"/>
            <a:ext cx="18668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Calibri"/>
                <a:ea typeface="Calibri"/>
                <a:cs typeface="Calibri"/>
                <a:sym typeface="Calibri"/>
              </a:rPr>
              <a:t>Ноябрь, 2024 год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E374D8F-6E79-4A98-AA7F-25BBC11948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155" y="1726374"/>
            <a:ext cx="1653056" cy="152355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C3DCDF8-8C63-4F02-B891-435D5AA9BD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766" y="1973515"/>
            <a:ext cx="6321028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093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2</a:t>
            </a:fld>
            <a:endParaRPr lang="x-non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F78D8B-9EA2-498A-9D5D-3CD4514CBD78}"/>
              </a:ext>
            </a:extLst>
          </p:cNvPr>
          <p:cNvSpPr txBox="1"/>
          <p:nvPr/>
        </p:nvSpPr>
        <p:spPr>
          <a:xfrm>
            <a:off x="4828750" y="246078"/>
            <a:ext cx="6820358" cy="26068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90000"/>
              </a:lnSpc>
              <a:spcAft>
                <a:spcPts val="300"/>
              </a:spcAft>
            </a:pPr>
            <a:r>
              <a:rPr lang="ru-RU" sz="16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Сегодня, объединяя сотни тысяч патриотов страны, БРСМ вносит значительный вклад в сохранение и приумножение лучших традиций молодежного движения Беларуси.</a:t>
            </a:r>
          </a:p>
          <a:p>
            <a:pPr indent="450215" algn="just">
              <a:lnSpc>
                <a:spcPct val="90000"/>
              </a:lnSpc>
              <a:spcAft>
                <a:spcPts val="300"/>
              </a:spcAft>
            </a:pPr>
            <a:r>
              <a:rPr lang="ru-RU" sz="16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БРСМ нужно и дальше активно развивать </a:t>
            </a:r>
            <a:r>
              <a:rPr lang="ru-RU" sz="1600" i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студотрядовские</a:t>
            </a:r>
            <a:r>
              <a:rPr lang="ru-RU" sz="16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и волонтерские программы, участвовать в создании и реализации проектов, связанных с обустройством городов и сел, сохранением исторической памяти о подвиге народа в годы Великой Отечественной войны, вовлекая в общественно полезные дела нашу молодежь. Всегда идите вперед, никогда не останавливайтесь на достигнутом. Любите свою страну и смело боритесь за правду.</a:t>
            </a:r>
          </a:p>
          <a:p>
            <a:pPr indent="450215" algn="r">
              <a:lnSpc>
                <a:spcPct val="90000"/>
              </a:lnSpc>
              <a:spcAft>
                <a:spcPts val="300"/>
              </a:spcAft>
            </a:pPr>
            <a:r>
              <a:rPr lang="ru-RU" sz="16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А. Г. Лукашенко</a:t>
            </a:r>
          </a:p>
        </p:txBody>
      </p:sp>
      <p:sp>
        <p:nvSpPr>
          <p:cNvPr id="4" name="Вопрос 1">
            <a:hlinkClick r:id="rId2" action="ppaction://hlinksldjump"/>
            <a:extLst>
              <a:ext uri="{FF2B5EF4-FFF2-40B4-BE49-F238E27FC236}">
                <a16:creationId xmlns:a16="http://schemas.microsoft.com/office/drawing/2014/main" id="{7AA4473C-1A15-4CC6-86A5-B1FE67A8DBF1}"/>
              </a:ext>
            </a:extLst>
          </p:cNvPr>
          <p:cNvSpPr/>
          <p:nvPr/>
        </p:nvSpPr>
        <p:spPr>
          <a:xfrm>
            <a:off x="595756" y="4194098"/>
            <a:ext cx="1879272" cy="1287408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1</a:t>
            </a:r>
          </a:p>
        </p:txBody>
      </p:sp>
      <p:sp>
        <p:nvSpPr>
          <p:cNvPr id="9" name="Вопрос 2">
            <a:hlinkClick r:id="rId3" action="ppaction://hlinksldjump"/>
            <a:extLst>
              <a:ext uri="{FF2B5EF4-FFF2-40B4-BE49-F238E27FC236}">
                <a16:creationId xmlns:a16="http://schemas.microsoft.com/office/drawing/2014/main" id="{7D32A7CC-7B15-4C4F-8C34-0834264788FA}"/>
              </a:ext>
            </a:extLst>
          </p:cNvPr>
          <p:cNvSpPr/>
          <p:nvPr/>
        </p:nvSpPr>
        <p:spPr>
          <a:xfrm>
            <a:off x="2839310" y="4194098"/>
            <a:ext cx="1879272" cy="1287408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2</a:t>
            </a:r>
          </a:p>
        </p:txBody>
      </p:sp>
      <p:sp>
        <p:nvSpPr>
          <p:cNvPr id="10" name="Вопрос 3">
            <a:hlinkClick r:id="rId4" action="ppaction://hlinksldjump"/>
            <a:extLst>
              <a:ext uri="{FF2B5EF4-FFF2-40B4-BE49-F238E27FC236}">
                <a16:creationId xmlns:a16="http://schemas.microsoft.com/office/drawing/2014/main" id="{26E4BF1F-4C9E-4371-986B-47B04B40FBC2}"/>
              </a:ext>
            </a:extLst>
          </p:cNvPr>
          <p:cNvSpPr/>
          <p:nvPr/>
        </p:nvSpPr>
        <p:spPr>
          <a:xfrm>
            <a:off x="5082864" y="4194098"/>
            <a:ext cx="1879272" cy="1287408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3</a:t>
            </a:r>
          </a:p>
        </p:txBody>
      </p:sp>
      <p:sp>
        <p:nvSpPr>
          <p:cNvPr id="11" name="Вопрос 4">
            <a:hlinkClick r:id="rId5" action="ppaction://hlinksldjump"/>
            <a:extLst>
              <a:ext uri="{FF2B5EF4-FFF2-40B4-BE49-F238E27FC236}">
                <a16:creationId xmlns:a16="http://schemas.microsoft.com/office/drawing/2014/main" id="{E79CE975-58C3-4A56-8871-B3B78139E78A}"/>
              </a:ext>
            </a:extLst>
          </p:cNvPr>
          <p:cNvSpPr/>
          <p:nvPr/>
        </p:nvSpPr>
        <p:spPr>
          <a:xfrm>
            <a:off x="7326418" y="4194098"/>
            <a:ext cx="1879272" cy="1287408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4</a:t>
            </a:r>
          </a:p>
        </p:txBody>
      </p:sp>
      <p:sp>
        <p:nvSpPr>
          <p:cNvPr id="12" name="Вопрос 5">
            <a:hlinkClick r:id="rId6" action="ppaction://hlinksldjump"/>
            <a:extLst>
              <a:ext uri="{FF2B5EF4-FFF2-40B4-BE49-F238E27FC236}">
                <a16:creationId xmlns:a16="http://schemas.microsoft.com/office/drawing/2014/main" id="{7CBD904D-0213-4510-A72B-B6FB810B6330}"/>
              </a:ext>
            </a:extLst>
          </p:cNvPr>
          <p:cNvSpPr/>
          <p:nvPr/>
        </p:nvSpPr>
        <p:spPr>
          <a:xfrm>
            <a:off x="9569973" y="4194098"/>
            <a:ext cx="1879272" cy="1287408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5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5177C59-FA0F-49AD-AE01-8BBCB35499D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658" y="5656977"/>
            <a:ext cx="514061" cy="51406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5B7FB8D-6C51-4E16-B829-303A67625F3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212" y="5656976"/>
            <a:ext cx="514061" cy="51406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23B47BF-0584-45E0-964F-29E2B60B9D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399" y="5709447"/>
            <a:ext cx="514061" cy="51406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729E15E-5D81-4048-9FC1-263C1A2CFB6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320" y="5656975"/>
            <a:ext cx="514061" cy="51406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BDE43DA-2F7B-4578-BEB0-58ED39260B8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082" y="5634133"/>
            <a:ext cx="514061" cy="514061"/>
          </a:xfrm>
          <a:prstGeom prst="rect">
            <a:avLst/>
          </a:prstGeom>
        </p:spPr>
      </p:pic>
      <p:sp>
        <p:nvSpPr>
          <p:cNvPr id="18" name="Заголовок 9">
            <a:extLst>
              <a:ext uri="{FF2B5EF4-FFF2-40B4-BE49-F238E27FC236}">
                <a16:creationId xmlns:a16="http://schemas.microsoft.com/office/drawing/2014/main" id="{DD313903-BD18-4C33-BEB0-DB6AF24B2A6E}"/>
              </a:ext>
            </a:extLst>
          </p:cNvPr>
          <p:cNvSpPr txBox="1">
            <a:spLocks/>
          </p:cNvSpPr>
          <p:nvPr/>
        </p:nvSpPr>
        <p:spPr>
          <a:xfrm>
            <a:off x="2372430" y="3043716"/>
            <a:ext cx="9538054" cy="618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rgbClr val="09763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Ответьте на вопросы викторины</a:t>
            </a:r>
            <a:endParaRPr lang="x-none" sz="4000" b="1" dirty="0">
              <a:solidFill>
                <a:srgbClr val="09763A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19" name="Picture 2" descr="Небольшая викторина) — DRIVE2">
            <a:extLst>
              <a:ext uri="{FF2B5EF4-FFF2-40B4-BE49-F238E27FC236}">
                <a16:creationId xmlns:a16="http://schemas.microsoft.com/office/drawing/2014/main" id="{E621C870-29B5-4540-BF04-B8175FDC2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32" y="2694783"/>
            <a:ext cx="1706311" cy="114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1" descr="зеленая галочка круг иконки иллюстрации прозрачный PNG , галочка картинки,  зеленые галочки, значок галочки PNG картинки и пнг PSD рисунок для  бесплатной загрузки">
            <a:extLst>
              <a:ext uri="{FF2B5EF4-FFF2-40B4-BE49-F238E27FC236}">
                <a16:creationId xmlns:a16="http://schemas.microsoft.com/office/drawing/2014/main" id="{3C6FBCF5-3C2F-4B44-9965-798A60217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915" y="5182841"/>
            <a:ext cx="563031" cy="563031"/>
          </a:xfrm>
          <a:prstGeom prst="ellipse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" name="2" descr="зеленая галочка круг иконки иллюстрации прозрачный PNG , галочка картинки,  зеленые галочки, значок галочки PNG картинки и пнг PSD рисунок для  бесплатной загрузки">
            <a:extLst>
              <a:ext uri="{FF2B5EF4-FFF2-40B4-BE49-F238E27FC236}">
                <a16:creationId xmlns:a16="http://schemas.microsoft.com/office/drawing/2014/main" id="{07BD60B0-CC51-425F-966D-906A33F1F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371" y="5234902"/>
            <a:ext cx="563031" cy="563031"/>
          </a:xfrm>
          <a:prstGeom prst="ellipse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1" name="3" descr="зеленая галочка круг иконки иллюстрации прозрачный PNG , галочка картинки,  зеленые галочки, значок галочки PNG картинки и пнг PSD рисунок для  бесплатной загрузки">
            <a:extLst>
              <a:ext uri="{FF2B5EF4-FFF2-40B4-BE49-F238E27FC236}">
                <a16:creationId xmlns:a16="http://schemas.microsoft.com/office/drawing/2014/main" id="{464A3D2C-9824-43F3-BBD7-2A4E2B784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528" y="5250270"/>
            <a:ext cx="563031" cy="563031"/>
          </a:xfrm>
          <a:prstGeom prst="ellipse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2" name="4" descr="зеленая галочка круг иконки иллюстрации прозрачный PNG , галочка картинки,  зеленые галочки, значок галочки PNG картинки и пнг PSD рисунок для  бесплатной загрузки">
            <a:extLst>
              <a:ext uri="{FF2B5EF4-FFF2-40B4-BE49-F238E27FC236}">
                <a16:creationId xmlns:a16="http://schemas.microsoft.com/office/drawing/2014/main" id="{150FFB68-B16F-4E05-B42B-216AA3140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3200" y="5260588"/>
            <a:ext cx="563031" cy="563031"/>
          </a:xfrm>
          <a:prstGeom prst="ellipse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3" name="5" descr="зеленая галочка круг иконки иллюстрации прозрачный PNG , галочка картинки,  зеленые галочки, значок галочки PNG картинки и пнг PSD рисунок для  бесплатной загрузки">
            <a:extLst>
              <a:ext uri="{FF2B5EF4-FFF2-40B4-BE49-F238E27FC236}">
                <a16:creationId xmlns:a16="http://schemas.microsoft.com/office/drawing/2014/main" id="{8C6E0501-A3DA-472D-BE1C-C6E457270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7729" y="5234901"/>
            <a:ext cx="563031" cy="563031"/>
          </a:xfrm>
          <a:prstGeom prst="ellipse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3073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Выноска: линия с чертой 44">
            <a:extLst>
              <a:ext uri="{FF2B5EF4-FFF2-40B4-BE49-F238E27FC236}">
                <a16:creationId xmlns:a16="http://schemas.microsoft.com/office/drawing/2014/main" id="{31AC3DDA-C743-4FFF-A077-41DF247FE961}"/>
              </a:ext>
            </a:extLst>
          </p:cNvPr>
          <p:cNvSpPr/>
          <p:nvPr/>
        </p:nvSpPr>
        <p:spPr>
          <a:xfrm rot="5400000" flipV="1">
            <a:off x="4791339" y="4099110"/>
            <a:ext cx="1349310" cy="2124873"/>
          </a:xfrm>
          <a:prstGeom prst="accentCallout1">
            <a:avLst>
              <a:gd name="adj1" fmla="val 51884"/>
              <a:gd name="adj2" fmla="val -7517"/>
              <a:gd name="adj3" fmla="val 62146"/>
              <a:gd name="adj4" fmla="val -40784"/>
            </a:avLst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3</a:t>
            </a:fld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1F980E-AF6C-4CBB-8065-FDCCA508CBFC}"/>
              </a:ext>
            </a:extLst>
          </p:cNvPr>
          <p:cNvSpPr txBox="1"/>
          <p:nvPr/>
        </p:nvSpPr>
        <p:spPr>
          <a:xfrm>
            <a:off x="2717031" y="246637"/>
            <a:ext cx="9051960" cy="477805"/>
          </a:xfrm>
          <a:prstGeom prst="rect">
            <a:avLst/>
          </a:prstGeom>
          <a:solidFill>
            <a:srgbClr val="F6EBEA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tIns="72000" bIns="72000" rtlCol="0">
            <a:spAutoFit/>
          </a:bodyPr>
          <a:lstStyle/>
          <a:p>
            <a:pPr marL="273050" algn="just">
              <a:lnSpc>
                <a:spcPct val="90000"/>
              </a:lnSpc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Какова история создания ОО «БРСМ»?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30235C9C-7389-44B7-AA59-D44435350E42}"/>
              </a:ext>
            </a:extLst>
          </p:cNvPr>
          <p:cNvSpPr/>
          <p:nvPr/>
        </p:nvSpPr>
        <p:spPr>
          <a:xfrm>
            <a:off x="988583" y="246637"/>
            <a:ext cx="1879272" cy="477805"/>
          </a:xfrm>
          <a:prstGeom prst="roundRect">
            <a:avLst>
              <a:gd name="adj" fmla="val 921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1</a:t>
            </a:r>
          </a:p>
        </p:txBody>
      </p:sp>
      <p:sp>
        <p:nvSpPr>
          <p:cNvPr id="19" name="Ответ">
            <a:extLst>
              <a:ext uri="{FF2B5EF4-FFF2-40B4-BE49-F238E27FC236}">
                <a16:creationId xmlns:a16="http://schemas.microsoft.com/office/drawing/2014/main" id="{8D9D1976-6D41-4DB7-A8CD-D02E1F692670}"/>
              </a:ext>
            </a:extLst>
          </p:cNvPr>
          <p:cNvSpPr/>
          <p:nvPr/>
        </p:nvSpPr>
        <p:spPr>
          <a:xfrm>
            <a:off x="988583" y="1008646"/>
            <a:ext cx="10780408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  <p:sp>
        <p:nvSpPr>
          <p:cNvPr id="38" name="назад">
            <a:hlinkClick r:id="rId3" action="ppaction://hlinksldjump"/>
            <a:extLst>
              <a:ext uri="{FF2B5EF4-FFF2-40B4-BE49-F238E27FC236}">
                <a16:creationId xmlns:a16="http://schemas.microsoft.com/office/drawing/2014/main" id="{5FEA83B1-DDD4-4E8E-9DBA-CC22299D5364}"/>
              </a:ext>
            </a:extLst>
          </p:cNvPr>
          <p:cNvSpPr/>
          <p:nvPr/>
        </p:nvSpPr>
        <p:spPr>
          <a:xfrm>
            <a:off x="9289777" y="1008646"/>
            <a:ext cx="2479214" cy="421326"/>
          </a:xfrm>
          <a:prstGeom prst="roundRect">
            <a:avLst>
              <a:gd name="adj" fmla="val 26121"/>
            </a:avLst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 Black" panose="020B0A04020102020204" pitchFamily="34" charset="0"/>
              </a:rPr>
              <a:t>Вернуться назад</a:t>
            </a:r>
          </a:p>
        </p:txBody>
      </p:sp>
      <p:pic>
        <p:nvPicPr>
          <p:cNvPr id="20" name="пальчик">
            <a:extLst>
              <a:ext uri="{FF2B5EF4-FFF2-40B4-BE49-F238E27FC236}">
                <a16:creationId xmlns:a16="http://schemas.microsoft.com/office/drawing/2014/main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06" y="913643"/>
            <a:ext cx="514061" cy="514061"/>
          </a:xfrm>
          <a:prstGeom prst="rect">
            <a:avLst/>
          </a:prstGeom>
        </p:spPr>
      </p:pic>
      <p:sp>
        <p:nvSpPr>
          <p:cNvPr id="23" name="Выноска: линия с чертой 22">
            <a:extLst>
              <a:ext uri="{FF2B5EF4-FFF2-40B4-BE49-F238E27FC236}">
                <a16:creationId xmlns:a16="http://schemas.microsoft.com/office/drawing/2014/main" id="{DF2C340F-3F90-4FCA-B325-F9EB7CEE1CFE}"/>
              </a:ext>
            </a:extLst>
          </p:cNvPr>
          <p:cNvSpPr/>
          <p:nvPr/>
        </p:nvSpPr>
        <p:spPr>
          <a:xfrm rot="16200000">
            <a:off x="9767617" y="1368702"/>
            <a:ext cx="1349310" cy="2794493"/>
          </a:xfrm>
          <a:prstGeom prst="accentCallout1">
            <a:avLst>
              <a:gd name="adj1" fmla="val 53275"/>
              <a:gd name="adj2" fmla="val -8332"/>
              <a:gd name="adj3" fmla="val 56659"/>
              <a:gd name="adj4" fmla="val -34254"/>
            </a:avLst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Выноска: линия с чертой 23">
            <a:extLst>
              <a:ext uri="{FF2B5EF4-FFF2-40B4-BE49-F238E27FC236}">
                <a16:creationId xmlns:a16="http://schemas.microsoft.com/office/drawing/2014/main" id="{C37B8A18-DCD6-4CBC-9D68-49ED2467E822}"/>
              </a:ext>
            </a:extLst>
          </p:cNvPr>
          <p:cNvSpPr/>
          <p:nvPr/>
        </p:nvSpPr>
        <p:spPr>
          <a:xfrm rot="5400000" flipV="1">
            <a:off x="7744699" y="4077711"/>
            <a:ext cx="1349310" cy="2124873"/>
          </a:xfrm>
          <a:prstGeom prst="accentCallout1">
            <a:avLst>
              <a:gd name="adj1" fmla="val 51884"/>
              <a:gd name="adj2" fmla="val -7517"/>
              <a:gd name="adj3" fmla="val 62146"/>
              <a:gd name="adj4" fmla="val -40784"/>
            </a:avLst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Выноска: линия с чертой 24">
            <a:extLst>
              <a:ext uri="{FF2B5EF4-FFF2-40B4-BE49-F238E27FC236}">
                <a16:creationId xmlns:a16="http://schemas.microsoft.com/office/drawing/2014/main" id="{56C2C547-F823-469D-B189-768BA65805FE}"/>
              </a:ext>
            </a:extLst>
          </p:cNvPr>
          <p:cNvSpPr/>
          <p:nvPr/>
        </p:nvSpPr>
        <p:spPr>
          <a:xfrm rot="16200000">
            <a:off x="6743673" y="1872782"/>
            <a:ext cx="1349310" cy="1901818"/>
          </a:xfrm>
          <a:prstGeom prst="accentCallout1">
            <a:avLst>
              <a:gd name="adj1" fmla="val 53275"/>
              <a:gd name="adj2" fmla="val -8332"/>
              <a:gd name="adj3" fmla="val 36947"/>
              <a:gd name="adj4" fmla="val -28538"/>
            </a:avLst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Выноска: линия с чертой 25">
            <a:extLst>
              <a:ext uri="{FF2B5EF4-FFF2-40B4-BE49-F238E27FC236}">
                <a16:creationId xmlns:a16="http://schemas.microsoft.com/office/drawing/2014/main" id="{F7659EA2-B63C-48D4-8AF6-6332C9BBD65B}"/>
              </a:ext>
            </a:extLst>
          </p:cNvPr>
          <p:cNvSpPr/>
          <p:nvPr/>
        </p:nvSpPr>
        <p:spPr>
          <a:xfrm rot="16200000">
            <a:off x="772755" y="1806018"/>
            <a:ext cx="1349310" cy="2078584"/>
          </a:xfrm>
          <a:prstGeom prst="accentCallout1">
            <a:avLst>
              <a:gd name="adj1" fmla="val 51081"/>
              <a:gd name="adj2" fmla="val -6700"/>
              <a:gd name="adj3" fmla="val 24017"/>
              <a:gd name="adj4" fmla="val -26087"/>
            </a:avLst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B63F772-190F-44B5-8993-73BBB70984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82894" y="4209811"/>
            <a:ext cx="2220520" cy="2094749"/>
          </a:xfrm>
          <a:prstGeom prst="rect">
            <a:avLst/>
          </a:prstGeom>
        </p:spPr>
      </p:pic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1595D7BD-90F0-47F8-97F4-2F2DF0C53327}"/>
              </a:ext>
            </a:extLst>
          </p:cNvPr>
          <p:cNvCxnSpPr/>
          <p:nvPr/>
        </p:nvCxnSpPr>
        <p:spPr>
          <a:xfrm>
            <a:off x="810380" y="3907615"/>
            <a:ext cx="10682261" cy="0"/>
          </a:xfrm>
          <a:prstGeom prst="line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Овал 28">
            <a:extLst>
              <a:ext uri="{FF2B5EF4-FFF2-40B4-BE49-F238E27FC236}">
                <a16:creationId xmlns:a16="http://schemas.microsoft.com/office/drawing/2014/main" id="{9093CF80-AD65-48E5-B687-11EFE91D2CD8}"/>
              </a:ext>
            </a:extLst>
          </p:cNvPr>
          <p:cNvSpPr/>
          <p:nvPr/>
        </p:nvSpPr>
        <p:spPr>
          <a:xfrm>
            <a:off x="779022" y="3759915"/>
            <a:ext cx="234889" cy="23488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BDE7567F-4B86-43B2-9315-CCDF5AA488F5}"/>
              </a:ext>
            </a:extLst>
          </p:cNvPr>
          <p:cNvSpPr/>
          <p:nvPr/>
        </p:nvSpPr>
        <p:spPr>
          <a:xfrm>
            <a:off x="111613" y="2232061"/>
            <a:ext cx="2448913" cy="13381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24 сентября 1920 года </a:t>
            </a:r>
          </a:p>
          <a:p>
            <a:pPr algn="ctr">
              <a:lnSpc>
                <a:spcPct val="80000"/>
              </a:lnSpc>
              <a:spcBef>
                <a:spcPts val="600"/>
              </a:spcBef>
            </a:pPr>
            <a:r>
              <a:rPr lang="ru-RU" dirty="0"/>
              <a:t>Создана организация </a:t>
            </a:r>
            <a:r>
              <a:rPr lang="ru-RU" b="1" dirty="0"/>
              <a:t>Коммунистический Союз Молодежи Белоруссии </a:t>
            </a:r>
            <a:r>
              <a:rPr lang="ru-RU" dirty="0"/>
              <a:t>(КСМБ).</a:t>
            </a: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C50E178E-C13F-41DD-851C-4C4637E395DB}"/>
              </a:ext>
            </a:extLst>
          </p:cNvPr>
          <p:cNvSpPr/>
          <p:nvPr/>
        </p:nvSpPr>
        <p:spPr>
          <a:xfrm>
            <a:off x="5613061" y="3809934"/>
            <a:ext cx="234889" cy="23488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12A2CC82-4AA8-4669-8A2A-78F9CD8C7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412" y="1656414"/>
            <a:ext cx="543317" cy="60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04121B69-3599-4622-8C37-575C55AC695C}"/>
              </a:ext>
            </a:extLst>
          </p:cNvPr>
          <p:cNvSpPr/>
          <p:nvPr/>
        </p:nvSpPr>
        <p:spPr>
          <a:xfrm>
            <a:off x="7223402" y="4464010"/>
            <a:ext cx="2391902" cy="13381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20—21 мая 1997 года </a:t>
            </a:r>
          </a:p>
          <a:p>
            <a:pPr algn="ctr">
              <a:lnSpc>
                <a:spcPct val="80000"/>
              </a:lnSpc>
              <a:spcBef>
                <a:spcPts val="600"/>
              </a:spcBef>
            </a:pPr>
            <a:r>
              <a:rPr lang="ru-RU" dirty="0"/>
              <a:t>Создана организация </a:t>
            </a:r>
            <a:r>
              <a:rPr lang="ru-RU" b="1" dirty="0"/>
              <a:t>Белорусский патриотический союз молодежи </a:t>
            </a:r>
            <a:r>
              <a:rPr lang="ru-RU" dirty="0"/>
              <a:t>(БПСМ).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F2976607-974D-4FB9-9740-384D92AD6573}"/>
              </a:ext>
            </a:extLst>
          </p:cNvPr>
          <p:cNvSpPr/>
          <p:nvPr/>
        </p:nvSpPr>
        <p:spPr>
          <a:xfrm>
            <a:off x="7030355" y="3776857"/>
            <a:ext cx="234889" cy="23488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253297C2-5038-4FCE-8745-267AA3ABF6D4}"/>
              </a:ext>
            </a:extLst>
          </p:cNvPr>
          <p:cNvSpPr/>
          <p:nvPr/>
        </p:nvSpPr>
        <p:spPr>
          <a:xfrm>
            <a:off x="10532697" y="3783599"/>
            <a:ext cx="234889" cy="23488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ADFD9950-102C-4BDA-BA6F-0AF0939B3285}"/>
              </a:ext>
            </a:extLst>
          </p:cNvPr>
          <p:cNvSpPr/>
          <p:nvPr/>
        </p:nvSpPr>
        <p:spPr>
          <a:xfrm>
            <a:off x="8421028" y="1888403"/>
            <a:ext cx="3813324" cy="1559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6 сентября 2002 года </a:t>
            </a:r>
          </a:p>
          <a:p>
            <a:pPr algn="ctr">
              <a:lnSpc>
                <a:spcPct val="80000"/>
              </a:lnSpc>
              <a:spcBef>
                <a:spcPts val="600"/>
              </a:spcBef>
            </a:pPr>
            <a:r>
              <a:rPr lang="ru-RU" dirty="0"/>
              <a:t>принято решение об объединении БСМ и БПСМ в единую организацию </a:t>
            </a:r>
            <a:r>
              <a:rPr lang="ru-RU" b="1" dirty="0"/>
              <a:t>— Общественное объединение «Белорусский республиканский союз молодежи» </a:t>
            </a:r>
            <a:r>
              <a:rPr lang="ru-RU" dirty="0"/>
              <a:t>(ОО «БРСМ»).</a:t>
            </a:r>
          </a:p>
        </p:txBody>
      </p:sp>
      <p:sp>
        <p:nvSpPr>
          <p:cNvPr id="37" name="Выноска: линия с чертой 36">
            <a:extLst>
              <a:ext uri="{FF2B5EF4-FFF2-40B4-BE49-F238E27FC236}">
                <a16:creationId xmlns:a16="http://schemas.microsoft.com/office/drawing/2014/main" id="{D35A3944-E71C-4DE2-A56F-CCD978A71D5C}"/>
              </a:ext>
            </a:extLst>
          </p:cNvPr>
          <p:cNvSpPr/>
          <p:nvPr/>
        </p:nvSpPr>
        <p:spPr>
          <a:xfrm rot="5400000" flipV="1">
            <a:off x="1728054" y="3666649"/>
            <a:ext cx="1349310" cy="2743197"/>
          </a:xfrm>
          <a:prstGeom prst="accentCallout1">
            <a:avLst>
              <a:gd name="adj1" fmla="val 37426"/>
              <a:gd name="adj2" fmla="val -5067"/>
              <a:gd name="adj3" fmla="val 52932"/>
              <a:gd name="adj4" fmla="val -30169"/>
            </a:avLst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8B4454EA-7092-472D-83DE-62B774971851}"/>
              </a:ext>
            </a:extLst>
          </p:cNvPr>
          <p:cNvSpPr/>
          <p:nvPr/>
        </p:nvSpPr>
        <p:spPr>
          <a:xfrm>
            <a:off x="2342371" y="3803501"/>
            <a:ext cx="234889" cy="23488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Выноска: линия с чертой 39">
            <a:extLst>
              <a:ext uri="{FF2B5EF4-FFF2-40B4-BE49-F238E27FC236}">
                <a16:creationId xmlns:a16="http://schemas.microsoft.com/office/drawing/2014/main" id="{19057A70-7E79-4F18-8286-84B45869D795}"/>
              </a:ext>
            </a:extLst>
          </p:cNvPr>
          <p:cNvSpPr/>
          <p:nvPr/>
        </p:nvSpPr>
        <p:spPr>
          <a:xfrm rot="16200000">
            <a:off x="3463585" y="1861468"/>
            <a:ext cx="1349310" cy="1901818"/>
          </a:xfrm>
          <a:prstGeom prst="accentCallout1">
            <a:avLst>
              <a:gd name="adj1" fmla="val 34159"/>
              <a:gd name="adj2" fmla="val -8332"/>
              <a:gd name="adj3" fmla="val 50271"/>
              <a:gd name="adj4" fmla="val -28537"/>
            </a:avLst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BEB59F2F-B20F-48E6-8759-07B19CBF06A8}"/>
              </a:ext>
            </a:extLst>
          </p:cNvPr>
          <p:cNvSpPr/>
          <p:nvPr/>
        </p:nvSpPr>
        <p:spPr>
          <a:xfrm>
            <a:off x="639436" y="4381653"/>
            <a:ext cx="3252911" cy="1559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Июнь 1924 года </a:t>
            </a:r>
          </a:p>
          <a:p>
            <a:pPr algn="ctr">
              <a:lnSpc>
                <a:spcPct val="80000"/>
              </a:lnSpc>
              <a:spcBef>
                <a:spcPts val="600"/>
              </a:spcBef>
            </a:pPr>
            <a:r>
              <a:rPr lang="ru-RU" dirty="0"/>
              <a:t>Организации было присвоено имя В.И. Ленина — </a:t>
            </a:r>
            <a:r>
              <a:rPr lang="ru-RU" b="1" dirty="0"/>
              <a:t>Ленинский Коммунистический Союз Молодежи Белоруссии </a:t>
            </a:r>
            <a:r>
              <a:rPr lang="ru-RU" dirty="0"/>
              <a:t>(ЛКСМБ).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F19AB7D-1540-4F25-BEF2-D55148269EC9}"/>
              </a:ext>
            </a:extLst>
          </p:cNvPr>
          <p:cNvSpPr/>
          <p:nvPr/>
        </p:nvSpPr>
        <p:spPr>
          <a:xfrm>
            <a:off x="2874522" y="1799400"/>
            <a:ext cx="2263794" cy="1781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1945 год </a:t>
            </a:r>
          </a:p>
          <a:p>
            <a:pPr algn="ctr">
              <a:lnSpc>
                <a:spcPct val="80000"/>
              </a:lnSpc>
              <a:spcBef>
                <a:spcPts val="600"/>
              </a:spcBef>
            </a:pPr>
            <a:r>
              <a:rPr lang="ru-RU" dirty="0"/>
              <a:t>За мужество, самоотверженность и героизм ЛКСМБ награжден </a:t>
            </a:r>
            <a:r>
              <a:rPr lang="ru-RU" i="1" dirty="0"/>
              <a:t>орденом боевого Красного Знамени</a:t>
            </a:r>
            <a:r>
              <a:rPr lang="ru-RU" dirty="0"/>
              <a:t>.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125D2641-C7DF-41B1-BAF9-9AECFF9AD5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2422" y="2279862"/>
            <a:ext cx="1016623" cy="1016623"/>
          </a:xfrm>
          <a:prstGeom prst="rect">
            <a:avLst/>
          </a:prstGeom>
        </p:spPr>
      </p:pic>
      <p:sp>
        <p:nvSpPr>
          <p:cNvPr id="44" name="Овал 43">
            <a:extLst>
              <a:ext uri="{FF2B5EF4-FFF2-40B4-BE49-F238E27FC236}">
                <a16:creationId xmlns:a16="http://schemas.microsoft.com/office/drawing/2014/main" id="{CB00034E-A12D-4496-B0E1-DC28AA3486E1}"/>
              </a:ext>
            </a:extLst>
          </p:cNvPr>
          <p:cNvSpPr/>
          <p:nvPr/>
        </p:nvSpPr>
        <p:spPr>
          <a:xfrm>
            <a:off x="4045409" y="3790170"/>
            <a:ext cx="234889" cy="23488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00BCFB3E-63F9-46F7-802D-15E0D10500DC}"/>
              </a:ext>
            </a:extLst>
          </p:cNvPr>
          <p:cNvSpPr/>
          <p:nvPr/>
        </p:nvSpPr>
        <p:spPr>
          <a:xfrm>
            <a:off x="4293811" y="4387963"/>
            <a:ext cx="2528126" cy="13381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1970 год </a:t>
            </a:r>
          </a:p>
          <a:p>
            <a:pPr algn="ctr">
              <a:lnSpc>
                <a:spcPct val="80000"/>
              </a:lnSpc>
              <a:spcBef>
                <a:spcPts val="600"/>
              </a:spcBef>
            </a:pPr>
            <a:r>
              <a:rPr lang="ru-RU" dirty="0"/>
              <a:t>За большую работу по воспитанию молодежи ЛКСМБ награжден </a:t>
            </a:r>
            <a:r>
              <a:rPr lang="ru-RU" i="1" dirty="0"/>
              <a:t>орденом Ленина</a:t>
            </a:r>
            <a:r>
              <a:rPr lang="ru-RU" dirty="0"/>
              <a:t>.</a:t>
            </a:r>
          </a:p>
        </p:txBody>
      </p:sp>
      <p:pic>
        <p:nvPicPr>
          <p:cNvPr id="47" name="Picture 4">
            <a:extLst>
              <a:ext uri="{FF2B5EF4-FFF2-40B4-BE49-F238E27FC236}">
                <a16:creationId xmlns:a16="http://schemas.microsoft.com/office/drawing/2014/main" id="{7D837FB6-6387-4B05-8216-FBD4BF8E7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668" y="5712903"/>
            <a:ext cx="959850" cy="99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BE6FF23C-6EFA-43BC-B9FB-2C8CED7DCCBA}"/>
              </a:ext>
            </a:extLst>
          </p:cNvPr>
          <p:cNvSpPr/>
          <p:nvPr/>
        </p:nvSpPr>
        <p:spPr>
          <a:xfrm>
            <a:off x="6096000" y="2157996"/>
            <a:ext cx="2525336" cy="13381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Февраль 1995 года </a:t>
            </a:r>
          </a:p>
          <a:p>
            <a:pPr algn="ctr">
              <a:lnSpc>
                <a:spcPct val="80000"/>
              </a:lnSpc>
              <a:spcBef>
                <a:spcPts val="600"/>
              </a:spcBef>
            </a:pPr>
            <a:r>
              <a:rPr lang="ru-RU" dirty="0"/>
              <a:t>Организация переименована в </a:t>
            </a:r>
            <a:r>
              <a:rPr lang="ru-RU" b="1" dirty="0"/>
              <a:t>Белорусский союз молодежи </a:t>
            </a:r>
            <a:r>
              <a:rPr lang="ru-RU" dirty="0"/>
              <a:t>(БСМ).</a:t>
            </a:r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id="{8A4E7F3E-572E-4330-BFAF-73A46EFB2C04}"/>
              </a:ext>
            </a:extLst>
          </p:cNvPr>
          <p:cNvSpPr/>
          <p:nvPr/>
        </p:nvSpPr>
        <p:spPr>
          <a:xfrm>
            <a:off x="8569881" y="3809934"/>
            <a:ext cx="234889" cy="23488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шторка">
            <a:extLst>
              <a:ext uri="{FF2B5EF4-FFF2-40B4-BE49-F238E27FC236}">
                <a16:creationId xmlns:a16="http://schemas.microsoft.com/office/drawing/2014/main" id="{D415E154-D706-4557-B23C-F1C1C5D24AC0}"/>
              </a:ext>
            </a:extLst>
          </p:cNvPr>
          <p:cNvSpPr/>
          <p:nvPr/>
        </p:nvSpPr>
        <p:spPr>
          <a:xfrm>
            <a:off x="0" y="1543051"/>
            <a:ext cx="12192000" cy="52206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544169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A7A8DFC5-41BC-4676-A9E8-0672EE7FA1A3}"/>
              </a:ext>
            </a:extLst>
          </p:cNvPr>
          <p:cNvSpPr txBox="1"/>
          <p:nvPr/>
        </p:nvSpPr>
        <p:spPr>
          <a:xfrm>
            <a:off x="2728159" y="196180"/>
            <a:ext cx="9051960" cy="477805"/>
          </a:xfrm>
          <a:prstGeom prst="rect">
            <a:avLst/>
          </a:prstGeom>
          <a:solidFill>
            <a:srgbClr val="FCE7B2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tIns="72000" bIns="72000" rtlCol="0">
            <a:spAutoFit/>
          </a:bodyPr>
          <a:lstStyle/>
          <a:p>
            <a:pPr marL="273050" algn="just">
              <a:lnSpc>
                <a:spcPct val="90000"/>
              </a:lnSpc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Какие цели и задачи стоят перед ОО «БРСМ»?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4</a:t>
            </a:fld>
            <a:endParaRPr lang="x-none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09" y="809856"/>
            <a:ext cx="514061" cy="514061"/>
          </a:xfrm>
          <a:prstGeom prst="rect">
            <a:avLst/>
          </a:prstGeom>
        </p:spPr>
      </p:pic>
      <p:sp>
        <p:nvSpPr>
          <p:cNvPr id="6" name="AutoShape 2" descr="3_новый размер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Прямоугольник: скругленные углы 17">
            <a:extLst>
              <a:ext uri="{FF2B5EF4-FFF2-40B4-BE49-F238E27FC236}">
                <a16:creationId xmlns:a16="http://schemas.microsoft.com/office/drawing/2014/main" id="{30235C9C-7389-44B7-AA59-D44435350E42}"/>
              </a:ext>
            </a:extLst>
          </p:cNvPr>
          <p:cNvSpPr/>
          <p:nvPr/>
        </p:nvSpPr>
        <p:spPr>
          <a:xfrm>
            <a:off x="929881" y="196180"/>
            <a:ext cx="1879272" cy="477805"/>
          </a:xfrm>
          <a:prstGeom prst="roundRect">
            <a:avLst>
              <a:gd name="adj" fmla="val 921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2</a:t>
            </a:r>
          </a:p>
        </p:txBody>
      </p:sp>
      <p:sp>
        <p:nvSpPr>
          <p:cNvPr id="26" name="Ответ">
            <a:extLst>
              <a:ext uri="{FF2B5EF4-FFF2-40B4-BE49-F238E27FC236}">
                <a16:creationId xmlns:a16="http://schemas.microsoft.com/office/drawing/2014/main" id="{8D9D1976-6D41-4DB7-A8CD-D02E1F692670}"/>
              </a:ext>
            </a:extLst>
          </p:cNvPr>
          <p:cNvSpPr/>
          <p:nvPr/>
        </p:nvSpPr>
        <p:spPr>
          <a:xfrm>
            <a:off x="922870" y="866553"/>
            <a:ext cx="10875116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  <p:sp>
        <p:nvSpPr>
          <p:cNvPr id="27" name="назад">
            <a:hlinkClick r:id="rId4" action="ppaction://hlinksldjump"/>
            <a:extLst>
              <a:ext uri="{FF2B5EF4-FFF2-40B4-BE49-F238E27FC236}">
                <a16:creationId xmlns:a16="http://schemas.microsoft.com/office/drawing/2014/main" id="{634D4809-8AA9-4D72-A044-4183E489A657}"/>
              </a:ext>
            </a:extLst>
          </p:cNvPr>
          <p:cNvSpPr/>
          <p:nvPr/>
        </p:nvSpPr>
        <p:spPr>
          <a:xfrm>
            <a:off x="9135139" y="866553"/>
            <a:ext cx="2662847" cy="421326"/>
          </a:xfrm>
          <a:prstGeom prst="roundRect">
            <a:avLst>
              <a:gd name="adj" fmla="val 26121"/>
            </a:avLst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 Black" panose="020B0A04020102020204" pitchFamily="34" charset="0"/>
              </a:rPr>
              <a:t>Вернуться назад</a:t>
            </a:r>
          </a:p>
        </p:txBody>
      </p:sp>
      <p:sp>
        <p:nvSpPr>
          <p:cNvPr id="16" name="Прямоугольник: скругленные углы 1">
            <a:extLst>
              <a:ext uri="{FF2B5EF4-FFF2-40B4-BE49-F238E27FC236}">
                <a16:creationId xmlns:a16="http://schemas.microsoft.com/office/drawing/2014/main" id="{7FFCEA53-A3B7-4365-A18B-06F6423AF003}"/>
              </a:ext>
            </a:extLst>
          </p:cNvPr>
          <p:cNvSpPr/>
          <p:nvPr/>
        </p:nvSpPr>
        <p:spPr>
          <a:xfrm>
            <a:off x="944881" y="3593206"/>
            <a:ext cx="4810994" cy="1075604"/>
          </a:xfrm>
          <a:prstGeom prst="roundRect">
            <a:avLst>
              <a:gd name="adj" fmla="val 7755"/>
            </a:avLst>
          </a:prstGeom>
          <a:solidFill>
            <a:srgbClr val="323232">
              <a:lumMod val="10000"/>
              <a:lumOff val="9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>
              <a:defRPr/>
            </a:pPr>
            <a:r>
              <a:rPr lang="ru-RU" sz="1600" b="1" dirty="0">
                <a:cs typeface="Gotham Pro Regular" panose="02000503040000020004" pitchFamily="2" charset="0"/>
              </a:rPr>
              <a:t>содействие развитию </a:t>
            </a:r>
            <a:r>
              <a:rPr lang="ru-RU" sz="1600" dirty="0">
                <a:cs typeface="Gotham Pro Regular" panose="02000503040000020004" pitchFamily="2" charset="0"/>
              </a:rPr>
              <a:t>в Республике Беларусь гражданского общества, основанного на патриотических и духовно-нравственных ценностях белорусского народа</a:t>
            </a:r>
          </a:p>
        </p:txBody>
      </p:sp>
      <p:sp>
        <p:nvSpPr>
          <p:cNvPr id="24" name="Прямоугольник: скругленные углы 1">
            <a:extLst>
              <a:ext uri="{FF2B5EF4-FFF2-40B4-BE49-F238E27FC236}">
                <a16:creationId xmlns:a16="http://schemas.microsoft.com/office/drawing/2014/main" id="{842445FE-88A5-444A-96F8-AA3AFF5D4FAC}"/>
              </a:ext>
            </a:extLst>
          </p:cNvPr>
          <p:cNvSpPr/>
          <p:nvPr/>
        </p:nvSpPr>
        <p:spPr>
          <a:xfrm>
            <a:off x="944880" y="1598616"/>
            <a:ext cx="4810995" cy="651510"/>
          </a:xfrm>
          <a:prstGeom prst="roundRect">
            <a:avLst>
              <a:gd name="adj" fmla="val 7755"/>
            </a:avLst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ru-RU" sz="2800" b="1" dirty="0">
                <a:solidFill>
                  <a:schemeClr val="bg1"/>
                </a:solidFill>
                <a:cs typeface="Gotham Pro Regular" panose="02000503040000020004" pitchFamily="2" charset="0"/>
              </a:rPr>
              <a:t>Цели ОО «БРСМ»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5" name="Прямоугольник: скругленные углы 1">
            <a:extLst>
              <a:ext uri="{FF2B5EF4-FFF2-40B4-BE49-F238E27FC236}">
                <a16:creationId xmlns:a16="http://schemas.microsoft.com/office/drawing/2014/main" id="{5760A807-AE49-4AE0-AD26-E22C247E25E6}"/>
              </a:ext>
            </a:extLst>
          </p:cNvPr>
          <p:cNvSpPr/>
          <p:nvPr/>
        </p:nvSpPr>
        <p:spPr>
          <a:xfrm>
            <a:off x="6617970" y="1598616"/>
            <a:ext cx="4869179" cy="651510"/>
          </a:xfrm>
          <a:prstGeom prst="roundRect">
            <a:avLst>
              <a:gd name="adj" fmla="val 7755"/>
            </a:avLst>
          </a:prstGeom>
          <a:solidFill>
            <a:schemeClr val="accent6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ru-RU" sz="2800" b="1" dirty="0">
                <a:solidFill>
                  <a:schemeClr val="bg1"/>
                </a:solidFill>
                <a:cs typeface="Gotham Pro Regular" panose="02000503040000020004" pitchFamily="2" charset="0"/>
              </a:rPr>
              <a:t>Задачи ОО «БРСМ»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8" name="Прямоугольник: скругленные углы 1">
            <a:extLst>
              <a:ext uri="{FF2B5EF4-FFF2-40B4-BE49-F238E27FC236}">
                <a16:creationId xmlns:a16="http://schemas.microsoft.com/office/drawing/2014/main" id="{9A9B1B3F-E8C5-4E75-86E5-258B11521788}"/>
              </a:ext>
            </a:extLst>
          </p:cNvPr>
          <p:cNvSpPr/>
          <p:nvPr/>
        </p:nvSpPr>
        <p:spPr>
          <a:xfrm>
            <a:off x="6617972" y="2474091"/>
            <a:ext cx="4869178" cy="1075604"/>
          </a:xfrm>
          <a:prstGeom prst="roundRect">
            <a:avLst>
              <a:gd name="adj" fmla="val 7755"/>
            </a:avLst>
          </a:prstGeom>
          <a:solidFill>
            <a:srgbClr val="323232">
              <a:lumMod val="10000"/>
              <a:lumOff val="9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>
              <a:defRPr/>
            </a:pPr>
            <a:r>
              <a:rPr lang="ru-RU" sz="1600" b="1" dirty="0">
                <a:cs typeface="Gotham Pro Regular" panose="02000503040000020004" pitchFamily="2" charset="0"/>
              </a:rPr>
              <a:t>содействие разработке </a:t>
            </a:r>
            <a:r>
              <a:rPr lang="ru-RU" sz="1600" dirty="0">
                <a:cs typeface="Gotham Pro Regular" panose="02000503040000020004" pitchFamily="2" charset="0"/>
              </a:rPr>
              <a:t>в установленном порядке юридических и социально-экономических гарантий прав молодежи, уравнивающих ее возможности с другими социальными группами</a:t>
            </a:r>
          </a:p>
        </p:txBody>
      </p:sp>
      <p:sp>
        <p:nvSpPr>
          <p:cNvPr id="29" name="Прямоугольник: скругленные углы 1">
            <a:extLst>
              <a:ext uri="{FF2B5EF4-FFF2-40B4-BE49-F238E27FC236}">
                <a16:creationId xmlns:a16="http://schemas.microsoft.com/office/drawing/2014/main" id="{7519B9CB-1FFF-482E-A086-F0EFD093362C}"/>
              </a:ext>
            </a:extLst>
          </p:cNvPr>
          <p:cNvSpPr/>
          <p:nvPr/>
        </p:nvSpPr>
        <p:spPr>
          <a:xfrm>
            <a:off x="6635838" y="3773660"/>
            <a:ext cx="4869179" cy="1075604"/>
          </a:xfrm>
          <a:prstGeom prst="roundRect">
            <a:avLst>
              <a:gd name="adj" fmla="val 7755"/>
            </a:avLst>
          </a:prstGeom>
          <a:solidFill>
            <a:srgbClr val="323232">
              <a:lumMod val="10000"/>
              <a:lumOff val="9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>
              <a:defRPr/>
            </a:pPr>
            <a:r>
              <a:rPr lang="ru-RU" sz="1600" b="1" dirty="0">
                <a:cs typeface="Gotham Pro Regular" panose="02000503040000020004" pitchFamily="2" charset="0"/>
              </a:rPr>
              <a:t>поддержка инициатив</a:t>
            </a:r>
            <a:r>
              <a:rPr lang="ru-RU" sz="1600" dirty="0">
                <a:cs typeface="Gotham Pro Regular" panose="02000503040000020004" pitchFamily="2" charset="0"/>
              </a:rPr>
              <a:t>, направленных на интеллектуальное, духовное, физическое развитие молодежи, а также на создание условий для развития предпринимательской деятельности</a:t>
            </a:r>
          </a:p>
        </p:txBody>
      </p:sp>
      <p:sp>
        <p:nvSpPr>
          <p:cNvPr id="30" name="Прямоугольник: скругленные углы 1">
            <a:extLst>
              <a:ext uri="{FF2B5EF4-FFF2-40B4-BE49-F238E27FC236}">
                <a16:creationId xmlns:a16="http://schemas.microsoft.com/office/drawing/2014/main" id="{1D87426D-F08F-4E5F-8EE9-46061E092E97}"/>
              </a:ext>
            </a:extLst>
          </p:cNvPr>
          <p:cNvSpPr/>
          <p:nvPr/>
        </p:nvSpPr>
        <p:spPr>
          <a:xfrm>
            <a:off x="6635838" y="5039234"/>
            <a:ext cx="4851312" cy="687196"/>
          </a:xfrm>
          <a:prstGeom prst="roundRect">
            <a:avLst>
              <a:gd name="adj" fmla="val 7755"/>
            </a:avLst>
          </a:prstGeom>
          <a:solidFill>
            <a:srgbClr val="323232">
              <a:lumMod val="10000"/>
              <a:lumOff val="9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>
              <a:defRPr/>
            </a:pPr>
            <a:r>
              <a:rPr lang="ru-RU" sz="1600" b="1" dirty="0">
                <a:cs typeface="Gotham Pro Regular" panose="02000503040000020004" pitchFamily="2" charset="0"/>
              </a:rPr>
              <a:t>участие </a:t>
            </a:r>
            <a:r>
              <a:rPr lang="ru-RU" sz="1600" dirty="0">
                <a:cs typeface="Gotham Pro Regular" panose="02000503040000020004" pitchFamily="2" charset="0"/>
              </a:rPr>
              <a:t>в</a:t>
            </a:r>
            <a:r>
              <a:rPr lang="ru-RU" sz="1600" b="1" dirty="0">
                <a:cs typeface="Gotham Pro Regular" panose="02000503040000020004" pitchFamily="2" charset="0"/>
              </a:rPr>
              <a:t> </a:t>
            </a:r>
            <a:r>
              <a:rPr lang="ru-RU" sz="1600" dirty="0">
                <a:cs typeface="Gotham Pro Regular" panose="02000503040000020004" pitchFamily="2" charset="0"/>
              </a:rPr>
              <a:t>установленном порядке </a:t>
            </a:r>
            <a:r>
              <a:rPr lang="ru-RU" sz="1600" b="1" dirty="0">
                <a:cs typeface="Gotham Pro Regular" panose="02000503040000020004" pitchFamily="2" charset="0"/>
              </a:rPr>
              <a:t>в разработке </a:t>
            </a:r>
            <a:r>
              <a:rPr lang="ru-RU" sz="1600" dirty="0">
                <a:cs typeface="Gotham Pro Regular" panose="02000503040000020004" pitchFamily="2" charset="0"/>
              </a:rPr>
              <a:t>молодежных программ</a:t>
            </a:r>
          </a:p>
        </p:txBody>
      </p:sp>
      <p:sp>
        <p:nvSpPr>
          <p:cNvPr id="31" name="Прямоугольник: скругленные углы 1">
            <a:extLst>
              <a:ext uri="{FF2B5EF4-FFF2-40B4-BE49-F238E27FC236}">
                <a16:creationId xmlns:a16="http://schemas.microsoft.com/office/drawing/2014/main" id="{2E91D94E-1EF8-48F5-9920-F865158C67FC}"/>
              </a:ext>
            </a:extLst>
          </p:cNvPr>
          <p:cNvSpPr/>
          <p:nvPr/>
        </p:nvSpPr>
        <p:spPr>
          <a:xfrm>
            <a:off x="6616497" y="5906402"/>
            <a:ext cx="4851311" cy="613894"/>
          </a:xfrm>
          <a:prstGeom prst="roundRect">
            <a:avLst>
              <a:gd name="adj" fmla="val 7755"/>
            </a:avLst>
          </a:prstGeom>
          <a:solidFill>
            <a:srgbClr val="323232">
              <a:lumMod val="10000"/>
              <a:lumOff val="9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>
              <a:defRPr/>
            </a:pPr>
            <a:r>
              <a:rPr lang="ru-RU" sz="1600" b="1" dirty="0">
                <a:cs typeface="Gotham Pro Regular" panose="02000503040000020004" pitchFamily="2" charset="0"/>
              </a:rPr>
              <a:t>воспитание </a:t>
            </a:r>
            <a:r>
              <a:rPr lang="ru-RU" sz="1600" dirty="0">
                <a:cs typeface="Gotham Pro Regular" panose="02000503040000020004" pitchFamily="2" charset="0"/>
              </a:rPr>
              <a:t>у членов ОО «БРСМ» </a:t>
            </a:r>
            <a:r>
              <a:rPr lang="ru-RU" sz="1600" b="1" dirty="0">
                <a:cs typeface="Gotham Pro Regular" panose="02000503040000020004" pitchFamily="2" charset="0"/>
              </a:rPr>
              <a:t>патриотизма </a:t>
            </a:r>
            <a:r>
              <a:rPr lang="ru-RU" sz="1600" dirty="0">
                <a:cs typeface="Gotham Pro Regular" panose="02000503040000020004" pitchFamily="2" charset="0"/>
              </a:rPr>
              <a:t>как важнейшей духовной и социальной ценности</a:t>
            </a:r>
          </a:p>
        </p:txBody>
      </p:sp>
      <p:sp>
        <p:nvSpPr>
          <p:cNvPr id="32" name="Прямоугольник: скругленные углы 1">
            <a:extLst>
              <a:ext uri="{FF2B5EF4-FFF2-40B4-BE49-F238E27FC236}">
                <a16:creationId xmlns:a16="http://schemas.microsoft.com/office/drawing/2014/main" id="{0B4CD6F7-9B06-4122-9B64-D6DBAAE666E2}"/>
              </a:ext>
            </a:extLst>
          </p:cNvPr>
          <p:cNvSpPr/>
          <p:nvPr/>
        </p:nvSpPr>
        <p:spPr>
          <a:xfrm>
            <a:off x="944881" y="2470671"/>
            <a:ext cx="4810994" cy="830190"/>
          </a:xfrm>
          <a:prstGeom prst="roundRect">
            <a:avLst>
              <a:gd name="adj" fmla="val 7755"/>
            </a:avLst>
          </a:prstGeom>
          <a:solidFill>
            <a:srgbClr val="323232">
              <a:lumMod val="10000"/>
              <a:lumOff val="9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>
              <a:defRPr/>
            </a:pPr>
            <a:r>
              <a:rPr lang="ru-RU" sz="1600" b="1" dirty="0">
                <a:cs typeface="Gotham Pro Regular" panose="02000503040000020004" pitchFamily="2" charset="0"/>
              </a:rPr>
              <a:t>создание условий </a:t>
            </a:r>
            <a:r>
              <a:rPr lang="ru-RU" sz="1600" dirty="0">
                <a:cs typeface="Gotham Pro Regular" panose="02000503040000020004" pitchFamily="2" charset="0"/>
              </a:rPr>
              <a:t>для всестороннего развития молодежи, раскрытия ее творческого потенциала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1671074A-D423-4EC8-8E0C-6C9243049083}"/>
              </a:ext>
            </a:extLst>
          </p:cNvPr>
          <p:cNvGrpSpPr/>
          <p:nvPr/>
        </p:nvGrpSpPr>
        <p:grpSpPr>
          <a:xfrm>
            <a:off x="6204468" y="3107415"/>
            <a:ext cx="539504" cy="646331"/>
            <a:chOff x="6204468" y="3107415"/>
            <a:chExt cx="539504" cy="646331"/>
          </a:xfrm>
        </p:grpSpPr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34EC387B-496D-41E9-9B59-66210712D133}"/>
                </a:ext>
              </a:extLst>
            </p:cNvPr>
            <p:cNvSpPr/>
            <p:nvPr/>
          </p:nvSpPr>
          <p:spPr>
            <a:xfrm>
              <a:off x="6204468" y="3198714"/>
              <a:ext cx="468000" cy="468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444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568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id="{06BAA2AC-814B-4FF0-A716-413144AF11F7}"/>
                </a:ext>
              </a:extLst>
            </p:cNvPr>
            <p:cNvSpPr/>
            <p:nvPr/>
          </p:nvSpPr>
          <p:spPr>
            <a:xfrm>
              <a:off x="6229911" y="3107415"/>
              <a:ext cx="514061" cy="646331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defTabSz="457200">
                <a:spcAft>
                  <a:spcPts val="1200"/>
                </a:spcAft>
                <a:defRPr/>
              </a:pPr>
              <a:r>
                <a:rPr lang="ru-RU" sz="36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607D820F-C024-4C2E-8AD5-B661000F07D4}"/>
              </a:ext>
            </a:extLst>
          </p:cNvPr>
          <p:cNvGrpSpPr/>
          <p:nvPr/>
        </p:nvGrpSpPr>
        <p:grpSpPr>
          <a:xfrm>
            <a:off x="6204468" y="4372989"/>
            <a:ext cx="540560" cy="646331"/>
            <a:chOff x="6204468" y="4372989"/>
            <a:chExt cx="540560" cy="646331"/>
          </a:xfrm>
        </p:grpSpPr>
        <p:sp>
          <p:nvSpPr>
            <p:cNvPr id="39" name="Овал 38">
              <a:extLst>
                <a:ext uri="{FF2B5EF4-FFF2-40B4-BE49-F238E27FC236}">
                  <a16:creationId xmlns:a16="http://schemas.microsoft.com/office/drawing/2014/main" id="{19435FE4-A9CA-4E97-B0ED-FA671FCF220F}"/>
                </a:ext>
              </a:extLst>
            </p:cNvPr>
            <p:cNvSpPr/>
            <p:nvPr/>
          </p:nvSpPr>
          <p:spPr>
            <a:xfrm>
              <a:off x="6204468" y="4472189"/>
              <a:ext cx="468000" cy="468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444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568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Прямоугольник 39">
              <a:extLst>
                <a:ext uri="{FF2B5EF4-FFF2-40B4-BE49-F238E27FC236}">
                  <a16:creationId xmlns:a16="http://schemas.microsoft.com/office/drawing/2014/main" id="{6B8D02A3-D55E-48E1-ACB6-77D4AD93E26B}"/>
                </a:ext>
              </a:extLst>
            </p:cNvPr>
            <p:cNvSpPr/>
            <p:nvPr/>
          </p:nvSpPr>
          <p:spPr>
            <a:xfrm>
              <a:off x="6230967" y="4372989"/>
              <a:ext cx="514061" cy="646331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defTabSz="457200">
                <a:spcAft>
                  <a:spcPts val="1200"/>
                </a:spcAft>
                <a:defRPr/>
              </a:pPr>
              <a:r>
                <a:rPr lang="ru-RU" sz="36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6ED54636-15FB-4FE0-B07A-1524646BEEEC}"/>
              </a:ext>
            </a:extLst>
          </p:cNvPr>
          <p:cNvGrpSpPr/>
          <p:nvPr/>
        </p:nvGrpSpPr>
        <p:grpSpPr>
          <a:xfrm>
            <a:off x="6204468" y="5270069"/>
            <a:ext cx="543314" cy="646331"/>
            <a:chOff x="6204468" y="5270069"/>
            <a:chExt cx="543314" cy="646331"/>
          </a:xfrm>
        </p:grpSpPr>
        <p:sp>
          <p:nvSpPr>
            <p:cNvPr id="41" name="Овал 40">
              <a:extLst>
                <a:ext uri="{FF2B5EF4-FFF2-40B4-BE49-F238E27FC236}">
                  <a16:creationId xmlns:a16="http://schemas.microsoft.com/office/drawing/2014/main" id="{5EC4D309-26C4-4FFB-B9E2-9518EC991DAD}"/>
                </a:ext>
              </a:extLst>
            </p:cNvPr>
            <p:cNvSpPr/>
            <p:nvPr/>
          </p:nvSpPr>
          <p:spPr>
            <a:xfrm>
              <a:off x="6204468" y="5373279"/>
              <a:ext cx="468000" cy="468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444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568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Прямоугольник 41">
              <a:extLst>
                <a:ext uri="{FF2B5EF4-FFF2-40B4-BE49-F238E27FC236}">
                  <a16:creationId xmlns:a16="http://schemas.microsoft.com/office/drawing/2014/main" id="{21599621-A131-467A-8F47-D22161E7EA9F}"/>
                </a:ext>
              </a:extLst>
            </p:cNvPr>
            <p:cNvSpPr/>
            <p:nvPr/>
          </p:nvSpPr>
          <p:spPr>
            <a:xfrm>
              <a:off x="6233721" y="5270069"/>
              <a:ext cx="514061" cy="646331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defTabSz="457200">
                <a:spcAft>
                  <a:spcPts val="1200"/>
                </a:spcAft>
                <a:defRPr/>
              </a:pPr>
              <a:r>
                <a:rPr lang="ru-RU" sz="36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1A9596AD-7185-4EA5-AA4C-645AD9B0E4E3}"/>
              </a:ext>
            </a:extLst>
          </p:cNvPr>
          <p:cNvGrpSpPr/>
          <p:nvPr/>
        </p:nvGrpSpPr>
        <p:grpSpPr>
          <a:xfrm>
            <a:off x="6204468" y="6080389"/>
            <a:ext cx="539504" cy="646331"/>
            <a:chOff x="6204468" y="6080389"/>
            <a:chExt cx="539504" cy="646331"/>
          </a:xfrm>
        </p:grpSpPr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59FB089C-006B-42B5-A30F-0F5454D19F28}"/>
                </a:ext>
              </a:extLst>
            </p:cNvPr>
            <p:cNvSpPr/>
            <p:nvPr/>
          </p:nvSpPr>
          <p:spPr>
            <a:xfrm>
              <a:off x="6204468" y="6188795"/>
              <a:ext cx="468000" cy="468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444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568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Прямоугольник 43">
              <a:extLst>
                <a:ext uri="{FF2B5EF4-FFF2-40B4-BE49-F238E27FC236}">
                  <a16:creationId xmlns:a16="http://schemas.microsoft.com/office/drawing/2014/main" id="{BB8F824A-DD60-42E4-A757-32DB56A649C7}"/>
                </a:ext>
              </a:extLst>
            </p:cNvPr>
            <p:cNvSpPr/>
            <p:nvPr/>
          </p:nvSpPr>
          <p:spPr>
            <a:xfrm>
              <a:off x="6229911" y="6080389"/>
              <a:ext cx="514061" cy="646331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defTabSz="457200">
                <a:spcAft>
                  <a:spcPts val="1200"/>
                </a:spcAft>
                <a:defRPr/>
              </a:pPr>
              <a:r>
                <a:rPr lang="ru-RU" sz="36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D0A3B7B1-1BE1-493C-99EC-33AC9527CDF4}"/>
              </a:ext>
            </a:extLst>
          </p:cNvPr>
          <p:cNvGrpSpPr/>
          <p:nvPr/>
        </p:nvGrpSpPr>
        <p:grpSpPr>
          <a:xfrm>
            <a:off x="520533" y="2854297"/>
            <a:ext cx="514061" cy="646331"/>
            <a:chOff x="520533" y="2854297"/>
            <a:chExt cx="514061" cy="646331"/>
          </a:xfrm>
        </p:grpSpPr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id="{7BAC5D43-06BB-477E-BCDA-031AE32D3D82}"/>
                </a:ext>
              </a:extLst>
            </p:cNvPr>
            <p:cNvSpPr/>
            <p:nvPr/>
          </p:nvSpPr>
          <p:spPr>
            <a:xfrm>
              <a:off x="543564" y="2943463"/>
              <a:ext cx="468000" cy="468000"/>
            </a:xfrm>
            <a:prstGeom prst="ellipse">
              <a:avLst/>
            </a:prstGeom>
            <a:solidFill>
              <a:srgbClr val="C00000"/>
            </a:solidFill>
            <a:ln w="4445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568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Прямоугольник 45">
              <a:extLst>
                <a:ext uri="{FF2B5EF4-FFF2-40B4-BE49-F238E27FC236}">
                  <a16:creationId xmlns:a16="http://schemas.microsoft.com/office/drawing/2014/main" id="{0EF48C46-A75C-47A4-AA95-10C9C87B25B2}"/>
                </a:ext>
              </a:extLst>
            </p:cNvPr>
            <p:cNvSpPr/>
            <p:nvPr/>
          </p:nvSpPr>
          <p:spPr>
            <a:xfrm>
              <a:off x="520533" y="2854297"/>
              <a:ext cx="514061" cy="646331"/>
            </a:xfrm>
            <a:prstGeom prst="rect">
              <a:avLst/>
            </a:prstGeom>
            <a:noFill/>
          </p:spPr>
          <p:txBody>
            <a:bodyPr wrap="square" anchor="ctr" anchorCtr="0">
              <a:spAutoFit/>
            </a:bodyPr>
            <a:lstStyle/>
            <a:p>
              <a:pPr algn="ctr" defTabSz="457200">
                <a:spcAft>
                  <a:spcPts val="1200"/>
                </a:spcAft>
                <a:defRPr/>
              </a:pPr>
              <a:r>
                <a:rPr lang="ru-RU" sz="36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51AF2015-C959-4210-A45B-313731C45CF9}"/>
              </a:ext>
            </a:extLst>
          </p:cNvPr>
          <p:cNvGrpSpPr/>
          <p:nvPr/>
        </p:nvGrpSpPr>
        <p:grpSpPr>
          <a:xfrm>
            <a:off x="521356" y="4228491"/>
            <a:ext cx="483210" cy="645609"/>
            <a:chOff x="521356" y="4228491"/>
            <a:chExt cx="483210" cy="645609"/>
          </a:xfrm>
        </p:grpSpPr>
        <p:sp>
          <p:nvSpPr>
            <p:cNvPr id="47" name="Овал 46">
              <a:extLst>
                <a:ext uri="{FF2B5EF4-FFF2-40B4-BE49-F238E27FC236}">
                  <a16:creationId xmlns:a16="http://schemas.microsoft.com/office/drawing/2014/main" id="{C3E5DCC0-41B7-4028-BE67-4C53B485E391}"/>
                </a:ext>
              </a:extLst>
            </p:cNvPr>
            <p:cNvSpPr/>
            <p:nvPr/>
          </p:nvSpPr>
          <p:spPr>
            <a:xfrm>
              <a:off x="521356" y="4317296"/>
              <a:ext cx="468000" cy="468000"/>
            </a:xfrm>
            <a:prstGeom prst="ellipse">
              <a:avLst/>
            </a:prstGeom>
            <a:solidFill>
              <a:srgbClr val="C00000"/>
            </a:solidFill>
            <a:ln w="444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568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Прямоугольник 47">
              <a:extLst>
                <a:ext uri="{FF2B5EF4-FFF2-40B4-BE49-F238E27FC236}">
                  <a16:creationId xmlns:a16="http://schemas.microsoft.com/office/drawing/2014/main" id="{9B7EB5E2-45F0-4D9D-AF59-E2AB7A555F3C}"/>
                </a:ext>
              </a:extLst>
            </p:cNvPr>
            <p:cNvSpPr/>
            <p:nvPr/>
          </p:nvSpPr>
          <p:spPr>
            <a:xfrm>
              <a:off x="550562" y="4228491"/>
              <a:ext cx="454004" cy="64560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defTabSz="457200">
                <a:spcAft>
                  <a:spcPts val="1200"/>
                </a:spcAft>
                <a:defRPr/>
              </a:pPr>
              <a:r>
                <a:rPr lang="ru-RU" sz="36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15" name="шторка">
            <a:extLst>
              <a:ext uri="{FF2B5EF4-FFF2-40B4-BE49-F238E27FC236}">
                <a16:creationId xmlns:a16="http://schemas.microsoft.com/office/drawing/2014/main" id="{76C3C2ED-8E79-4778-BABC-1CCCAE3C2928}"/>
              </a:ext>
            </a:extLst>
          </p:cNvPr>
          <p:cNvSpPr/>
          <p:nvPr/>
        </p:nvSpPr>
        <p:spPr>
          <a:xfrm>
            <a:off x="0" y="1380614"/>
            <a:ext cx="12192000" cy="5477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800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7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B1F980E-AF6C-4CBB-8065-FDCCA508CBFC}"/>
              </a:ext>
            </a:extLst>
          </p:cNvPr>
          <p:cNvSpPr txBox="1"/>
          <p:nvPr/>
        </p:nvSpPr>
        <p:spPr>
          <a:xfrm>
            <a:off x="2814483" y="205367"/>
            <a:ext cx="8947835" cy="7571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73050" algn="just">
              <a:lnSpc>
                <a:spcPct val="90000"/>
              </a:lnSpc>
              <a:spcAft>
                <a:spcPts val="800"/>
              </a:spcAf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Какие возможности для самореализации предоставляет        ОО «БРСМ» своим членам?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30235C9C-7389-44B7-AA59-D44435350E42}"/>
              </a:ext>
            </a:extLst>
          </p:cNvPr>
          <p:cNvSpPr/>
          <p:nvPr/>
        </p:nvSpPr>
        <p:spPr>
          <a:xfrm>
            <a:off x="1165190" y="193858"/>
            <a:ext cx="1879272" cy="768640"/>
          </a:xfrm>
          <a:prstGeom prst="roundRect">
            <a:avLst>
              <a:gd name="adj" fmla="val 921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3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22" y="1059051"/>
            <a:ext cx="514061" cy="514061"/>
          </a:xfrm>
          <a:prstGeom prst="rect">
            <a:avLst/>
          </a:prstGeom>
        </p:spPr>
      </p:pic>
      <p:sp>
        <p:nvSpPr>
          <p:cNvPr id="19" name="Ответ">
            <a:extLst>
              <a:ext uri="{FF2B5EF4-FFF2-40B4-BE49-F238E27FC236}">
                <a16:creationId xmlns:a16="http://schemas.microsoft.com/office/drawing/2014/main" id="{8D9D1976-6D41-4DB7-A8CD-D02E1F692670}"/>
              </a:ext>
            </a:extLst>
          </p:cNvPr>
          <p:cNvSpPr/>
          <p:nvPr/>
        </p:nvSpPr>
        <p:spPr>
          <a:xfrm>
            <a:off x="1139268" y="1152488"/>
            <a:ext cx="10611620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  <p:sp>
        <p:nvSpPr>
          <p:cNvPr id="24" name="назад">
            <a:hlinkClick r:id="rId4" action="ppaction://hlinksldjump"/>
            <a:extLst>
              <a:ext uri="{FF2B5EF4-FFF2-40B4-BE49-F238E27FC236}">
                <a16:creationId xmlns:a16="http://schemas.microsoft.com/office/drawing/2014/main" id="{5FD0EEDC-FCA0-45E4-8C69-708B5E7B11FB}"/>
              </a:ext>
            </a:extLst>
          </p:cNvPr>
          <p:cNvSpPr/>
          <p:nvPr/>
        </p:nvSpPr>
        <p:spPr>
          <a:xfrm>
            <a:off x="8849931" y="1156109"/>
            <a:ext cx="2900957" cy="421326"/>
          </a:xfrm>
          <a:prstGeom prst="roundRect">
            <a:avLst>
              <a:gd name="adj" fmla="val 26121"/>
            </a:avLst>
          </a:prstGeom>
          <a:solidFill>
            <a:schemeClr val="bg1">
              <a:lumMod val="5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Вернуться назад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629943B-3B8F-4FFF-88D9-6BFA0DB61CDC}"/>
              </a:ext>
            </a:extLst>
          </p:cNvPr>
          <p:cNvSpPr txBox="1"/>
          <p:nvPr/>
        </p:nvSpPr>
        <p:spPr>
          <a:xfrm>
            <a:off x="488675" y="1981248"/>
            <a:ext cx="6648874" cy="24491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85000"/>
              </a:lnSpc>
              <a:spcBef>
                <a:spcPts val="600"/>
              </a:spcBef>
            </a:pP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Сегодня общественное объединение </a:t>
            </a:r>
            <a:r>
              <a:rPr lang="ru-RU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«Белорусский республиканский союз молодежи»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 — это </a:t>
            </a:r>
            <a:r>
              <a:rPr lang="ru-RU" sz="2000" u="sng" dirty="0">
                <a:latin typeface="Calibri" panose="020F0502020204030204" pitchFamily="34" charset="0"/>
                <a:cs typeface="Calibri" panose="020F0502020204030204" pitchFamily="34" charset="0"/>
              </a:rPr>
              <a:t>самая массовая молодежная организация Республики Беларусь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, которая объединяет наиболее активных представителей нового поколения, тех, кто стремится приложить свои силы и способности, чтобы сделать интереснее, ярче, осмысленнее собственную жизнь и жизнь своих сверстников, а самое главное — строить процветающую Беларусь.</a:t>
            </a:r>
          </a:p>
        </p:txBody>
      </p:sp>
      <p:sp>
        <p:nvSpPr>
          <p:cNvPr id="2" name="AutoShape 4" descr="Гражданско-патриотическое воспитание">
            <a:extLst>
              <a:ext uri="{FF2B5EF4-FFF2-40B4-BE49-F238E27FC236}">
                <a16:creationId xmlns:a16="http://schemas.microsoft.com/office/drawing/2014/main" id="{D9530B0F-8832-431D-B995-0BC82A51A57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BY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599D3B-6160-4F3F-82DC-9E71B1949BCA}"/>
              </a:ext>
            </a:extLst>
          </p:cNvPr>
          <p:cNvSpPr txBox="1"/>
          <p:nvPr/>
        </p:nvSpPr>
        <p:spPr>
          <a:xfrm>
            <a:off x="2922490" y="4706118"/>
            <a:ext cx="4215059" cy="14026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spcBef>
                <a:spcPts val="600"/>
              </a:spcBef>
            </a:pP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ОО «БРСМ» стимулирует молодых людей занимать активную жизненную позицию и предоставляет юношам и девушкам широкий спектр возможностей.</a:t>
            </a:r>
          </a:p>
        </p:txBody>
      </p:sp>
      <p:pic>
        <p:nvPicPr>
          <p:cNvPr id="3074" name="Picture 2" descr="zLNjTYWDE1o">
            <a:extLst>
              <a:ext uri="{FF2B5EF4-FFF2-40B4-BE49-F238E27FC236}">
                <a16:creationId xmlns:a16="http://schemas.microsoft.com/office/drawing/2014/main" id="{E5C4745F-1D8F-446A-846F-DE95BE059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400" y="1878378"/>
            <a:ext cx="4595717" cy="459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90329F5-57EC-45A5-A827-C8E9F6B86D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1352" y="4582005"/>
            <a:ext cx="1768438" cy="1739127"/>
          </a:xfrm>
          <a:prstGeom prst="rect">
            <a:avLst/>
          </a:prstGeom>
        </p:spPr>
      </p:pic>
      <p:sp>
        <p:nvSpPr>
          <p:cNvPr id="62" name="Прямоугольник: скругленные углы 61">
            <a:hlinkClick r:id="rId9" action="ppaction://hlinksldjump"/>
            <a:extLst>
              <a:ext uri="{FF2B5EF4-FFF2-40B4-BE49-F238E27FC236}">
                <a16:creationId xmlns:a16="http://schemas.microsoft.com/office/drawing/2014/main" id="{42A3FE87-238F-4E2F-8951-C01F89D30CC0}"/>
              </a:ext>
            </a:extLst>
          </p:cNvPr>
          <p:cNvSpPr/>
          <p:nvPr/>
        </p:nvSpPr>
        <p:spPr>
          <a:xfrm>
            <a:off x="7592485" y="5887200"/>
            <a:ext cx="4007553" cy="51056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9763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b="1" spc="25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Направления деятельности БРСМ</a:t>
            </a:r>
          </a:p>
        </p:txBody>
      </p: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39E1021A-2052-43D8-9970-31B9928736D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888" y="5883290"/>
            <a:ext cx="392087" cy="406712"/>
          </a:xfrm>
          <a:prstGeom prst="rect">
            <a:avLst/>
          </a:prstGeom>
        </p:spPr>
      </p:pic>
      <p:sp>
        <p:nvSpPr>
          <p:cNvPr id="23" name="скрыть">
            <a:extLst>
              <a:ext uri="{FF2B5EF4-FFF2-40B4-BE49-F238E27FC236}">
                <a16:creationId xmlns:a16="http://schemas.microsoft.com/office/drawing/2014/main" id="{8CE28F65-DF93-40F3-A48E-60A7A08B63AD}"/>
              </a:ext>
            </a:extLst>
          </p:cNvPr>
          <p:cNvSpPr/>
          <p:nvPr/>
        </p:nvSpPr>
        <p:spPr>
          <a:xfrm>
            <a:off x="0" y="1763102"/>
            <a:ext cx="12192000" cy="5094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36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4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B1F980E-AF6C-4CBB-8065-FDCCA508CBFC}"/>
              </a:ext>
            </a:extLst>
          </p:cNvPr>
          <p:cNvSpPr txBox="1"/>
          <p:nvPr/>
        </p:nvSpPr>
        <p:spPr>
          <a:xfrm>
            <a:off x="2814483" y="205367"/>
            <a:ext cx="8947835" cy="7571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73050" algn="just">
              <a:lnSpc>
                <a:spcPct val="90000"/>
              </a:lnSpc>
              <a:spcAft>
                <a:spcPts val="800"/>
              </a:spcAf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Какие возможности для самореализации предоставляет        ОО «БРСМ» своим членам?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30235C9C-7389-44B7-AA59-D44435350E42}"/>
              </a:ext>
            </a:extLst>
          </p:cNvPr>
          <p:cNvSpPr/>
          <p:nvPr/>
        </p:nvSpPr>
        <p:spPr>
          <a:xfrm>
            <a:off x="1165190" y="193858"/>
            <a:ext cx="1879272" cy="768640"/>
          </a:xfrm>
          <a:prstGeom prst="roundRect">
            <a:avLst>
              <a:gd name="adj" fmla="val 921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3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22" y="1059051"/>
            <a:ext cx="514061" cy="514061"/>
          </a:xfrm>
          <a:prstGeom prst="rect">
            <a:avLst/>
          </a:prstGeom>
        </p:spPr>
      </p:pic>
      <p:sp>
        <p:nvSpPr>
          <p:cNvPr id="19" name="Ответ">
            <a:extLst>
              <a:ext uri="{FF2B5EF4-FFF2-40B4-BE49-F238E27FC236}">
                <a16:creationId xmlns:a16="http://schemas.microsoft.com/office/drawing/2014/main" id="{8D9D1976-6D41-4DB7-A8CD-D02E1F692670}"/>
              </a:ext>
            </a:extLst>
          </p:cNvPr>
          <p:cNvSpPr/>
          <p:nvPr/>
        </p:nvSpPr>
        <p:spPr>
          <a:xfrm>
            <a:off x="1139268" y="1152488"/>
            <a:ext cx="10611620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  <p:sp>
        <p:nvSpPr>
          <p:cNvPr id="24" name="назад">
            <a:hlinkClick r:id="rId4" action="ppaction://hlinksldjump"/>
            <a:extLst>
              <a:ext uri="{FF2B5EF4-FFF2-40B4-BE49-F238E27FC236}">
                <a16:creationId xmlns:a16="http://schemas.microsoft.com/office/drawing/2014/main" id="{5FD0EEDC-FCA0-45E4-8C69-708B5E7B11FB}"/>
              </a:ext>
            </a:extLst>
          </p:cNvPr>
          <p:cNvSpPr/>
          <p:nvPr/>
        </p:nvSpPr>
        <p:spPr>
          <a:xfrm>
            <a:off x="8849931" y="1156109"/>
            <a:ext cx="2900957" cy="421326"/>
          </a:xfrm>
          <a:prstGeom prst="roundRect">
            <a:avLst>
              <a:gd name="adj" fmla="val 26121"/>
            </a:avLst>
          </a:prstGeom>
          <a:solidFill>
            <a:schemeClr val="bg1">
              <a:lumMod val="5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Вернуться назад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629943B-3B8F-4FFF-88D9-6BFA0DB61CDC}"/>
              </a:ext>
            </a:extLst>
          </p:cNvPr>
          <p:cNvSpPr txBox="1"/>
          <p:nvPr/>
        </p:nvSpPr>
        <p:spPr>
          <a:xfrm>
            <a:off x="488675" y="1981248"/>
            <a:ext cx="6648874" cy="24491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85000"/>
              </a:lnSpc>
              <a:spcBef>
                <a:spcPts val="600"/>
              </a:spcBef>
            </a:pP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Сегодня общественное объединение </a:t>
            </a:r>
            <a:r>
              <a:rPr lang="ru-RU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«Белорусский республиканский союз молодежи»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 — это </a:t>
            </a:r>
            <a:r>
              <a:rPr lang="ru-RU" sz="2000" u="sng" dirty="0">
                <a:latin typeface="Calibri" panose="020F0502020204030204" pitchFamily="34" charset="0"/>
                <a:cs typeface="Calibri" panose="020F0502020204030204" pitchFamily="34" charset="0"/>
              </a:rPr>
              <a:t>самая массовая молодежная организация Республики Беларусь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, которая объединяет наиболее активных представителей нового поколения, тех, кто стремится приложить свои силы и способности, чтобы сделать интереснее, ярче, осмысленнее собственную жизнь и жизнь своих сверстников, а самое главное — своими руками строить процветающую Беларусь.</a:t>
            </a:r>
          </a:p>
        </p:txBody>
      </p:sp>
      <p:sp>
        <p:nvSpPr>
          <p:cNvPr id="23" name="скрыть" hidden="1">
            <a:extLst>
              <a:ext uri="{FF2B5EF4-FFF2-40B4-BE49-F238E27FC236}">
                <a16:creationId xmlns:a16="http://schemas.microsoft.com/office/drawing/2014/main" id="{8CE28F65-DF93-40F3-A48E-60A7A08B63AD}"/>
              </a:ext>
            </a:extLst>
          </p:cNvPr>
          <p:cNvSpPr/>
          <p:nvPr/>
        </p:nvSpPr>
        <p:spPr>
          <a:xfrm>
            <a:off x="0" y="1903342"/>
            <a:ext cx="12192000" cy="4954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AutoShape 4" descr="Гражданско-патриотическое воспитание">
            <a:extLst>
              <a:ext uri="{FF2B5EF4-FFF2-40B4-BE49-F238E27FC236}">
                <a16:creationId xmlns:a16="http://schemas.microsoft.com/office/drawing/2014/main" id="{D9530B0F-8832-431D-B995-0BC82A51A57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BY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599D3B-6160-4F3F-82DC-9E71B1949BCA}"/>
              </a:ext>
            </a:extLst>
          </p:cNvPr>
          <p:cNvSpPr txBox="1"/>
          <p:nvPr/>
        </p:nvSpPr>
        <p:spPr>
          <a:xfrm>
            <a:off x="2922490" y="4706118"/>
            <a:ext cx="4215059" cy="14026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85000"/>
              </a:lnSpc>
              <a:spcBef>
                <a:spcPts val="600"/>
              </a:spcBef>
            </a:pP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ОО «БРСМ» стимулирует молодых людей занимать активную жизненную позицию и предоставляет юношам и девушкам широкий спектр возможностей.</a:t>
            </a:r>
          </a:p>
        </p:txBody>
      </p:sp>
      <p:pic>
        <p:nvPicPr>
          <p:cNvPr id="3074" name="Picture 2" descr="zLNjTYWDE1o">
            <a:extLst>
              <a:ext uri="{FF2B5EF4-FFF2-40B4-BE49-F238E27FC236}">
                <a16:creationId xmlns:a16="http://schemas.microsoft.com/office/drawing/2014/main" id="{E5C4745F-1D8F-446A-846F-DE95BE059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400" y="1878378"/>
            <a:ext cx="4595717" cy="459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90329F5-57EC-45A5-A827-C8E9F6B86D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1352" y="4582005"/>
            <a:ext cx="1768438" cy="1739127"/>
          </a:xfrm>
          <a:prstGeom prst="rect">
            <a:avLst/>
          </a:prstGeom>
        </p:spPr>
      </p:pic>
      <p:sp>
        <p:nvSpPr>
          <p:cNvPr id="62" name="Прямоугольник: скругленные углы 61">
            <a:extLst>
              <a:ext uri="{FF2B5EF4-FFF2-40B4-BE49-F238E27FC236}">
                <a16:creationId xmlns:a16="http://schemas.microsoft.com/office/drawing/2014/main" id="{42A3FE87-238F-4E2F-8951-C01F89D30CC0}"/>
              </a:ext>
            </a:extLst>
          </p:cNvPr>
          <p:cNvSpPr/>
          <p:nvPr/>
        </p:nvSpPr>
        <p:spPr>
          <a:xfrm>
            <a:off x="7592485" y="5887200"/>
            <a:ext cx="4007553" cy="51056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9763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b="1" spc="25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Направления деятельности БРСМ</a:t>
            </a:r>
          </a:p>
        </p:txBody>
      </p: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39E1021A-2052-43D8-9970-31B9928736D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888" y="5883290"/>
            <a:ext cx="392087" cy="406712"/>
          </a:xfrm>
          <a:prstGeom prst="rect">
            <a:avLst/>
          </a:prstGeom>
        </p:spPr>
      </p:pic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id="{A011A3B7-2850-41F7-A141-AFDD77D4691F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FFFFFF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8A702CC-CEF2-4237-827B-838846A92FD3}"/>
              </a:ext>
            </a:extLst>
          </p:cNvPr>
          <p:cNvSpPr/>
          <p:nvPr/>
        </p:nvSpPr>
        <p:spPr>
          <a:xfrm>
            <a:off x="811352" y="1236119"/>
            <a:ext cx="10784427" cy="527268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EEDC15B-60C6-43ED-8652-1A0CD56AC2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8802" y="1301297"/>
            <a:ext cx="10471846" cy="5142331"/>
          </a:xfrm>
          <a:prstGeom prst="rect">
            <a:avLst/>
          </a:prstGeom>
        </p:spPr>
      </p:pic>
      <p:pic>
        <p:nvPicPr>
          <p:cNvPr id="2050" name="Picture 2" descr="Белорусский республиканский союз молодёжи — Википедия">
            <a:extLst>
              <a:ext uri="{FF2B5EF4-FFF2-40B4-BE49-F238E27FC236}">
                <a16:creationId xmlns:a16="http://schemas.microsoft.com/office/drawing/2014/main" id="{DB8A16E1-CF4A-461F-8A50-C922E0079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047" y="1161818"/>
            <a:ext cx="1066933" cy="9751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для перехода">
            <a:hlinkClick r:id="rId13" action="ppaction://hlinksldjump"/>
            <a:extLst>
              <a:ext uri="{FF2B5EF4-FFF2-40B4-BE49-F238E27FC236}">
                <a16:creationId xmlns:a16="http://schemas.microsoft.com/office/drawing/2014/main" id="{2F291978-EED0-4B29-BBBF-8F0A82E12E4F}"/>
              </a:ext>
            </a:extLst>
          </p:cNvPr>
          <p:cNvSpPr/>
          <p:nvPr/>
        </p:nvSpPr>
        <p:spPr>
          <a:xfrm>
            <a:off x="-18187" y="-19369"/>
            <a:ext cx="12192000" cy="68580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6052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4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E661BB2-95B2-42B7-8495-BF08C8FCA789}"/>
              </a:ext>
            </a:extLst>
          </p:cNvPr>
          <p:cNvSpPr/>
          <p:nvPr/>
        </p:nvSpPr>
        <p:spPr>
          <a:xfrm>
            <a:off x="79475" y="0"/>
            <a:ext cx="1879272" cy="1536572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33956" y="6512992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7</a:t>
            </a:fld>
            <a:endParaRPr lang="x-non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1F980E-AF6C-4CBB-8065-FDCCA508CBFC}"/>
              </a:ext>
            </a:extLst>
          </p:cNvPr>
          <p:cNvSpPr txBox="1"/>
          <p:nvPr/>
        </p:nvSpPr>
        <p:spPr>
          <a:xfrm>
            <a:off x="2804262" y="140165"/>
            <a:ext cx="8968637" cy="710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tIns="36000" bIns="36000" rtlCol="0">
            <a:noAutofit/>
          </a:bodyPr>
          <a:lstStyle/>
          <a:p>
            <a:pPr marL="273050" algn="just">
              <a:lnSpc>
                <a:spcPct val="90000"/>
              </a:lnSpc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Какие программы существуют в БРСМ для поддержки молодежи?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30235C9C-7389-44B7-AA59-D44435350E42}"/>
              </a:ext>
            </a:extLst>
          </p:cNvPr>
          <p:cNvSpPr/>
          <p:nvPr/>
        </p:nvSpPr>
        <p:spPr>
          <a:xfrm>
            <a:off x="1048519" y="140165"/>
            <a:ext cx="1879272" cy="710441"/>
          </a:xfrm>
          <a:prstGeom prst="roundRect">
            <a:avLst>
              <a:gd name="adj" fmla="val 921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4</a:t>
            </a:r>
          </a:p>
        </p:txBody>
      </p:sp>
      <p:sp>
        <p:nvSpPr>
          <p:cNvPr id="19" name="Ответ">
            <a:extLst>
              <a:ext uri="{FF2B5EF4-FFF2-40B4-BE49-F238E27FC236}">
                <a16:creationId xmlns:a16="http://schemas.microsoft.com/office/drawing/2014/main" id="{8D9D1976-6D41-4DB7-A8CD-D02E1F692670}"/>
              </a:ext>
            </a:extLst>
          </p:cNvPr>
          <p:cNvSpPr/>
          <p:nvPr/>
        </p:nvSpPr>
        <p:spPr>
          <a:xfrm>
            <a:off x="1048519" y="1009347"/>
            <a:ext cx="10749467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  <p:sp>
        <p:nvSpPr>
          <p:cNvPr id="22" name="назад">
            <a:hlinkClick r:id="rId3" action="ppaction://hlinksldjump"/>
            <a:extLst>
              <a:ext uri="{FF2B5EF4-FFF2-40B4-BE49-F238E27FC236}">
                <a16:creationId xmlns:a16="http://schemas.microsoft.com/office/drawing/2014/main" id="{D63063EB-8605-4CB6-B80C-A5474D94CB0A}"/>
              </a:ext>
            </a:extLst>
          </p:cNvPr>
          <p:cNvSpPr/>
          <p:nvPr/>
        </p:nvSpPr>
        <p:spPr>
          <a:xfrm>
            <a:off x="8975087" y="1011278"/>
            <a:ext cx="2822899" cy="417148"/>
          </a:xfrm>
          <a:prstGeom prst="roundRect">
            <a:avLst>
              <a:gd name="adj" fmla="val 26121"/>
            </a:avLst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Вернуться назад</a:t>
            </a:r>
          </a:p>
        </p:txBody>
      </p:sp>
      <p:sp>
        <p:nvSpPr>
          <p:cNvPr id="6" name="AutoShape 2" descr="3_новый размер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06" y="935854"/>
            <a:ext cx="514061" cy="514061"/>
          </a:xfrm>
          <a:prstGeom prst="rect">
            <a:avLst/>
          </a:prstGeom>
        </p:spPr>
      </p:pic>
      <p:sp>
        <p:nvSpPr>
          <p:cNvPr id="14" name="1">
            <a:hlinkClick r:id="" action="ppaction://noaction"/>
            <a:extLst>
              <a:ext uri="{FF2B5EF4-FFF2-40B4-BE49-F238E27FC236}">
                <a16:creationId xmlns:a16="http://schemas.microsoft.com/office/drawing/2014/main" id="{A04F1610-0A23-4162-8C5A-5F90337B3F1B}"/>
              </a:ext>
            </a:extLst>
          </p:cNvPr>
          <p:cNvSpPr txBox="1"/>
          <p:nvPr/>
        </p:nvSpPr>
        <p:spPr>
          <a:xfrm>
            <a:off x="4953439" y="1639221"/>
            <a:ext cx="5963346" cy="396000"/>
          </a:xfrm>
          <a:prstGeom prst="roundRect">
            <a:avLst/>
          </a:prstGeom>
          <a:solidFill>
            <a:srgbClr val="F55C3D"/>
          </a:solidFill>
          <a:ln w="5715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kern="0" dirty="0">
                <a:solidFill>
                  <a:prstClr val="white"/>
                </a:solidFill>
              </a:rPr>
              <a:t>Стартап-тур. Интенсив для молодых предпринимателей</a:t>
            </a:r>
          </a:p>
        </p:txBody>
      </p:sp>
      <p:sp>
        <p:nvSpPr>
          <p:cNvPr id="16" name="4">
            <a:hlinkClick r:id="" action="ppaction://noaction"/>
            <a:extLst>
              <a:ext uri="{FF2B5EF4-FFF2-40B4-BE49-F238E27FC236}">
                <a16:creationId xmlns:a16="http://schemas.microsoft.com/office/drawing/2014/main" id="{21EC187C-7843-4081-9FCA-0E22004B48BD}"/>
              </a:ext>
            </a:extLst>
          </p:cNvPr>
          <p:cNvSpPr txBox="1"/>
          <p:nvPr/>
        </p:nvSpPr>
        <p:spPr>
          <a:xfrm>
            <a:off x="5885582" y="3549087"/>
            <a:ext cx="4675728" cy="396000"/>
          </a:xfrm>
          <a:prstGeom prst="roundRect">
            <a:avLst/>
          </a:prstGeom>
          <a:solidFill>
            <a:srgbClr val="C55A11"/>
          </a:solidFill>
          <a:ln w="5715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kern="0" dirty="0">
                <a:solidFill>
                  <a:prstClr val="white"/>
                </a:solidFill>
              </a:rPr>
              <a:t>Властелин села</a:t>
            </a:r>
          </a:p>
        </p:txBody>
      </p:sp>
      <p:sp>
        <p:nvSpPr>
          <p:cNvPr id="17" name="5">
            <a:hlinkClick r:id="" action="ppaction://noaction"/>
            <a:extLst>
              <a:ext uri="{FF2B5EF4-FFF2-40B4-BE49-F238E27FC236}">
                <a16:creationId xmlns:a16="http://schemas.microsoft.com/office/drawing/2014/main" id="{A8B02CAC-F976-4C5B-BF5A-0DACAF6FDCD6}"/>
              </a:ext>
            </a:extLst>
          </p:cNvPr>
          <p:cNvSpPr txBox="1"/>
          <p:nvPr/>
        </p:nvSpPr>
        <p:spPr>
          <a:xfrm>
            <a:off x="5893678" y="4185709"/>
            <a:ext cx="4675728" cy="396000"/>
          </a:xfrm>
          <a:prstGeom prst="roundRect">
            <a:avLst/>
          </a:prstGeom>
          <a:solidFill>
            <a:srgbClr val="FFC000">
              <a:lumMod val="75000"/>
            </a:srgbClr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kern="0" dirty="0">
                <a:solidFill>
                  <a:prstClr val="white"/>
                </a:solidFill>
              </a:rPr>
              <a:t>БРСМ: сила в команде</a:t>
            </a:r>
          </a:p>
        </p:txBody>
      </p:sp>
      <p:sp>
        <p:nvSpPr>
          <p:cNvPr id="21" name="3">
            <a:hlinkClick r:id="" action="ppaction://noaction"/>
            <a:extLst>
              <a:ext uri="{FF2B5EF4-FFF2-40B4-BE49-F238E27FC236}">
                <a16:creationId xmlns:a16="http://schemas.microsoft.com/office/drawing/2014/main" id="{DC4AB191-67EE-4BA3-930A-B4444DFD2BF1}"/>
              </a:ext>
            </a:extLst>
          </p:cNvPr>
          <p:cNvSpPr txBox="1"/>
          <p:nvPr/>
        </p:nvSpPr>
        <p:spPr>
          <a:xfrm>
            <a:off x="5828023" y="2912465"/>
            <a:ext cx="4675728" cy="396000"/>
          </a:xfrm>
          <a:prstGeom prst="roundRect">
            <a:avLst/>
          </a:prstGeom>
          <a:solidFill>
            <a:srgbClr val="00B050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kern="0" dirty="0">
                <a:solidFill>
                  <a:prstClr val="white"/>
                </a:solidFill>
              </a:rPr>
              <a:t>Молодежь за урожай!</a:t>
            </a:r>
          </a:p>
        </p:txBody>
      </p:sp>
      <p:sp>
        <p:nvSpPr>
          <p:cNvPr id="24" name="2">
            <a:hlinkClick r:id="" action="ppaction://noaction"/>
            <a:extLst>
              <a:ext uri="{FF2B5EF4-FFF2-40B4-BE49-F238E27FC236}">
                <a16:creationId xmlns:a16="http://schemas.microsoft.com/office/drawing/2014/main" id="{EB14B2A5-F2AC-437A-BD15-9AA99AAE1003}"/>
              </a:ext>
            </a:extLst>
          </p:cNvPr>
          <p:cNvSpPr/>
          <p:nvPr/>
        </p:nvSpPr>
        <p:spPr>
          <a:xfrm>
            <a:off x="5470266" y="2275843"/>
            <a:ext cx="4726915" cy="396000"/>
          </a:xfrm>
          <a:prstGeom prst="roundRect">
            <a:avLst/>
          </a:prstGeom>
          <a:solidFill>
            <a:srgbClr val="70AD47">
              <a:lumMod val="75000"/>
            </a:srgbClr>
          </a:solidFill>
          <a:ln w="5715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0"/>
          <a:lstStyle/>
          <a:p>
            <a:pPr lvl="0" algn="ctr" defTabSz="914400"/>
            <a:r>
              <a:rPr lang="ru-RU" b="1" kern="0" dirty="0">
                <a:solidFill>
                  <a:prstClr val="white"/>
                </a:solidFill>
              </a:rPr>
              <a:t>100 идей для Беларуси</a:t>
            </a:r>
          </a:p>
        </p:txBody>
      </p:sp>
      <p:sp>
        <p:nvSpPr>
          <p:cNvPr id="25" name="6">
            <a:hlinkClick r:id="" action="ppaction://noaction"/>
            <a:extLst>
              <a:ext uri="{FF2B5EF4-FFF2-40B4-BE49-F238E27FC236}">
                <a16:creationId xmlns:a16="http://schemas.microsoft.com/office/drawing/2014/main" id="{6052786B-A880-42CA-982B-E36EF15FF975}"/>
              </a:ext>
            </a:extLst>
          </p:cNvPr>
          <p:cNvSpPr txBox="1"/>
          <p:nvPr/>
        </p:nvSpPr>
        <p:spPr>
          <a:xfrm>
            <a:off x="5770422" y="4822331"/>
            <a:ext cx="4426759" cy="396000"/>
          </a:xfrm>
          <a:prstGeom prst="roundRect">
            <a:avLst/>
          </a:prstGeom>
          <a:solidFill>
            <a:srgbClr val="00A7FA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kern="0" dirty="0">
                <a:solidFill>
                  <a:prstClr val="white"/>
                </a:solidFill>
              </a:rPr>
              <a:t>Королева Студенчества</a:t>
            </a:r>
          </a:p>
        </p:txBody>
      </p:sp>
      <p:sp>
        <p:nvSpPr>
          <p:cNvPr id="26" name="7">
            <a:hlinkClick r:id="" action="ppaction://noaction"/>
            <a:extLst>
              <a:ext uri="{FF2B5EF4-FFF2-40B4-BE49-F238E27FC236}">
                <a16:creationId xmlns:a16="http://schemas.microsoft.com/office/drawing/2014/main" id="{E8683190-02F9-4C8E-A8AF-08DBBDA3351B}"/>
              </a:ext>
            </a:extLst>
          </p:cNvPr>
          <p:cNvSpPr txBox="1"/>
          <p:nvPr/>
        </p:nvSpPr>
        <p:spPr>
          <a:xfrm>
            <a:off x="5420507" y="5458953"/>
            <a:ext cx="4675728" cy="432000"/>
          </a:xfrm>
          <a:prstGeom prst="roundRect">
            <a:avLst/>
          </a:prstGeom>
          <a:solidFill>
            <a:srgbClr val="5B9BD5">
              <a:lumMod val="75000"/>
            </a:srgbClr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kern="0" dirty="0">
                <a:solidFill>
                  <a:prstClr val="white"/>
                </a:solidFill>
              </a:rPr>
              <a:t>Студент года</a:t>
            </a:r>
          </a:p>
        </p:txBody>
      </p:sp>
      <p:sp>
        <p:nvSpPr>
          <p:cNvPr id="27" name="8">
            <a:hlinkClick r:id="" action="ppaction://noaction"/>
            <a:extLst>
              <a:ext uri="{FF2B5EF4-FFF2-40B4-BE49-F238E27FC236}">
                <a16:creationId xmlns:a16="http://schemas.microsoft.com/office/drawing/2014/main" id="{3EC685A7-4431-4E35-AC69-0615A8D8A3C2}"/>
              </a:ext>
            </a:extLst>
          </p:cNvPr>
          <p:cNvSpPr txBox="1"/>
          <p:nvPr/>
        </p:nvSpPr>
        <p:spPr>
          <a:xfrm>
            <a:off x="4850438" y="6131573"/>
            <a:ext cx="6131131" cy="540000"/>
          </a:xfrm>
          <a:prstGeom prst="roundRect">
            <a:avLst/>
          </a:prstGeom>
          <a:solidFill>
            <a:srgbClr val="4472C4">
              <a:lumMod val="50000"/>
            </a:srgbClr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lvl="0" algn="ctr" defTabSz="800100">
              <a:lnSpc>
                <a:spcPct val="80000"/>
              </a:lnSpc>
              <a:spcBef>
                <a:spcPct val="0"/>
              </a:spcBef>
            </a:pPr>
            <a:r>
              <a:rPr lang="ru-RU" sz="1600" b="1" kern="0" dirty="0">
                <a:solidFill>
                  <a:prstClr val="white"/>
                </a:solidFill>
              </a:rPr>
              <a:t>День молодежи на Международном фестивале искусств «Славянский базар в Витебске»</a:t>
            </a:r>
          </a:p>
        </p:txBody>
      </p: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3F314943-2733-4471-B2EF-8F7A98BBD032}"/>
              </a:ext>
            </a:extLst>
          </p:cNvPr>
          <p:cNvCxnSpPr>
            <a:cxnSpLocks/>
            <a:stCxn id="76" idx="6"/>
            <a:endCxn id="14" idx="1"/>
          </p:cNvCxnSpPr>
          <p:nvPr/>
        </p:nvCxnSpPr>
        <p:spPr>
          <a:xfrm flipV="1">
            <a:off x="948314" y="1837221"/>
            <a:ext cx="4005125" cy="2135160"/>
          </a:xfrm>
          <a:prstGeom prst="straightConnector1">
            <a:avLst/>
          </a:prstGeom>
          <a:noFill/>
          <a:ln w="57150" cap="flat" cmpd="sng" algn="ctr">
            <a:solidFill>
              <a:srgbClr val="F55C3D"/>
            </a:solidFill>
            <a:prstDash val="solid"/>
            <a:miter lim="800000"/>
            <a:tailEnd type="oval"/>
          </a:ln>
          <a:effectLst/>
        </p:spPr>
      </p:cxn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915BFC11-F0BB-4E49-9FAD-0B988026BD9C}"/>
              </a:ext>
            </a:extLst>
          </p:cNvPr>
          <p:cNvCxnSpPr>
            <a:cxnSpLocks/>
            <a:stCxn id="76" idx="6"/>
            <a:endCxn id="16" idx="1"/>
          </p:cNvCxnSpPr>
          <p:nvPr/>
        </p:nvCxnSpPr>
        <p:spPr>
          <a:xfrm flipV="1">
            <a:off x="948314" y="3747087"/>
            <a:ext cx="4937268" cy="225294"/>
          </a:xfrm>
          <a:prstGeom prst="straightConnector1">
            <a:avLst/>
          </a:prstGeom>
          <a:noFill/>
          <a:ln w="57150" cap="flat" cmpd="sng" algn="ctr">
            <a:solidFill>
              <a:srgbClr val="C55A11"/>
            </a:solidFill>
            <a:prstDash val="solid"/>
            <a:miter lim="800000"/>
            <a:tailEnd type="oval"/>
          </a:ln>
          <a:effectLst/>
        </p:spPr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28E516BF-FE32-4B4E-8637-A567B6A2D8A7}"/>
              </a:ext>
            </a:extLst>
          </p:cNvPr>
          <p:cNvCxnSpPr>
            <a:cxnSpLocks/>
            <a:stCxn id="76" idx="6"/>
            <a:endCxn id="17" idx="1"/>
          </p:cNvCxnSpPr>
          <p:nvPr/>
        </p:nvCxnSpPr>
        <p:spPr>
          <a:xfrm>
            <a:off x="948314" y="3972381"/>
            <a:ext cx="4945364" cy="411328"/>
          </a:xfrm>
          <a:prstGeom prst="straightConnector1">
            <a:avLst/>
          </a:prstGeom>
          <a:noFill/>
          <a:ln w="57150" cap="flat" cmpd="sng" algn="ctr">
            <a:solidFill>
              <a:srgbClr val="BF9000"/>
            </a:solidFill>
            <a:prstDash val="solid"/>
            <a:miter lim="800000"/>
            <a:tailEnd type="oval"/>
          </a:ln>
          <a:effectLst/>
        </p:spPr>
      </p:cxn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8145BD8E-7333-4544-8935-EC41DA81FFCB}"/>
              </a:ext>
            </a:extLst>
          </p:cNvPr>
          <p:cNvCxnSpPr>
            <a:cxnSpLocks/>
            <a:stCxn id="76" idx="6"/>
            <a:endCxn id="21" idx="1"/>
          </p:cNvCxnSpPr>
          <p:nvPr/>
        </p:nvCxnSpPr>
        <p:spPr>
          <a:xfrm flipV="1">
            <a:off x="948314" y="3110465"/>
            <a:ext cx="4879709" cy="861916"/>
          </a:xfrm>
          <a:prstGeom prst="straightConnector1">
            <a:avLst/>
          </a:prstGeom>
          <a:noFill/>
          <a:ln w="57150" cap="flat" cmpd="sng" algn="ctr">
            <a:solidFill>
              <a:srgbClr val="00B050"/>
            </a:solidFill>
            <a:prstDash val="solid"/>
            <a:miter lim="800000"/>
            <a:tailEnd type="oval"/>
          </a:ln>
          <a:effectLst/>
        </p:spPr>
      </p:cxn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9B601E8B-7B79-4D49-83A0-1668A264F5BC}"/>
              </a:ext>
            </a:extLst>
          </p:cNvPr>
          <p:cNvCxnSpPr>
            <a:cxnSpLocks/>
            <a:stCxn id="76" idx="6"/>
            <a:endCxn id="24" idx="1"/>
          </p:cNvCxnSpPr>
          <p:nvPr/>
        </p:nvCxnSpPr>
        <p:spPr>
          <a:xfrm flipV="1">
            <a:off x="948314" y="2473843"/>
            <a:ext cx="4521952" cy="1498538"/>
          </a:xfrm>
          <a:prstGeom prst="straightConnector1">
            <a:avLst/>
          </a:prstGeom>
          <a:noFill/>
          <a:ln w="57150" cap="flat" cmpd="sng" algn="ctr">
            <a:solidFill>
              <a:srgbClr val="548235"/>
            </a:solidFill>
            <a:prstDash val="solid"/>
            <a:miter lim="800000"/>
            <a:tailEnd type="oval"/>
          </a:ln>
          <a:effectLst/>
        </p:spPr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F6CBF7EE-6333-4AF0-96A1-5016F9E43F58}"/>
              </a:ext>
            </a:extLst>
          </p:cNvPr>
          <p:cNvCxnSpPr>
            <a:cxnSpLocks/>
            <a:stCxn id="76" idx="6"/>
            <a:endCxn id="25" idx="1"/>
          </p:cNvCxnSpPr>
          <p:nvPr/>
        </p:nvCxnSpPr>
        <p:spPr>
          <a:xfrm>
            <a:off x="948314" y="3972381"/>
            <a:ext cx="4822108" cy="1047950"/>
          </a:xfrm>
          <a:prstGeom prst="straightConnector1">
            <a:avLst/>
          </a:prstGeom>
          <a:noFill/>
          <a:ln w="57150" cap="flat" cmpd="sng" algn="ctr">
            <a:solidFill>
              <a:srgbClr val="00A7FA"/>
            </a:solidFill>
            <a:prstDash val="solid"/>
            <a:miter lim="800000"/>
            <a:tailEnd type="oval"/>
          </a:ln>
          <a:effectLst/>
        </p:spPr>
      </p:cxn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C3982C58-5E9C-47AB-9FEF-0FAD1C344484}"/>
              </a:ext>
            </a:extLst>
          </p:cNvPr>
          <p:cNvCxnSpPr>
            <a:cxnSpLocks/>
            <a:stCxn id="76" idx="6"/>
            <a:endCxn id="26" idx="1"/>
          </p:cNvCxnSpPr>
          <p:nvPr/>
        </p:nvCxnSpPr>
        <p:spPr>
          <a:xfrm>
            <a:off x="948314" y="3972381"/>
            <a:ext cx="4472193" cy="1702572"/>
          </a:xfrm>
          <a:prstGeom prst="straightConnector1">
            <a:avLst/>
          </a:prstGeom>
          <a:noFill/>
          <a:ln w="57150" cap="flat" cmpd="sng" algn="ctr">
            <a:solidFill>
              <a:srgbClr val="2E75B6"/>
            </a:solidFill>
            <a:prstDash val="solid"/>
            <a:miter lim="800000"/>
            <a:tailEnd type="oval"/>
          </a:ln>
          <a:effectLst/>
        </p:spPr>
      </p:cxn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12C83B68-9EAD-43E9-9CAC-F177560599CE}"/>
              </a:ext>
            </a:extLst>
          </p:cNvPr>
          <p:cNvCxnSpPr>
            <a:cxnSpLocks/>
            <a:stCxn id="76" idx="6"/>
            <a:endCxn id="27" idx="1"/>
          </p:cNvCxnSpPr>
          <p:nvPr/>
        </p:nvCxnSpPr>
        <p:spPr>
          <a:xfrm>
            <a:off x="948314" y="3972381"/>
            <a:ext cx="3902124" cy="2429192"/>
          </a:xfrm>
          <a:prstGeom prst="straightConnector1">
            <a:avLst/>
          </a:prstGeom>
          <a:noFill/>
          <a:ln w="57150" cap="flat" cmpd="sng" algn="ctr">
            <a:solidFill>
              <a:srgbClr val="203864"/>
            </a:solidFill>
            <a:prstDash val="solid"/>
            <a:miter lim="800000"/>
            <a:tailEnd type="oval"/>
          </a:ln>
          <a:effectLst/>
        </p:spPr>
      </p:cxn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7E5C6A53-BD5E-4655-A293-CE6FAAA651B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170" y="1692971"/>
            <a:ext cx="363273" cy="363273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1E8C3DB0-980C-4FE8-A388-8FB93DA0F84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114" y="2344953"/>
            <a:ext cx="363273" cy="363273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395C1973-EA5F-4E93-A209-8C6B1775DFF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296" y="2963658"/>
            <a:ext cx="363273" cy="363273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A34328F-C7D6-40CA-86D7-C947DB2C847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897" y="3580818"/>
            <a:ext cx="363273" cy="363273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52B2F33D-6D08-437E-AC2F-F85B5B6E8C5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662" y="4206989"/>
            <a:ext cx="363273" cy="363273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1BC98890-C5BC-490E-BE4D-C105A359DF4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113" y="4963128"/>
            <a:ext cx="363273" cy="363273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C3E87527-192A-4A26-A312-C22240FA4F3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6133" y="5528424"/>
            <a:ext cx="363273" cy="363273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93B7C750-C779-4044-B4E2-07E5A668C5B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2049" y="6299031"/>
            <a:ext cx="363273" cy="363273"/>
          </a:xfrm>
          <a:prstGeom prst="rect">
            <a:avLst/>
          </a:prstGeom>
        </p:spPr>
      </p:pic>
      <p:sp>
        <p:nvSpPr>
          <p:cNvPr id="76" name="Овал 75">
            <a:extLst>
              <a:ext uri="{FF2B5EF4-FFF2-40B4-BE49-F238E27FC236}">
                <a16:creationId xmlns:a16="http://schemas.microsoft.com/office/drawing/2014/main" id="{5E632A7F-6553-460E-9FDA-591B3864C3AE}"/>
              </a:ext>
            </a:extLst>
          </p:cNvPr>
          <p:cNvSpPr/>
          <p:nvPr/>
        </p:nvSpPr>
        <p:spPr>
          <a:xfrm>
            <a:off x="746002" y="3805481"/>
            <a:ext cx="202312" cy="3337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3C52287-2223-4A28-B0AD-494E189378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67" y="1608656"/>
            <a:ext cx="4734952" cy="4897566"/>
          </a:xfrm>
          <a:prstGeom prst="rect">
            <a:avLst/>
          </a:prstGeom>
        </p:spPr>
      </p:pic>
      <p:sp>
        <p:nvSpPr>
          <p:cNvPr id="96" name="8-2">
            <a:extLst>
              <a:ext uri="{FF2B5EF4-FFF2-40B4-BE49-F238E27FC236}">
                <a16:creationId xmlns:a16="http://schemas.microsoft.com/office/drawing/2014/main" id="{619B0DB8-346D-4774-9B1F-DD4CBA47C999}"/>
              </a:ext>
            </a:extLst>
          </p:cNvPr>
          <p:cNvSpPr/>
          <p:nvPr/>
        </p:nvSpPr>
        <p:spPr>
          <a:xfrm>
            <a:off x="174710" y="4609003"/>
            <a:ext cx="4945364" cy="2063765"/>
          </a:xfrm>
          <a:prstGeom prst="roundRect">
            <a:avLst>
              <a:gd name="adj" fmla="val 7755"/>
            </a:avLst>
          </a:prstGeom>
          <a:solidFill>
            <a:srgbClr val="323232">
              <a:lumMod val="10000"/>
              <a:lumOff val="90000"/>
            </a:srgbClr>
          </a:solidFill>
          <a:ln w="12700" cap="flat" cmpd="sng" algn="ctr">
            <a:solidFill>
              <a:srgbClr val="203864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>
              <a:defRPr/>
            </a:pPr>
            <a:r>
              <a:rPr lang="ru-RU" dirty="0">
                <a:cs typeface="Gotham Pro Regular" panose="02000503040000020004" pitchFamily="2" charset="0"/>
              </a:rPr>
              <a:t>Ежегодно с 2004 года в июле Витебск проводится национальный фестиваль-конкурс молодежного творчества «</a:t>
            </a:r>
            <a:r>
              <a:rPr lang="ru-RU" b="1" dirty="0">
                <a:cs typeface="Gotham Pro Regular" panose="02000503040000020004" pitchFamily="2" charset="0"/>
              </a:rPr>
              <a:t>Огонь молодежных талантов</a:t>
            </a:r>
            <a:r>
              <a:rPr lang="ru-RU" dirty="0">
                <a:cs typeface="Gotham Pro Regular" panose="02000503040000020004" pitchFamily="2" charset="0"/>
              </a:rPr>
              <a:t>», в котором юные артисты со всей Беларуси демонстрируют свои таланты в трех конкурсах: «</a:t>
            </a:r>
            <a:r>
              <a:rPr lang="ru-RU" i="1" dirty="0">
                <a:cs typeface="Gotham Pro Regular" panose="02000503040000020004" pitchFamily="2" charset="0"/>
              </a:rPr>
              <a:t>Огонь танца</a:t>
            </a:r>
            <a:r>
              <a:rPr lang="ru-RU" dirty="0">
                <a:cs typeface="Gotham Pro Regular" panose="02000503040000020004" pitchFamily="2" charset="0"/>
              </a:rPr>
              <a:t>», «</a:t>
            </a:r>
            <a:r>
              <a:rPr lang="ru-RU" i="1" dirty="0">
                <a:cs typeface="Gotham Pro Regular" panose="02000503040000020004" pitchFamily="2" charset="0"/>
              </a:rPr>
              <a:t>Огонь голоса</a:t>
            </a:r>
            <a:r>
              <a:rPr lang="ru-RU" dirty="0">
                <a:cs typeface="Gotham Pro Regular" panose="02000503040000020004" pitchFamily="2" charset="0"/>
              </a:rPr>
              <a:t>» и «</a:t>
            </a:r>
            <a:r>
              <a:rPr lang="ru-RU" i="1" dirty="0">
                <a:cs typeface="Gotham Pro Regular" panose="02000503040000020004" pitchFamily="2" charset="0"/>
              </a:rPr>
              <a:t>Огонь уникальности</a:t>
            </a:r>
            <a:r>
              <a:rPr lang="ru-RU" dirty="0">
                <a:cs typeface="Gotham Pro Regular" panose="02000503040000020004" pitchFamily="2" charset="0"/>
              </a:rPr>
              <a:t>».</a:t>
            </a:r>
          </a:p>
        </p:txBody>
      </p:sp>
      <p:sp>
        <p:nvSpPr>
          <p:cNvPr id="97" name="8-1">
            <a:extLst>
              <a:ext uri="{FF2B5EF4-FFF2-40B4-BE49-F238E27FC236}">
                <a16:creationId xmlns:a16="http://schemas.microsoft.com/office/drawing/2014/main" id="{FA0DDCCC-3D6F-47F4-BA65-6EFA21C47F67}"/>
              </a:ext>
            </a:extLst>
          </p:cNvPr>
          <p:cNvSpPr/>
          <p:nvPr/>
        </p:nvSpPr>
        <p:spPr>
          <a:xfrm>
            <a:off x="4724502" y="4658328"/>
            <a:ext cx="304800" cy="3048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х</a:t>
            </a:r>
          </a:p>
        </p:txBody>
      </p:sp>
      <p:sp>
        <p:nvSpPr>
          <p:cNvPr id="99" name="7-2">
            <a:extLst>
              <a:ext uri="{FF2B5EF4-FFF2-40B4-BE49-F238E27FC236}">
                <a16:creationId xmlns:a16="http://schemas.microsoft.com/office/drawing/2014/main" id="{1D67B6EF-9C82-4897-9665-4BD541B059CD}"/>
              </a:ext>
            </a:extLst>
          </p:cNvPr>
          <p:cNvSpPr/>
          <p:nvPr/>
        </p:nvSpPr>
        <p:spPr>
          <a:xfrm>
            <a:off x="170981" y="4609004"/>
            <a:ext cx="7349172" cy="1356023"/>
          </a:xfrm>
          <a:prstGeom prst="roundRect">
            <a:avLst>
              <a:gd name="adj" fmla="val 7755"/>
            </a:avLst>
          </a:prstGeom>
          <a:solidFill>
            <a:srgbClr val="323232">
              <a:lumMod val="10000"/>
              <a:lumOff val="90000"/>
            </a:srgbClr>
          </a:solidFill>
          <a:ln w="12700" cap="flat" cmpd="sng" algn="ctr">
            <a:solidFill>
              <a:srgbClr val="203864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>
              <a:defRPr/>
            </a:pPr>
            <a:r>
              <a:rPr lang="ru-RU" dirty="0">
                <a:cs typeface="Gotham Pro Regular" panose="02000503040000020004" pitchFamily="2" charset="0"/>
              </a:rPr>
              <a:t>С 2011 года в начале учебного года во всех учреждениях высшего образования Беларуси стартует республиканский конкурс «</a:t>
            </a:r>
            <a:r>
              <a:rPr lang="ru-RU" b="1" dirty="0">
                <a:cs typeface="Gotham Pro Regular" panose="02000503040000020004" pitchFamily="2" charset="0"/>
              </a:rPr>
              <a:t>Студент года</a:t>
            </a:r>
            <a:r>
              <a:rPr lang="ru-RU" dirty="0">
                <a:cs typeface="Gotham Pro Regular" panose="02000503040000020004" pitchFamily="2" charset="0"/>
              </a:rPr>
              <a:t>». В финальном этапе лучшие представители студенческой молодежи соревнуются в творческих и интеллектуальных конкурсах. </a:t>
            </a:r>
          </a:p>
        </p:txBody>
      </p:sp>
      <p:sp>
        <p:nvSpPr>
          <p:cNvPr id="100" name="7-1">
            <a:extLst>
              <a:ext uri="{FF2B5EF4-FFF2-40B4-BE49-F238E27FC236}">
                <a16:creationId xmlns:a16="http://schemas.microsoft.com/office/drawing/2014/main" id="{BAB6B2FC-3C24-4998-B40D-6AACBB51C895}"/>
              </a:ext>
            </a:extLst>
          </p:cNvPr>
          <p:cNvSpPr/>
          <p:nvPr/>
        </p:nvSpPr>
        <p:spPr>
          <a:xfrm>
            <a:off x="7124581" y="4671416"/>
            <a:ext cx="304800" cy="3048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х</a:t>
            </a:r>
          </a:p>
        </p:txBody>
      </p:sp>
      <p:sp>
        <p:nvSpPr>
          <p:cNvPr id="101" name="6-2">
            <a:extLst>
              <a:ext uri="{FF2B5EF4-FFF2-40B4-BE49-F238E27FC236}">
                <a16:creationId xmlns:a16="http://schemas.microsoft.com/office/drawing/2014/main" id="{247D4687-D6AD-4962-98E6-4BDEAA1100FB}"/>
              </a:ext>
            </a:extLst>
          </p:cNvPr>
          <p:cNvSpPr/>
          <p:nvPr/>
        </p:nvSpPr>
        <p:spPr>
          <a:xfrm>
            <a:off x="145521" y="4927013"/>
            <a:ext cx="5173830" cy="1702572"/>
          </a:xfrm>
          <a:prstGeom prst="roundRect">
            <a:avLst>
              <a:gd name="adj" fmla="val 7755"/>
            </a:avLst>
          </a:prstGeom>
          <a:solidFill>
            <a:srgbClr val="323232">
              <a:lumMod val="10000"/>
              <a:lumOff val="90000"/>
            </a:srgbClr>
          </a:solidFill>
          <a:ln w="12700" cap="flat" cmpd="sng" algn="ctr">
            <a:solidFill>
              <a:srgbClr val="00A7FA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>
              <a:defRPr/>
            </a:pPr>
            <a:r>
              <a:rPr lang="ru-RU" dirty="0"/>
              <a:t>Конкурс является одним из самых красивых и весенних некоммерческих творческих проектов. Он проходит как национальный отбор для участия представительниц Республики Беларусь в Международном конкурсе красоты и таланта «</a:t>
            </a:r>
            <a:r>
              <a:rPr lang="ru-RU" b="1" dirty="0"/>
              <a:t>Королева студенчества</a:t>
            </a:r>
            <a:r>
              <a:rPr lang="ru-RU" dirty="0"/>
              <a:t>»</a:t>
            </a:r>
            <a:r>
              <a:rPr lang="ru-RU" dirty="0">
                <a:cs typeface="Gotham Pro Regular" panose="02000503040000020004" pitchFamily="2" charset="0"/>
              </a:rPr>
              <a:t>. </a:t>
            </a:r>
          </a:p>
        </p:txBody>
      </p:sp>
      <p:sp>
        <p:nvSpPr>
          <p:cNvPr id="102" name="6-1">
            <a:extLst>
              <a:ext uri="{FF2B5EF4-FFF2-40B4-BE49-F238E27FC236}">
                <a16:creationId xmlns:a16="http://schemas.microsoft.com/office/drawing/2014/main" id="{CAA61F9B-8E34-4512-82BA-A5B337BE4BB8}"/>
              </a:ext>
            </a:extLst>
          </p:cNvPr>
          <p:cNvSpPr/>
          <p:nvPr/>
        </p:nvSpPr>
        <p:spPr>
          <a:xfrm>
            <a:off x="4937710" y="4971805"/>
            <a:ext cx="304800" cy="3048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х</a:t>
            </a:r>
          </a:p>
        </p:txBody>
      </p:sp>
      <p:sp>
        <p:nvSpPr>
          <p:cNvPr id="103" name="5-2">
            <a:extLst>
              <a:ext uri="{FF2B5EF4-FFF2-40B4-BE49-F238E27FC236}">
                <a16:creationId xmlns:a16="http://schemas.microsoft.com/office/drawing/2014/main" id="{21DE1795-CC3D-4C0A-B85B-1EEAE95A1D9C}"/>
              </a:ext>
            </a:extLst>
          </p:cNvPr>
          <p:cNvSpPr/>
          <p:nvPr/>
        </p:nvSpPr>
        <p:spPr>
          <a:xfrm>
            <a:off x="145521" y="4701737"/>
            <a:ext cx="5194506" cy="2002485"/>
          </a:xfrm>
          <a:prstGeom prst="roundRect">
            <a:avLst>
              <a:gd name="adj" fmla="val 7755"/>
            </a:avLst>
          </a:prstGeom>
          <a:solidFill>
            <a:srgbClr val="323232">
              <a:lumMod val="10000"/>
              <a:lumOff val="90000"/>
            </a:srgbClr>
          </a:solidFill>
          <a:ln w="12700" cap="flat" cmpd="sng" algn="ctr">
            <a:solidFill>
              <a:srgbClr val="BF9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>
              <a:defRPr/>
            </a:pPr>
            <a:r>
              <a:rPr lang="ru-RU" dirty="0">
                <a:cs typeface="Gotham Pro Regular" panose="02000503040000020004" pitchFamily="2" charset="0"/>
              </a:rPr>
              <a:t>Участники конкурса – первичные организации БРСМ учреждений образования, предприятий, организаций, ведомств, а также отраслевые комитеты Белорусского республиканского союза молодежи. Программа конкурса включает в себя ряд творческих испытаний, подготовку и защиту молодежных проектов и др. </a:t>
            </a:r>
          </a:p>
        </p:txBody>
      </p:sp>
      <p:sp>
        <p:nvSpPr>
          <p:cNvPr id="104" name="5-1">
            <a:extLst>
              <a:ext uri="{FF2B5EF4-FFF2-40B4-BE49-F238E27FC236}">
                <a16:creationId xmlns:a16="http://schemas.microsoft.com/office/drawing/2014/main" id="{2F81380B-E427-4260-AC85-CBC202D832A9}"/>
              </a:ext>
            </a:extLst>
          </p:cNvPr>
          <p:cNvSpPr/>
          <p:nvPr/>
        </p:nvSpPr>
        <p:spPr>
          <a:xfrm>
            <a:off x="4999659" y="4715531"/>
            <a:ext cx="304800" cy="3048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х</a:t>
            </a:r>
          </a:p>
        </p:txBody>
      </p:sp>
      <p:sp>
        <p:nvSpPr>
          <p:cNvPr id="105" name="4-2">
            <a:extLst>
              <a:ext uri="{FF2B5EF4-FFF2-40B4-BE49-F238E27FC236}">
                <a16:creationId xmlns:a16="http://schemas.microsoft.com/office/drawing/2014/main" id="{81767062-3AA2-4725-AEBD-D1F4A8B59E62}"/>
              </a:ext>
            </a:extLst>
          </p:cNvPr>
          <p:cNvSpPr/>
          <p:nvPr/>
        </p:nvSpPr>
        <p:spPr>
          <a:xfrm>
            <a:off x="155575" y="4712286"/>
            <a:ext cx="5940426" cy="1858906"/>
          </a:xfrm>
          <a:prstGeom prst="roundRect">
            <a:avLst>
              <a:gd name="adj" fmla="val 7755"/>
            </a:avLst>
          </a:prstGeom>
          <a:solidFill>
            <a:srgbClr val="323232">
              <a:lumMod val="10000"/>
              <a:lumOff val="90000"/>
            </a:srgbClr>
          </a:solidFill>
          <a:ln w="12700" cap="flat" cmpd="sng" algn="ctr">
            <a:solidFill>
              <a:srgbClr val="C55A11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>
              <a:defRPr/>
            </a:pPr>
            <a:r>
              <a:rPr lang="ru-RU" dirty="0">
                <a:cs typeface="Gotham Pro Regular" panose="02000503040000020004" pitchFamily="2" charset="0"/>
              </a:rPr>
              <a:t>Республиканский семейный сельскохозяйственный проект «</a:t>
            </a:r>
            <a:r>
              <a:rPr lang="ru-RU" b="1" dirty="0">
                <a:cs typeface="Gotham Pro Regular" panose="02000503040000020004" pitchFamily="2" charset="0"/>
              </a:rPr>
              <a:t>Властелин села</a:t>
            </a:r>
            <a:r>
              <a:rPr lang="ru-RU" dirty="0">
                <a:cs typeface="Gotham Pro Regular" panose="02000503040000020004" pitchFamily="2" charset="0"/>
              </a:rPr>
              <a:t>» впервые стартовал в 2007 году в </a:t>
            </a:r>
            <a:r>
              <a:rPr lang="ru-RU" dirty="0" err="1">
                <a:cs typeface="Gotham Pro Regular" panose="02000503040000020004" pitchFamily="2" charset="0"/>
              </a:rPr>
              <a:t>Глубокском</a:t>
            </a:r>
            <a:r>
              <a:rPr lang="ru-RU" dirty="0">
                <a:cs typeface="Gotham Pro Regular" panose="02000503040000020004" pitchFamily="2" charset="0"/>
              </a:rPr>
              <a:t> районе и в 2008 году стал республиканским. </a:t>
            </a:r>
            <a:r>
              <a:rPr lang="ru-RU" dirty="0"/>
              <a:t>Главными героями проекта становятся сотни молодых семей по всей республике, проживающих и работающих в сельской местности не менее 3 лет</a:t>
            </a:r>
            <a:r>
              <a:rPr lang="ru-RU" dirty="0">
                <a:cs typeface="Gotham Pro Regular" panose="02000503040000020004" pitchFamily="2" charset="0"/>
              </a:rPr>
              <a:t>. </a:t>
            </a:r>
          </a:p>
        </p:txBody>
      </p:sp>
      <p:sp>
        <p:nvSpPr>
          <p:cNvPr id="106" name="4-1">
            <a:extLst>
              <a:ext uri="{FF2B5EF4-FFF2-40B4-BE49-F238E27FC236}">
                <a16:creationId xmlns:a16="http://schemas.microsoft.com/office/drawing/2014/main" id="{88E13555-F9A1-4793-8879-678EDA9F5327}"/>
              </a:ext>
            </a:extLst>
          </p:cNvPr>
          <p:cNvSpPr/>
          <p:nvPr/>
        </p:nvSpPr>
        <p:spPr>
          <a:xfrm>
            <a:off x="5711908" y="4765776"/>
            <a:ext cx="304800" cy="3048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х</a:t>
            </a:r>
          </a:p>
        </p:txBody>
      </p:sp>
      <p:sp>
        <p:nvSpPr>
          <p:cNvPr id="107" name="3-2">
            <a:extLst>
              <a:ext uri="{FF2B5EF4-FFF2-40B4-BE49-F238E27FC236}">
                <a16:creationId xmlns:a16="http://schemas.microsoft.com/office/drawing/2014/main" id="{5C0F5810-5A16-482E-BCA1-21B02E837D5A}"/>
              </a:ext>
            </a:extLst>
          </p:cNvPr>
          <p:cNvSpPr/>
          <p:nvPr/>
        </p:nvSpPr>
        <p:spPr>
          <a:xfrm>
            <a:off x="109952" y="4712286"/>
            <a:ext cx="5986047" cy="1929164"/>
          </a:xfrm>
          <a:prstGeom prst="roundRect">
            <a:avLst>
              <a:gd name="adj" fmla="val 7755"/>
            </a:avLst>
          </a:prstGeom>
          <a:solidFill>
            <a:srgbClr val="323232">
              <a:lumMod val="10000"/>
              <a:lumOff val="90000"/>
            </a:srgbClr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>
              <a:defRPr/>
            </a:pPr>
            <a:r>
              <a:rPr lang="ru-RU" dirty="0">
                <a:cs typeface="Gotham Pro Regular" panose="02000503040000020004" pitchFamily="2" charset="0"/>
              </a:rPr>
              <a:t>Конкурс проводится между молодыми комбайнерами </a:t>
            </a:r>
            <a:br>
              <a:rPr lang="ru-RU" dirty="0">
                <a:cs typeface="Gotham Pro Regular" panose="02000503040000020004" pitchFamily="2" charset="0"/>
              </a:rPr>
            </a:br>
            <a:r>
              <a:rPr lang="ru-RU" dirty="0">
                <a:cs typeface="Gotham Pro Regular" panose="02000503040000020004" pitchFamily="2" charset="0"/>
              </a:rPr>
              <a:t>и водителями, занятыми на уборке зерна и зернобобовых культур. В ходе конкурса организованы соревнования в двух номинациях – «</a:t>
            </a:r>
            <a:r>
              <a:rPr lang="ru-RU" i="1" dirty="0">
                <a:cs typeface="Gotham Pro Regular" panose="02000503040000020004" pitchFamily="2" charset="0"/>
              </a:rPr>
              <a:t>Молодежный экипаж комбайнеров, достигший наибольшего намолота</a:t>
            </a:r>
            <a:r>
              <a:rPr lang="ru-RU" dirty="0">
                <a:cs typeface="Gotham Pro Regular" panose="02000503040000020004" pitchFamily="2" charset="0"/>
              </a:rPr>
              <a:t>» и «</a:t>
            </a:r>
            <a:r>
              <a:rPr lang="ru-RU" i="1" dirty="0">
                <a:cs typeface="Gotham Pro Regular" panose="02000503040000020004" pitchFamily="2" charset="0"/>
              </a:rPr>
              <a:t>Молодой водитель, перевезший наибольшее количество зерна</a:t>
            </a:r>
            <a:r>
              <a:rPr lang="ru-RU" dirty="0">
                <a:cs typeface="Gotham Pro Regular" panose="02000503040000020004" pitchFamily="2" charset="0"/>
              </a:rPr>
              <a:t>».</a:t>
            </a:r>
          </a:p>
        </p:txBody>
      </p:sp>
      <p:sp>
        <p:nvSpPr>
          <p:cNvPr id="108" name="3-1">
            <a:extLst>
              <a:ext uri="{FF2B5EF4-FFF2-40B4-BE49-F238E27FC236}">
                <a16:creationId xmlns:a16="http://schemas.microsoft.com/office/drawing/2014/main" id="{41D736CC-5A02-42F7-82B7-293E7D42B361}"/>
              </a:ext>
            </a:extLst>
          </p:cNvPr>
          <p:cNvSpPr/>
          <p:nvPr/>
        </p:nvSpPr>
        <p:spPr>
          <a:xfrm>
            <a:off x="5733182" y="4746708"/>
            <a:ext cx="304800" cy="3048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х</a:t>
            </a:r>
          </a:p>
        </p:txBody>
      </p:sp>
      <p:sp>
        <p:nvSpPr>
          <p:cNvPr id="109" name="2-2">
            <a:extLst>
              <a:ext uri="{FF2B5EF4-FFF2-40B4-BE49-F238E27FC236}">
                <a16:creationId xmlns:a16="http://schemas.microsoft.com/office/drawing/2014/main" id="{30FE8919-6297-47F9-9874-5A7307EEDA10}"/>
              </a:ext>
            </a:extLst>
          </p:cNvPr>
          <p:cNvSpPr/>
          <p:nvPr/>
        </p:nvSpPr>
        <p:spPr>
          <a:xfrm>
            <a:off x="190432" y="4707634"/>
            <a:ext cx="6131131" cy="2023881"/>
          </a:xfrm>
          <a:prstGeom prst="roundRect">
            <a:avLst>
              <a:gd name="adj" fmla="val 7755"/>
            </a:avLst>
          </a:prstGeom>
          <a:solidFill>
            <a:srgbClr val="323232">
              <a:lumMod val="10000"/>
              <a:lumOff val="90000"/>
            </a:srgbClr>
          </a:solidFill>
          <a:ln w="12700" cap="flat" cmpd="sng" algn="ctr">
            <a:solidFill>
              <a:srgbClr val="548235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>
              <a:defRPr/>
            </a:pPr>
            <a:r>
              <a:rPr lang="ru-RU" dirty="0"/>
              <a:t>Конкурс с</a:t>
            </a:r>
            <a:r>
              <a:rPr lang="ru-RU" dirty="0">
                <a:cs typeface="Gotham Pro Regular" panose="02000503040000020004" pitchFamily="2" charset="0"/>
              </a:rPr>
              <a:t>тартовал в 2011 году. В рамках его </a:t>
            </a:r>
            <a:r>
              <a:rPr lang="ru-RU" dirty="0"/>
              <a:t>проводится отбор лучших проектов в различных сферах, которые могли бы быть полезны для общества. </a:t>
            </a:r>
            <a:r>
              <a:rPr lang="ru-RU" dirty="0">
                <a:cs typeface="Gotham Pro Regular" panose="02000503040000020004" pitchFamily="2" charset="0"/>
              </a:rPr>
              <a:t>Участие в проекте включает в себя целый комплекс мероприятий – практико-ориентированное обучение основам создания, презентации и продвижения разработок; участие в вебинарах, </a:t>
            </a:r>
            <a:r>
              <a:rPr lang="ru-RU" dirty="0" err="1">
                <a:cs typeface="Gotham Pro Regular" panose="02000503040000020004" pitchFamily="2" charset="0"/>
              </a:rPr>
              <a:t>хакатонах</a:t>
            </a:r>
            <a:r>
              <a:rPr lang="ru-RU" dirty="0">
                <a:cs typeface="Gotham Pro Regular" panose="02000503040000020004" pitchFamily="2" charset="0"/>
              </a:rPr>
              <a:t>, практикумах, бизнес-играх и др.</a:t>
            </a:r>
            <a:r>
              <a:rPr lang="ru-RU" dirty="0"/>
              <a:t> </a:t>
            </a:r>
            <a:endParaRPr lang="ru-RU" dirty="0">
              <a:cs typeface="Gotham Pro Regular" panose="02000503040000020004" pitchFamily="2" charset="0"/>
            </a:endParaRPr>
          </a:p>
        </p:txBody>
      </p:sp>
      <p:sp>
        <p:nvSpPr>
          <p:cNvPr id="110" name="2-1">
            <a:extLst>
              <a:ext uri="{FF2B5EF4-FFF2-40B4-BE49-F238E27FC236}">
                <a16:creationId xmlns:a16="http://schemas.microsoft.com/office/drawing/2014/main" id="{7D7052CB-39DA-4820-B208-7B5FCDDAA6A3}"/>
              </a:ext>
            </a:extLst>
          </p:cNvPr>
          <p:cNvSpPr/>
          <p:nvPr/>
        </p:nvSpPr>
        <p:spPr>
          <a:xfrm>
            <a:off x="5920345" y="4748462"/>
            <a:ext cx="304800" cy="3048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х</a:t>
            </a:r>
          </a:p>
        </p:txBody>
      </p:sp>
      <p:sp>
        <p:nvSpPr>
          <p:cNvPr id="111" name="1-2">
            <a:extLst>
              <a:ext uri="{FF2B5EF4-FFF2-40B4-BE49-F238E27FC236}">
                <a16:creationId xmlns:a16="http://schemas.microsoft.com/office/drawing/2014/main" id="{A0161DDE-C513-4468-A5CA-5FA622A21E24}"/>
              </a:ext>
            </a:extLst>
          </p:cNvPr>
          <p:cNvSpPr/>
          <p:nvPr/>
        </p:nvSpPr>
        <p:spPr>
          <a:xfrm>
            <a:off x="189445" y="4724562"/>
            <a:ext cx="5280821" cy="1929164"/>
          </a:xfrm>
          <a:prstGeom prst="roundRect">
            <a:avLst>
              <a:gd name="adj" fmla="val 7755"/>
            </a:avLst>
          </a:prstGeom>
          <a:solidFill>
            <a:srgbClr val="323232">
              <a:lumMod val="10000"/>
              <a:lumOff val="90000"/>
            </a:srgbClr>
          </a:solidFill>
          <a:ln w="12700" cap="flat" cmpd="sng" algn="ctr">
            <a:solidFill>
              <a:srgbClr val="F55C3D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>
              <a:defRPr/>
            </a:pPr>
            <a:r>
              <a:rPr lang="ru-RU" dirty="0">
                <a:cs typeface="Gotham Pro Regular" panose="02000503040000020004" pitchFamily="2" charset="0"/>
              </a:rPr>
              <a:t>Ежегодно проводится с целью активизации инновационного мышления молодежи, популяризации технологического предпринимательства среди молодежи, стимулирования интереса молодежной аудитории к предпринимательской деятельности и созданию собственного бизнеса.</a:t>
            </a:r>
          </a:p>
        </p:txBody>
      </p:sp>
      <p:sp>
        <p:nvSpPr>
          <p:cNvPr id="112" name="1-1">
            <a:extLst>
              <a:ext uri="{FF2B5EF4-FFF2-40B4-BE49-F238E27FC236}">
                <a16:creationId xmlns:a16="http://schemas.microsoft.com/office/drawing/2014/main" id="{C5387A9A-2591-47F5-B9FF-50AEF60E99F5}"/>
              </a:ext>
            </a:extLst>
          </p:cNvPr>
          <p:cNvSpPr/>
          <p:nvPr/>
        </p:nvSpPr>
        <p:spPr>
          <a:xfrm>
            <a:off x="5003990" y="4808165"/>
            <a:ext cx="304800" cy="3048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х</a:t>
            </a:r>
          </a:p>
        </p:txBody>
      </p:sp>
      <p:sp>
        <p:nvSpPr>
          <p:cNvPr id="15" name="скрыть">
            <a:extLst>
              <a:ext uri="{FF2B5EF4-FFF2-40B4-BE49-F238E27FC236}">
                <a16:creationId xmlns:a16="http://schemas.microsoft.com/office/drawing/2014/main" id="{76C3C2ED-8E79-4778-BABC-1CCCAE3C2928}"/>
              </a:ext>
            </a:extLst>
          </p:cNvPr>
          <p:cNvSpPr/>
          <p:nvPr/>
        </p:nvSpPr>
        <p:spPr>
          <a:xfrm>
            <a:off x="0" y="1589414"/>
            <a:ext cx="12192000" cy="5268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2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</p:childTnLst>
        </p:cTn>
      </p:par>
    </p:tnLst>
    <p:bldLst>
      <p:bldP spid="22" grpId="0" animBg="1"/>
      <p:bldP spid="96" grpId="0" animBg="1"/>
      <p:bldP spid="96" grpId="1" animBg="1"/>
      <p:bldP spid="97" grpId="0" animBg="1"/>
      <p:bldP spid="97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8</a:t>
            </a:fld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1F980E-AF6C-4CBB-8065-FDCCA508CBFC}"/>
              </a:ext>
            </a:extLst>
          </p:cNvPr>
          <p:cNvSpPr txBox="1"/>
          <p:nvPr/>
        </p:nvSpPr>
        <p:spPr>
          <a:xfrm>
            <a:off x="2763919" y="258066"/>
            <a:ext cx="9045675" cy="757130"/>
          </a:xfrm>
          <a:prstGeom prst="rect">
            <a:avLst/>
          </a:prstGeom>
          <a:solidFill>
            <a:srgbClr val="EEF2F8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73050" algn="just">
              <a:lnSpc>
                <a:spcPct val="90000"/>
              </a:lnSpc>
              <a:spcAft>
                <a:spcPts val="600"/>
              </a:spcAf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Что представляет собой </a:t>
            </a:r>
            <a:r>
              <a:rPr lang="ru-RU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Республиканский совет работающей молодежи</a:t>
            </a: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 Назовите основные направления его деятельности.</a:t>
            </a:r>
            <a:endParaRPr lang="ru-RU" sz="2400" b="1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30235C9C-7389-44B7-AA59-D44435350E42}"/>
              </a:ext>
            </a:extLst>
          </p:cNvPr>
          <p:cNvSpPr/>
          <p:nvPr/>
        </p:nvSpPr>
        <p:spPr>
          <a:xfrm>
            <a:off x="1111534" y="258063"/>
            <a:ext cx="1879272" cy="751389"/>
          </a:xfrm>
          <a:prstGeom prst="roundRect">
            <a:avLst>
              <a:gd name="adj" fmla="val 921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5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52" y="1044936"/>
            <a:ext cx="514061" cy="514061"/>
          </a:xfrm>
          <a:prstGeom prst="rect">
            <a:avLst/>
          </a:prstGeom>
        </p:spPr>
      </p:pic>
      <p:sp>
        <p:nvSpPr>
          <p:cNvPr id="19" name="Ответ">
            <a:extLst>
              <a:ext uri="{FF2B5EF4-FFF2-40B4-BE49-F238E27FC236}">
                <a16:creationId xmlns:a16="http://schemas.microsoft.com/office/drawing/2014/main" id="{8D9D1976-6D41-4DB7-A8CD-D02E1F692670}"/>
              </a:ext>
            </a:extLst>
          </p:cNvPr>
          <p:cNvSpPr/>
          <p:nvPr/>
        </p:nvSpPr>
        <p:spPr>
          <a:xfrm>
            <a:off x="1158429" y="1137671"/>
            <a:ext cx="10651165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  <p:sp>
        <p:nvSpPr>
          <p:cNvPr id="16" name="назад">
            <a:hlinkClick r:id="rId4" action="ppaction://hlinksldjump"/>
            <a:extLst>
              <a:ext uri="{FF2B5EF4-FFF2-40B4-BE49-F238E27FC236}">
                <a16:creationId xmlns:a16="http://schemas.microsoft.com/office/drawing/2014/main" id="{857D5BD7-27D1-4548-B4C8-AAE9049E34BF}"/>
              </a:ext>
            </a:extLst>
          </p:cNvPr>
          <p:cNvSpPr/>
          <p:nvPr/>
        </p:nvSpPr>
        <p:spPr>
          <a:xfrm>
            <a:off x="8908637" y="1123720"/>
            <a:ext cx="2900957" cy="451115"/>
          </a:xfrm>
          <a:prstGeom prst="roundRect">
            <a:avLst>
              <a:gd name="adj" fmla="val 26121"/>
            </a:avLst>
          </a:prstGeom>
          <a:solidFill>
            <a:srgbClr val="3660A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Вернуться назад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FD3B53-2D3C-4612-A1A4-6E1D9A376720}"/>
              </a:ext>
            </a:extLst>
          </p:cNvPr>
          <p:cNvSpPr txBox="1"/>
          <p:nvPr/>
        </p:nvSpPr>
        <p:spPr>
          <a:xfrm>
            <a:off x="5155324" y="1844977"/>
            <a:ext cx="6668813" cy="17412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85000"/>
              </a:lnSpc>
              <a:spcBef>
                <a:spcPts val="600"/>
              </a:spcBef>
            </a:pP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1 марта 2023 года 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был создан </a:t>
            </a:r>
            <a:r>
              <a:rPr lang="ru-RU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Республиканский совет работающей молодежи 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при Министерстве образования Республики Беларусь (РСРМ).</a:t>
            </a:r>
          </a:p>
          <a:p>
            <a:pPr algn="just">
              <a:lnSpc>
                <a:spcPct val="85000"/>
              </a:lnSpc>
              <a:spcBef>
                <a:spcPts val="600"/>
              </a:spcBef>
            </a:pP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РСРМ является </a:t>
            </a: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консультативно-совещательным органом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, осуществляющим свою деятельность на общественных началах.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F07A42F-8D7C-435E-A666-57B4A2D7B4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55" t="23723" r="6446" b="24513"/>
          <a:stretch/>
        </p:blipFill>
        <p:spPr>
          <a:xfrm>
            <a:off x="514495" y="1839824"/>
            <a:ext cx="4477210" cy="15010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id="{F016B9C2-F4FD-4625-83C4-C2E12AD17CC5}"/>
              </a:ext>
            </a:extLst>
          </p:cNvPr>
          <p:cNvSpPr/>
          <p:nvPr/>
        </p:nvSpPr>
        <p:spPr>
          <a:xfrm>
            <a:off x="382407" y="4862480"/>
            <a:ext cx="1755739" cy="169848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9ABD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b="1" spc="25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Направления деятельности Совета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C29E471-61E7-4030-9E21-F94DD34D4151}"/>
              </a:ext>
            </a:extLst>
          </p:cNvPr>
          <p:cNvSpPr/>
          <p:nvPr/>
        </p:nvSpPr>
        <p:spPr>
          <a:xfrm>
            <a:off x="382407" y="3517118"/>
            <a:ext cx="112998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/>
              <a:t>Целью РСРМ</a:t>
            </a:r>
            <a:r>
              <a:rPr lang="ru-RU" sz="2000" dirty="0"/>
              <a:t> является выявление и решение актуальных вопросов и проблем, касающихся интересов работающей молодежи, содействие в адаптации и закреплении молодых сотрудников на предприятии, в организации либо учреждении.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EECE1D2-CBBF-4168-ADF7-A7069A80F9F5}"/>
              </a:ext>
            </a:extLst>
          </p:cNvPr>
          <p:cNvSpPr/>
          <p:nvPr/>
        </p:nvSpPr>
        <p:spPr>
          <a:xfrm>
            <a:off x="2655570" y="4709017"/>
            <a:ext cx="28654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содействие в адаптации молодых специалистов</a:t>
            </a:r>
            <a:endParaRPr lang="ru-RU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99C41D1D-AD7E-45D6-B590-74B6A1B0B876}"/>
              </a:ext>
            </a:extLst>
          </p:cNvPr>
          <p:cNvSpPr/>
          <p:nvPr/>
        </p:nvSpPr>
        <p:spPr>
          <a:xfrm>
            <a:off x="2645977" y="5490387"/>
            <a:ext cx="31164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профориентация молодежи</a:t>
            </a:r>
            <a:endParaRPr lang="ru-RU" dirty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B7B81547-86D1-40CE-8F85-09EB6EFA36D4}"/>
              </a:ext>
            </a:extLst>
          </p:cNvPr>
          <p:cNvSpPr/>
          <p:nvPr/>
        </p:nvSpPr>
        <p:spPr>
          <a:xfrm>
            <a:off x="2645977" y="5941803"/>
            <a:ext cx="29930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поддержка молодых семей</a:t>
            </a:r>
            <a:endParaRPr lang="ru-RU" dirty="0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7105FF4C-8255-41B3-8AA7-FF74CB438BF6}"/>
              </a:ext>
            </a:extLst>
          </p:cNvPr>
          <p:cNvCxnSpPr>
            <a:cxnSpLocks/>
            <a:stCxn id="42" idx="3"/>
            <a:endCxn id="6" idx="1"/>
          </p:cNvCxnSpPr>
          <p:nvPr/>
        </p:nvCxnSpPr>
        <p:spPr>
          <a:xfrm flipV="1">
            <a:off x="2138146" y="5032183"/>
            <a:ext cx="517424" cy="679539"/>
          </a:xfrm>
          <a:prstGeom prst="line">
            <a:avLst/>
          </a:prstGeom>
          <a:ln w="38100">
            <a:solidFill>
              <a:srgbClr val="99ABD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06AD07DD-24E6-44AB-8592-81CE4AA56D42}"/>
              </a:ext>
            </a:extLst>
          </p:cNvPr>
          <p:cNvCxnSpPr>
            <a:cxnSpLocks/>
            <a:stCxn id="42" idx="3"/>
            <a:endCxn id="21" idx="1"/>
          </p:cNvCxnSpPr>
          <p:nvPr/>
        </p:nvCxnSpPr>
        <p:spPr>
          <a:xfrm flipV="1">
            <a:off x="2138146" y="5675053"/>
            <a:ext cx="507831" cy="36669"/>
          </a:xfrm>
          <a:prstGeom prst="line">
            <a:avLst/>
          </a:prstGeom>
          <a:ln w="38100">
            <a:solidFill>
              <a:srgbClr val="99ABD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FB46370C-712C-43E8-8783-7CBA152A45A5}"/>
              </a:ext>
            </a:extLst>
          </p:cNvPr>
          <p:cNvCxnSpPr>
            <a:cxnSpLocks/>
            <a:stCxn id="42" idx="3"/>
            <a:endCxn id="22" idx="1"/>
          </p:cNvCxnSpPr>
          <p:nvPr/>
        </p:nvCxnSpPr>
        <p:spPr>
          <a:xfrm>
            <a:off x="2138146" y="5711722"/>
            <a:ext cx="507831" cy="414747"/>
          </a:xfrm>
          <a:prstGeom prst="line">
            <a:avLst/>
          </a:prstGeom>
          <a:ln w="38100">
            <a:solidFill>
              <a:srgbClr val="99ABD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Рисунок 26">
            <a:hlinkClick r:id="rId7"/>
            <a:extLst>
              <a:ext uri="{FF2B5EF4-FFF2-40B4-BE49-F238E27FC236}">
                <a16:creationId xmlns:a16="http://schemas.microsoft.com/office/drawing/2014/main" id="{A6547023-4C71-4A19-9549-80BA2A5885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86326" y="4431610"/>
            <a:ext cx="1698482" cy="169848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9E75183-452C-4F05-8E6A-4F7A9C88310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071" y="5298826"/>
            <a:ext cx="385710" cy="38571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AC6E9F5-A7E9-4A82-A964-0801BC2E69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74550" y="4885216"/>
            <a:ext cx="302115" cy="301079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803187F-33EC-4AE7-87F0-835098FFF7C0}"/>
              </a:ext>
            </a:extLst>
          </p:cNvPr>
          <p:cNvSpPr/>
          <p:nvPr/>
        </p:nvSpPr>
        <p:spPr>
          <a:xfrm>
            <a:off x="8972453" y="6074740"/>
            <a:ext cx="233121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/>
              <a:t>Видео «В Минске прошел образовательный форум работающей молодежи</a:t>
            </a:r>
          </a:p>
        </p:txBody>
      </p:sp>
      <p:pic>
        <p:nvPicPr>
          <p:cNvPr id="44" name="Picture 2">
            <a:extLst>
              <a:ext uri="{FF2B5EF4-FFF2-40B4-BE49-F238E27FC236}">
                <a16:creationId xmlns:a16="http://schemas.microsoft.com/office/drawing/2014/main" id="{32337AA1-D360-4CAB-8046-943BD51F9D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58" t="2987" r="35310" b="41374"/>
          <a:stretch/>
        </p:blipFill>
        <p:spPr bwMode="auto">
          <a:xfrm>
            <a:off x="6156497" y="4442783"/>
            <a:ext cx="2033795" cy="2095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ыть">
            <a:extLst>
              <a:ext uri="{FF2B5EF4-FFF2-40B4-BE49-F238E27FC236}">
                <a16:creationId xmlns:a16="http://schemas.microsoft.com/office/drawing/2014/main" id="{28AC048F-0023-467A-868A-BB5B2CD533FA}"/>
              </a:ext>
            </a:extLst>
          </p:cNvPr>
          <p:cNvSpPr/>
          <p:nvPr/>
        </p:nvSpPr>
        <p:spPr>
          <a:xfrm>
            <a:off x="0" y="1681472"/>
            <a:ext cx="12192000" cy="5169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5957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5"/>
          <p:cNvSpPr txBox="1"/>
          <p:nvPr/>
        </p:nvSpPr>
        <p:spPr>
          <a:xfrm>
            <a:off x="7091191" y="5326352"/>
            <a:ext cx="4968608" cy="35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b="1" i="1" dirty="0">
                <a:latin typeface="Arial"/>
                <a:ea typeface="Arial"/>
                <a:cs typeface="Arial"/>
                <a:sym typeface="Arial"/>
              </a:rPr>
              <a:t>(основы профессионального выбора; встречи с молодыми профессионалами с активной гражданской позицией)</a:t>
            </a:r>
          </a:p>
        </p:txBody>
      </p:sp>
      <p:sp>
        <p:nvSpPr>
          <p:cNvPr id="13" name="Google Shape;194;p25">
            <a:extLst>
              <a:ext uri="{FF2B5EF4-FFF2-40B4-BE49-F238E27FC236}">
                <a16:creationId xmlns:a16="http://schemas.microsoft.com/office/drawing/2014/main" id="{FB16588C-22D3-4019-97F0-0F3B867A94A1}"/>
              </a:ext>
            </a:extLst>
          </p:cNvPr>
          <p:cNvSpPr txBox="1">
            <a:spLocks/>
          </p:cNvSpPr>
          <p:nvPr/>
        </p:nvSpPr>
        <p:spPr>
          <a:xfrm>
            <a:off x="7091191" y="4184358"/>
            <a:ext cx="5100809" cy="132170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4400" b="1" i="1" dirty="0">
                <a:solidFill>
                  <a:srgbClr val="09763A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Профессиональное самоопределение</a:t>
            </a:r>
          </a:p>
        </p:txBody>
      </p:sp>
      <p:sp>
        <p:nvSpPr>
          <p:cNvPr id="9" name="Google Shape;194;p25">
            <a:extLst>
              <a:ext uri="{FF2B5EF4-FFF2-40B4-BE49-F238E27FC236}">
                <a16:creationId xmlns:a16="http://schemas.microsoft.com/office/drawing/2014/main" id="{21CC88D4-5FDD-4A2D-852B-75C3ABB47066}"/>
              </a:ext>
            </a:extLst>
          </p:cNvPr>
          <p:cNvSpPr txBox="1">
            <a:spLocks/>
          </p:cNvSpPr>
          <p:nvPr/>
        </p:nvSpPr>
        <p:spPr>
          <a:xfrm>
            <a:off x="6842249" y="1572628"/>
            <a:ext cx="5100809" cy="143815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4800" b="1" dirty="0">
                <a:solidFill>
                  <a:srgbClr val="891114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АНОНС (декабрь)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98F639-4974-4BC9-B853-21BB45583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19" y="1915806"/>
            <a:ext cx="6817582" cy="401089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0F0B213-2402-432A-AECC-2E200DA776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274" y="2788651"/>
            <a:ext cx="1428758" cy="14287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35145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13762</TotalTime>
  <Words>1055</Words>
  <Application>Microsoft Office PowerPoint</Application>
  <PresentationFormat>Широкоэкранный</PresentationFormat>
  <Paragraphs>118</Paragraphs>
  <Slides>9</Slides>
  <Notes>8</Notes>
  <HiddenSlides>6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  <vt:variant>
        <vt:lpstr>Произвольные показы</vt:lpstr>
      </vt:variant>
      <vt:variant>
        <vt:i4>1</vt:i4>
      </vt:variant>
    </vt:vector>
  </HeadingPairs>
  <TitlesOfParts>
    <vt:vector size="16" baseType="lpstr">
      <vt:lpstr>Arial Black</vt:lpstr>
      <vt:lpstr>Calibri Light</vt:lpstr>
      <vt:lpstr>Bahnschrift SemiLight</vt:lpstr>
      <vt:lpstr>Calibri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карта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Харевич</dc:creator>
  <cp:lastModifiedBy>Анастасия Бендик</cp:lastModifiedBy>
  <cp:revision>1036</cp:revision>
  <cp:lastPrinted>2018-12-07T06:48:34Z</cp:lastPrinted>
  <dcterms:created xsi:type="dcterms:W3CDTF">2018-12-03T10:14:15Z</dcterms:created>
  <dcterms:modified xsi:type="dcterms:W3CDTF">2024-11-22T11:15:07Z</dcterms:modified>
</cp:coreProperties>
</file>