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76" r:id="rId1"/>
  </p:sldMasterIdLst>
  <p:notesMasterIdLst>
    <p:notesMasterId r:id="rId11"/>
  </p:notesMasterIdLst>
  <p:sldIdLst>
    <p:sldId id="301" r:id="rId2"/>
    <p:sldId id="303" r:id="rId3"/>
    <p:sldId id="376" r:id="rId4"/>
    <p:sldId id="399" r:id="rId5"/>
    <p:sldId id="370" r:id="rId6"/>
    <p:sldId id="380" r:id="rId7"/>
    <p:sldId id="400" r:id="rId8"/>
    <p:sldId id="401" r:id="rId9"/>
    <p:sldId id="368" r:id="rId10"/>
  </p:sldIdLst>
  <p:sldSz cx="12192000" cy="6858000"/>
  <p:notesSz cx="6858000" cy="9144000"/>
  <p:embeddedFontLst>
    <p:embeddedFont>
      <p:font typeface="Calibri Light" charset="0"/>
      <p:regular r:id="rId12"/>
      <p:italic r:id="rId13"/>
    </p:embeddedFont>
    <p:embeddedFont>
      <p:font typeface="Calibri" pitchFamily="34" charset="0"/>
      <p:regular r:id="rId14"/>
      <p:bold r:id="rId15"/>
      <p:italic r:id="rId16"/>
      <p:boldItalic r:id="rId17"/>
    </p:embeddedFont>
    <p:embeddedFont>
      <p:font typeface="Open Sans" charset="0"/>
      <p:regular r:id="rId18"/>
      <p:bold r:id="rId19"/>
      <p:italic r:id="rId20"/>
      <p:boldItalic r:id="rId21"/>
    </p:embeddedFont>
    <p:embeddedFont>
      <p:font typeface="Bahnschrift SemiLight" charset="0"/>
      <p:regular r:id="rId22"/>
    </p:embeddedFont>
    <p:embeddedFont>
      <p:font typeface="Arial Black" pitchFamily="34" charset="0"/>
      <p:bold r:id="rId23"/>
    </p:embeddedFont>
  </p:embeddedFontLst>
  <p:custShowLst>
    <p:custShow name="карта" id="0">
      <p:sldLst/>
    </p:custShow>
  </p:custShow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60AC"/>
    <a:srgbClr val="A5CC92"/>
    <a:srgbClr val="FFF9E7"/>
    <a:srgbClr val="FFFFFF"/>
    <a:srgbClr val="FDCBDF"/>
    <a:srgbClr val="F70869"/>
    <a:srgbClr val="CDF2FF"/>
    <a:srgbClr val="A0E5FE"/>
    <a:srgbClr val="09BFFC"/>
    <a:srgbClr val="C5D3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3662" autoAdjust="0"/>
  </p:normalViewPr>
  <p:slideViewPr>
    <p:cSldViewPr snapToGrid="0">
      <p:cViewPr varScale="1">
        <p:scale>
          <a:sx n="70" d="100"/>
          <a:sy n="70" d="100"/>
        </p:scale>
        <p:origin x="-660" y="-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F75D20-CD4C-49DF-807F-CC2BC1B95DFE}" type="datetimeFigureOut">
              <a:rPr lang="x-none" smtClean="0"/>
              <a:t>21.10.2024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F2DBD-7CAE-49C9-8E50-B4F5AEAF96D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85062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0905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28104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927485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629817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823607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1648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586360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1037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microsoft.com/office/2007/relationships/hdphoto" Target="../media/hdphoto2.wdp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3.wdp"/><Relationship Id="rId14" Type="http://schemas.openxmlformats.org/officeDocument/2006/relationships/image" Target="../media/image12.png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Рисунок 6" descr="Изображение выглядит как рулетка, объект&#10;&#10;Описание создано автоматически">
            <a:extLst>
              <a:ext uri="{FF2B5EF4-FFF2-40B4-BE49-F238E27FC236}">
                <a16:creationId xmlns:a16="http://schemas.microsoft.com/office/drawing/2014/main" xmlns="" id="{F46058C0-DC1F-4A05-8C05-2B14557816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693" y="132260"/>
            <a:ext cx="1523862" cy="17106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EC8E12A-85B4-4638-9F1D-A34802941553}"/>
              </a:ext>
            </a:extLst>
          </p:cNvPr>
          <p:cNvSpPr txBox="1"/>
          <p:nvPr userDrawn="1"/>
        </p:nvSpPr>
        <p:spPr>
          <a:xfrm>
            <a:off x="649918" y="553398"/>
            <a:ext cx="9397466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5400" b="1" dirty="0">
                <a:solidFill>
                  <a:srgbClr val="00517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SemiLight" panose="020B0502040204020203" pitchFamily="34" charset="0"/>
              </a:rPr>
              <a:t>Молодость – время выбора!</a:t>
            </a:r>
          </a:p>
        </p:txBody>
      </p:sp>
    </p:spTree>
    <p:extLst>
      <p:ext uri="{BB962C8B-B14F-4D97-AF65-F5344CB8AC3E}">
        <p14:creationId xmlns:p14="http://schemas.microsoft.com/office/powerpoint/2010/main" val="696102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46885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02555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90176" y="6520296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:a16="http://schemas.microsoft.com/office/drawing/2014/main" xmlns="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xmlns="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:a16="http://schemas.microsoft.com/office/drawing/2014/main" xmlns="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31" y="110167"/>
            <a:ext cx="393909" cy="446829"/>
          </a:xfrm>
          <a:prstGeom prst="rect">
            <a:avLst/>
          </a:prstGeom>
        </p:spPr>
      </p:pic>
      <p:grpSp>
        <p:nvGrpSpPr>
          <p:cNvPr id="78" name="Группа 77">
            <a:extLst>
              <a:ext uri="{FF2B5EF4-FFF2-40B4-BE49-F238E27FC236}">
                <a16:creationId xmlns:a16="http://schemas.microsoft.com/office/drawing/2014/main" xmlns="" id="{9B099EB3-AF5F-4966-B730-DD83BD37D92D}"/>
              </a:ext>
            </a:extLst>
          </p:cNvPr>
          <p:cNvGrpSpPr/>
          <p:nvPr userDrawn="1"/>
        </p:nvGrpSpPr>
        <p:grpSpPr>
          <a:xfrm>
            <a:off x="0" y="79074"/>
            <a:ext cx="4614945" cy="2359435"/>
            <a:chOff x="5846381" y="312314"/>
            <a:chExt cx="4614945" cy="2359435"/>
          </a:xfrm>
        </p:grpSpPr>
        <p:grpSp>
          <p:nvGrpSpPr>
            <p:cNvPr id="79" name="Группа 78">
              <a:extLst>
                <a:ext uri="{FF2B5EF4-FFF2-40B4-BE49-F238E27FC236}">
                  <a16:creationId xmlns:a16="http://schemas.microsoft.com/office/drawing/2014/main" xmlns="" id="{FF1C4EA9-03EA-4FF5-9012-D579E29397CB}"/>
                </a:ext>
              </a:extLst>
            </p:cNvPr>
            <p:cNvGrpSpPr/>
            <p:nvPr/>
          </p:nvGrpSpPr>
          <p:grpSpPr>
            <a:xfrm>
              <a:off x="5846381" y="394717"/>
              <a:ext cx="4614945" cy="2277032"/>
              <a:chOff x="1602375" y="1167382"/>
              <a:chExt cx="8663289" cy="4660394"/>
            </a:xfrm>
          </p:grpSpPr>
          <p:grpSp>
            <p:nvGrpSpPr>
              <p:cNvPr id="81" name="Группа 80">
                <a:extLst>
                  <a:ext uri="{FF2B5EF4-FFF2-40B4-BE49-F238E27FC236}">
                    <a16:creationId xmlns:a16="http://schemas.microsoft.com/office/drawing/2014/main" xmlns="" id="{4A7B1289-75FA-4BE0-B04B-A894B7F796B7}"/>
                  </a:ext>
                </a:extLst>
              </p:cNvPr>
              <p:cNvGrpSpPr/>
              <p:nvPr/>
            </p:nvGrpSpPr>
            <p:grpSpPr>
              <a:xfrm>
                <a:off x="1602375" y="1167382"/>
                <a:ext cx="8663289" cy="4660394"/>
                <a:chOff x="0" y="385571"/>
                <a:chExt cx="8530547" cy="4520186"/>
              </a:xfrm>
            </p:grpSpPr>
            <p:pic>
              <p:nvPicPr>
                <p:cNvPr id="90" name="Рисунок 89">
                  <a:extLst>
                    <a:ext uri="{FF2B5EF4-FFF2-40B4-BE49-F238E27FC236}">
                      <a16:creationId xmlns:a16="http://schemas.microsoft.com/office/drawing/2014/main" xmlns="" id="{9302005E-F676-4B15-854F-1569C3BE1B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385571"/>
                  <a:ext cx="8530547" cy="4520186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grpSp>
              <p:nvGrpSpPr>
                <p:cNvPr id="91" name="Группа 90">
                  <a:extLst>
                    <a:ext uri="{FF2B5EF4-FFF2-40B4-BE49-F238E27FC236}">
                      <a16:creationId xmlns:a16="http://schemas.microsoft.com/office/drawing/2014/main" xmlns="" id="{69F54BF9-CD47-4673-A3CE-D91CA995B7C6}"/>
                    </a:ext>
                  </a:extLst>
                </p:cNvPr>
                <p:cNvGrpSpPr/>
                <p:nvPr/>
              </p:nvGrpSpPr>
              <p:grpSpPr>
                <a:xfrm>
                  <a:off x="1957946" y="916038"/>
                  <a:ext cx="4449779" cy="3082597"/>
                  <a:chOff x="1957946" y="916038"/>
                  <a:chExt cx="4449779" cy="3082597"/>
                </a:xfrm>
              </p:grpSpPr>
              <p:sp>
                <p:nvSpPr>
                  <p:cNvPr id="92" name="Овал 91">
                    <a:extLst>
                      <a:ext uri="{FF2B5EF4-FFF2-40B4-BE49-F238E27FC236}">
                        <a16:creationId xmlns:a16="http://schemas.microsoft.com/office/drawing/2014/main" xmlns="" id="{BAEB16E9-75D6-49EC-B72C-DC4371C6857F}"/>
                      </a:ext>
                    </a:extLst>
                  </p:cNvPr>
                  <p:cNvSpPr/>
                  <p:nvPr/>
                </p:nvSpPr>
                <p:spPr>
                  <a:xfrm>
                    <a:off x="2065508" y="1500223"/>
                    <a:ext cx="283442" cy="256012"/>
                  </a:xfrm>
                  <a:prstGeom prst="ellipse">
                    <a:avLst/>
                  </a:prstGeom>
                  <a:solidFill>
                    <a:srgbClr val="00B402"/>
                  </a:solidFill>
                  <a:ln w="63500">
                    <a:solidFill>
                      <a:srgbClr val="01537E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93" name="Овал 92">
                    <a:extLst>
                      <a:ext uri="{FF2B5EF4-FFF2-40B4-BE49-F238E27FC236}">
                        <a16:creationId xmlns:a16="http://schemas.microsoft.com/office/drawing/2014/main" xmlns="" id="{73146CEC-2C34-4958-9485-BF2CF75448F5}"/>
                      </a:ext>
                    </a:extLst>
                  </p:cNvPr>
                  <p:cNvSpPr/>
                  <p:nvPr/>
                </p:nvSpPr>
                <p:spPr>
                  <a:xfrm>
                    <a:off x="3690084" y="916038"/>
                    <a:ext cx="283442" cy="256012"/>
                  </a:xfrm>
                  <a:prstGeom prst="ellipse">
                    <a:avLst/>
                  </a:prstGeom>
                  <a:noFill/>
                  <a:ln w="63500">
                    <a:solidFill>
                      <a:srgbClr val="01537E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94" name="Овал 93">
                    <a:extLst>
                      <a:ext uri="{FF2B5EF4-FFF2-40B4-BE49-F238E27FC236}">
                        <a16:creationId xmlns:a16="http://schemas.microsoft.com/office/drawing/2014/main" xmlns="" id="{22833251-0D8F-419B-AD56-EB05FB23EF34}"/>
                      </a:ext>
                    </a:extLst>
                  </p:cNvPr>
                  <p:cNvSpPr/>
                  <p:nvPr/>
                </p:nvSpPr>
                <p:spPr>
                  <a:xfrm>
                    <a:off x="3323874" y="2338088"/>
                    <a:ext cx="283442" cy="256012"/>
                  </a:xfrm>
                  <a:prstGeom prst="ellipse">
                    <a:avLst/>
                  </a:prstGeom>
                  <a:noFill/>
                  <a:ln w="63500">
                    <a:solidFill>
                      <a:srgbClr val="01537E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95" name="Овал 94">
                    <a:extLst>
                      <a:ext uri="{FF2B5EF4-FFF2-40B4-BE49-F238E27FC236}">
                        <a16:creationId xmlns:a16="http://schemas.microsoft.com/office/drawing/2014/main" xmlns="" id="{78243922-073C-4C92-B9A1-2E5F9BE92144}"/>
                      </a:ext>
                    </a:extLst>
                  </p:cNvPr>
                  <p:cNvSpPr/>
                  <p:nvPr/>
                </p:nvSpPr>
                <p:spPr>
                  <a:xfrm>
                    <a:off x="1957946" y="3151793"/>
                    <a:ext cx="283442" cy="256012"/>
                  </a:xfrm>
                  <a:prstGeom prst="ellipse">
                    <a:avLst/>
                  </a:prstGeom>
                  <a:noFill/>
                  <a:ln w="63500">
                    <a:solidFill>
                      <a:srgbClr val="01537E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96" name="Овал 95">
                    <a:extLst>
                      <a:ext uri="{FF2B5EF4-FFF2-40B4-BE49-F238E27FC236}">
                        <a16:creationId xmlns:a16="http://schemas.microsoft.com/office/drawing/2014/main" xmlns="" id="{58CB9CD8-1530-455F-B790-554579D3A758}"/>
                      </a:ext>
                    </a:extLst>
                  </p:cNvPr>
                  <p:cNvSpPr/>
                  <p:nvPr/>
                </p:nvSpPr>
                <p:spPr>
                  <a:xfrm>
                    <a:off x="2682756" y="3599592"/>
                    <a:ext cx="283442" cy="256012"/>
                  </a:xfrm>
                  <a:prstGeom prst="ellipse">
                    <a:avLst/>
                  </a:prstGeom>
                  <a:noFill/>
                  <a:ln w="63500">
                    <a:solidFill>
                      <a:srgbClr val="01537E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97" name="Овал 96">
                    <a:extLst>
                      <a:ext uri="{FF2B5EF4-FFF2-40B4-BE49-F238E27FC236}">
                        <a16:creationId xmlns:a16="http://schemas.microsoft.com/office/drawing/2014/main" xmlns="" id="{C1323C81-1ACF-45B5-9639-68A01A9E2F08}"/>
                      </a:ext>
                    </a:extLst>
                  </p:cNvPr>
                  <p:cNvSpPr/>
                  <p:nvPr/>
                </p:nvSpPr>
                <p:spPr>
                  <a:xfrm>
                    <a:off x="5997546" y="3742623"/>
                    <a:ext cx="283442" cy="256012"/>
                  </a:xfrm>
                  <a:prstGeom prst="ellipse">
                    <a:avLst/>
                  </a:prstGeom>
                  <a:noFill/>
                  <a:ln w="63500">
                    <a:solidFill>
                      <a:srgbClr val="01537E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98" name="Овал 97">
                    <a:extLst>
                      <a:ext uri="{FF2B5EF4-FFF2-40B4-BE49-F238E27FC236}">
                        <a16:creationId xmlns:a16="http://schemas.microsoft.com/office/drawing/2014/main" xmlns="" id="{BF9AC61F-BE2B-45F7-A80D-102EDA6DEE9A}"/>
                      </a:ext>
                    </a:extLst>
                  </p:cNvPr>
                  <p:cNvSpPr/>
                  <p:nvPr/>
                </p:nvSpPr>
                <p:spPr>
                  <a:xfrm>
                    <a:off x="4351904" y="2298643"/>
                    <a:ext cx="283442" cy="256012"/>
                  </a:xfrm>
                  <a:prstGeom prst="ellipse">
                    <a:avLst/>
                  </a:prstGeom>
                  <a:noFill/>
                  <a:ln w="63500">
                    <a:solidFill>
                      <a:srgbClr val="01537E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99" name="Овал 98">
                    <a:extLst>
                      <a:ext uri="{FF2B5EF4-FFF2-40B4-BE49-F238E27FC236}">
                        <a16:creationId xmlns:a16="http://schemas.microsoft.com/office/drawing/2014/main" xmlns="" id="{643D66A0-0A6C-400C-A73D-9D9276AF68FE}"/>
                      </a:ext>
                    </a:extLst>
                  </p:cNvPr>
                  <p:cNvSpPr/>
                  <p:nvPr/>
                </p:nvSpPr>
                <p:spPr>
                  <a:xfrm>
                    <a:off x="6083399" y="2042821"/>
                    <a:ext cx="283442" cy="256012"/>
                  </a:xfrm>
                  <a:prstGeom prst="ellipse">
                    <a:avLst/>
                  </a:prstGeom>
                  <a:noFill/>
                  <a:ln w="63500">
                    <a:solidFill>
                      <a:srgbClr val="01537E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00" name="Овал 99">
                    <a:extLst>
                      <a:ext uri="{FF2B5EF4-FFF2-40B4-BE49-F238E27FC236}">
                        <a16:creationId xmlns:a16="http://schemas.microsoft.com/office/drawing/2014/main" xmlns="" id="{830936E4-7319-4352-8910-496AC9B7C9D3}"/>
                      </a:ext>
                    </a:extLst>
                  </p:cNvPr>
                  <p:cNvSpPr/>
                  <p:nvPr/>
                </p:nvSpPr>
                <p:spPr>
                  <a:xfrm>
                    <a:off x="6124283" y="1417863"/>
                    <a:ext cx="283442" cy="256012"/>
                  </a:xfrm>
                  <a:prstGeom prst="ellipse">
                    <a:avLst/>
                  </a:prstGeom>
                  <a:solidFill>
                    <a:srgbClr val="00B402"/>
                  </a:solidFill>
                  <a:ln w="63500">
                    <a:solidFill>
                      <a:srgbClr val="01537E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</p:grpSp>
          <p:pic>
            <p:nvPicPr>
              <p:cNvPr id="82" name="Рисунок 81">
                <a:extLst>
                  <a:ext uri="{FF2B5EF4-FFF2-40B4-BE49-F238E27FC236}">
                    <a16:creationId xmlns:a16="http://schemas.microsoft.com/office/drawing/2014/main" xmlns="" id="{3148D5BB-2056-4AE8-B0BC-C3B3AF0D4D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70670" y="1984716"/>
                <a:ext cx="578228" cy="57822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83" name="Picture 4" descr="Белорусский Республиканский Союз Молодежи - mtec.by">
                <a:extLst>
                  <a:ext uri="{FF2B5EF4-FFF2-40B4-BE49-F238E27FC236}">
                    <a16:creationId xmlns:a16="http://schemas.microsoft.com/office/drawing/2014/main" xmlns="" id="{4D6C68B8-DC43-4862-86CC-E69972D9FE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208" r="24574"/>
              <a:stretch/>
            </p:blipFill>
            <p:spPr bwMode="auto">
              <a:xfrm>
                <a:off x="3475903" y="3541186"/>
                <a:ext cx="466306" cy="422952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" name="Picture 14" descr="Шляпа выпускника – Бесплатные иконки: образование">
                <a:extLst>
                  <a:ext uri="{FF2B5EF4-FFF2-40B4-BE49-F238E27FC236}">
                    <a16:creationId xmlns:a16="http://schemas.microsoft.com/office/drawing/2014/main" xmlns="" id="{77591CDA-608E-473A-AE46-772E28B0B2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5" t="19785" r="4425" b="15657"/>
              <a:stretch/>
            </p:blipFill>
            <p:spPr bwMode="auto">
              <a:xfrm>
                <a:off x="5784471" y="2608526"/>
                <a:ext cx="641238" cy="44561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" name="Picture 18" descr="здоровый образ жизни люди логотип шаблон вектор значок PNG , органический,  персонаж, зеленый PNG картинки и пнг рисунок для бесплатной загрузки">
                <a:extLst>
                  <a:ext uri="{FF2B5EF4-FFF2-40B4-BE49-F238E27FC236}">
                    <a16:creationId xmlns:a16="http://schemas.microsoft.com/office/drawing/2014/main" xmlns="" id="{39237B99-9D5A-4D6B-BE15-F238C9BEFC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harpenSoften amount="500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480" t="31630" r="24861" b="31038"/>
              <a:stretch/>
            </p:blipFill>
            <p:spPr bwMode="auto">
              <a:xfrm>
                <a:off x="7693247" y="3257710"/>
                <a:ext cx="623501" cy="45945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" name="Рисунок 85">
                <a:extLst>
                  <a:ext uri="{FF2B5EF4-FFF2-40B4-BE49-F238E27FC236}">
                    <a16:creationId xmlns:a16="http://schemas.microsoft.com/office/drawing/2014/main" xmlns="" id="{9C019794-8F25-47A7-B825-61D0493745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94010" y="4333803"/>
                <a:ext cx="736795" cy="46049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87" name="Рисунок 86">
                <a:extLst>
                  <a:ext uri="{FF2B5EF4-FFF2-40B4-BE49-F238E27FC236}">
                    <a16:creationId xmlns:a16="http://schemas.microsoft.com/office/drawing/2014/main" xmlns="" id="{092A6984-FD74-433D-83DA-7A7A97B183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95510" y="3021456"/>
                <a:ext cx="566336" cy="56562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88" name="Рисунок 87">
                <a:extLst>
                  <a:ext uri="{FF2B5EF4-FFF2-40B4-BE49-F238E27FC236}">
                    <a16:creationId xmlns:a16="http://schemas.microsoft.com/office/drawing/2014/main" xmlns="" id="{DFC05BB4-FC92-43C3-8F8A-5C02554682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91184" y="3902053"/>
                <a:ext cx="827627" cy="82762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89" name="Picture 30" descr="Какие символы ассоциируются у кормянцев с Победой? - Зара над Сожам">
                <a:extLst>
                  <a:ext uri="{FF2B5EF4-FFF2-40B4-BE49-F238E27FC236}">
                    <a16:creationId xmlns:a16="http://schemas.microsoft.com/office/drawing/2014/main" xmlns="" id="{A7BC7EEA-4521-41F8-9170-CE61A28E2B6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12977" y="1738402"/>
                <a:ext cx="1073801" cy="7780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xmlns="" id="{D611545D-1DF9-41DB-9C85-94508FBFC7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4280" y="312314"/>
              <a:ext cx="428786" cy="63056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9" name="Picture 2">
            <a:extLst>
              <a:ext uri="{FF2B5EF4-FFF2-40B4-BE49-F238E27FC236}">
                <a16:creationId xmlns:a16="http://schemas.microsoft.com/office/drawing/2014/main" xmlns="" id="{394C9906-987E-4EE6-A06F-3D8EDC5E6A7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37"/>
          <a:stretch/>
        </p:blipFill>
        <p:spPr bwMode="auto">
          <a:xfrm>
            <a:off x="3520403" y="646274"/>
            <a:ext cx="332140" cy="36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71479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90176" y="6520296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:a16="http://schemas.microsoft.com/office/drawing/2014/main" xmlns="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31" y="110167"/>
            <a:ext cx="638352" cy="72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1598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4E928232-B3B4-4934-9E57-8C57DB4C086A}"/>
              </a:ext>
            </a:extLst>
          </p:cNvPr>
          <p:cNvGrpSpPr/>
          <p:nvPr userDrawn="1"/>
        </p:nvGrpSpPr>
        <p:grpSpPr>
          <a:xfrm>
            <a:off x="8717280" y="5969172"/>
            <a:ext cx="3523488" cy="920860"/>
            <a:chOff x="4194048" y="4547616"/>
            <a:chExt cx="3523488" cy="920860"/>
          </a:xfrm>
        </p:grpSpPr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xmlns="" id="{1404DFEF-7C4D-4C14-B848-A006668917C6}"/>
                </a:ext>
              </a:extLst>
            </p:cNvPr>
            <p:cNvSpPr/>
            <p:nvPr/>
          </p:nvSpPr>
          <p:spPr>
            <a:xfrm>
              <a:off x="4194048" y="4547616"/>
              <a:ext cx="3523488" cy="920860"/>
            </a:xfrm>
            <a:custGeom>
              <a:avLst/>
              <a:gdLst>
                <a:gd name="connsiteX0" fmla="*/ 12192 w 3523488"/>
                <a:gd name="connsiteY0" fmla="*/ 585216 h 877824"/>
                <a:gd name="connsiteX1" fmla="*/ 670560 w 3523488"/>
                <a:gd name="connsiteY1" fmla="*/ 573024 h 877824"/>
                <a:gd name="connsiteX2" fmla="*/ 658368 w 3523488"/>
                <a:gd name="connsiteY2" fmla="*/ 316992 h 877824"/>
                <a:gd name="connsiteX3" fmla="*/ 1341120 w 3523488"/>
                <a:gd name="connsiteY3" fmla="*/ 304800 h 877824"/>
                <a:gd name="connsiteX4" fmla="*/ 1341120 w 3523488"/>
                <a:gd name="connsiteY4" fmla="*/ 0 h 877824"/>
                <a:gd name="connsiteX5" fmla="*/ 3523488 w 3523488"/>
                <a:gd name="connsiteY5" fmla="*/ 0 h 877824"/>
                <a:gd name="connsiteX6" fmla="*/ 3511296 w 3523488"/>
                <a:gd name="connsiteY6" fmla="*/ 877824 h 877824"/>
                <a:gd name="connsiteX7" fmla="*/ 3511296 w 3523488"/>
                <a:gd name="connsiteY7" fmla="*/ 853440 h 877824"/>
                <a:gd name="connsiteX8" fmla="*/ 0 w 3523488"/>
                <a:gd name="connsiteY8" fmla="*/ 865632 h 877824"/>
                <a:gd name="connsiteX9" fmla="*/ 12192 w 3523488"/>
                <a:gd name="connsiteY9" fmla="*/ 585216 h 877824"/>
                <a:gd name="connsiteX0" fmla="*/ 12192 w 3535680"/>
                <a:gd name="connsiteY0" fmla="*/ 585216 h 940615"/>
                <a:gd name="connsiteX1" fmla="*/ 670560 w 3535680"/>
                <a:gd name="connsiteY1" fmla="*/ 573024 h 940615"/>
                <a:gd name="connsiteX2" fmla="*/ 658368 w 3535680"/>
                <a:gd name="connsiteY2" fmla="*/ 316992 h 940615"/>
                <a:gd name="connsiteX3" fmla="*/ 1341120 w 3535680"/>
                <a:gd name="connsiteY3" fmla="*/ 304800 h 940615"/>
                <a:gd name="connsiteX4" fmla="*/ 1341120 w 3535680"/>
                <a:gd name="connsiteY4" fmla="*/ 0 h 940615"/>
                <a:gd name="connsiteX5" fmla="*/ 3523488 w 3535680"/>
                <a:gd name="connsiteY5" fmla="*/ 0 h 940615"/>
                <a:gd name="connsiteX6" fmla="*/ 3511296 w 3535680"/>
                <a:gd name="connsiteY6" fmla="*/ 877824 h 940615"/>
                <a:gd name="connsiteX7" fmla="*/ 3535680 w 3535680"/>
                <a:gd name="connsiteY7" fmla="*/ 940615 h 940615"/>
                <a:gd name="connsiteX8" fmla="*/ 0 w 3535680"/>
                <a:gd name="connsiteY8" fmla="*/ 865632 h 940615"/>
                <a:gd name="connsiteX9" fmla="*/ 12192 w 3535680"/>
                <a:gd name="connsiteY9" fmla="*/ 585216 h 940615"/>
                <a:gd name="connsiteX0" fmla="*/ 0 w 3523488"/>
                <a:gd name="connsiteY0" fmla="*/ 585216 h 965261"/>
                <a:gd name="connsiteX1" fmla="*/ 658368 w 3523488"/>
                <a:gd name="connsiteY1" fmla="*/ 573024 h 965261"/>
                <a:gd name="connsiteX2" fmla="*/ 646176 w 3523488"/>
                <a:gd name="connsiteY2" fmla="*/ 316992 h 965261"/>
                <a:gd name="connsiteX3" fmla="*/ 1328928 w 3523488"/>
                <a:gd name="connsiteY3" fmla="*/ 304800 h 965261"/>
                <a:gd name="connsiteX4" fmla="*/ 1328928 w 3523488"/>
                <a:gd name="connsiteY4" fmla="*/ 0 h 965261"/>
                <a:gd name="connsiteX5" fmla="*/ 3511296 w 3523488"/>
                <a:gd name="connsiteY5" fmla="*/ 0 h 965261"/>
                <a:gd name="connsiteX6" fmla="*/ 3499104 w 3523488"/>
                <a:gd name="connsiteY6" fmla="*/ 877824 h 965261"/>
                <a:gd name="connsiteX7" fmla="*/ 3523488 w 3523488"/>
                <a:gd name="connsiteY7" fmla="*/ 940615 h 965261"/>
                <a:gd name="connsiteX8" fmla="*/ 0 w 3523488"/>
                <a:gd name="connsiteY8" fmla="*/ 965261 h 965261"/>
                <a:gd name="connsiteX9" fmla="*/ 0 w 3523488"/>
                <a:gd name="connsiteY9" fmla="*/ 585216 h 965261"/>
                <a:gd name="connsiteX0" fmla="*/ 0 w 3523488"/>
                <a:gd name="connsiteY0" fmla="*/ 585216 h 940615"/>
                <a:gd name="connsiteX1" fmla="*/ 658368 w 3523488"/>
                <a:gd name="connsiteY1" fmla="*/ 573024 h 940615"/>
                <a:gd name="connsiteX2" fmla="*/ 646176 w 3523488"/>
                <a:gd name="connsiteY2" fmla="*/ 316992 h 940615"/>
                <a:gd name="connsiteX3" fmla="*/ 1328928 w 3523488"/>
                <a:gd name="connsiteY3" fmla="*/ 304800 h 940615"/>
                <a:gd name="connsiteX4" fmla="*/ 1328928 w 3523488"/>
                <a:gd name="connsiteY4" fmla="*/ 0 h 940615"/>
                <a:gd name="connsiteX5" fmla="*/ 3511296 w 3523488"/>
                <a:gd name="connsiteY5" fmla="*/ 0 h 940615"/>
                <a:gd name="connsiteX6" fmla="*/ 3499104 w 3523488"/>
                <a:gd name="connsiteY6" fmla="*/ 877824 h 940615"/>
                <a:gd name="connsiteX7" fmla="*/ 3523488 w 3523488"/>
                <a:gd name="connsiteY7" fmla="*/ 940615 h 940615"/>
                <a:gd name="connsiteX8" fmla="*/ 12192 w 3523488"/>
                <a:gd name="connsiteY8" fmla="*/ 940354 h 940615"/>
                <a:gd name="connsiteX9" fmla="*/ 0 w 3523488"/>
                <a:gd name="connsiteY9" fmla="*/ 585216 h 940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23488" h="940615">
                  <a:moveTo>
                    <a:pt x="0" y="585216"/>
                  </a:moveTo>
                  <a:lnTo>
                    <a:pt x="658368" y="573024"/>
                  </a:lnTo>
                  <a:lnTo>
                    <a:pt x="646176" y="316992"/>
                  </a:lnTo>
                  <a:lnTo>
                    <a:pt x="1328928" y="304800"/>
                  </a:lnTo>
                  <a:lnTo>
                    <a:pt x="1328928" y="0"/>
                  </a:lnTo>
                  <a:lnTo>
                    <a:pt x="3511296" y="0"/>
                  </a:lnTo>
                  <a:lnTo>
                    <a:pt x="3499104" y="877824"/>
                  </a:lnTo>
                  <a:lnTo>
                    <a:pt x="3523488" y="940615"/>
                  </a:lnTo>
                  <a:lnTo>
                    <a:pt x="12192" y="940354"/>
                  </a:lnTo>
                  <a:lnTo>
                    <a:pt x="0" y="585216"/>
                  </a:lnTo>
                  <a:close/>
                </a:path>
              </a:pathLst>
            </a:custGeom>
            <a:gradFill>
              <a:gsLst>
                <a:gs pos="0">
                  <a:srgbClr val="DDFFF0"/>
                </a:gs>
                <a:gs pos="100000">
                  <a:srgbClr val="63F3A4"/>
                </a:gs>
              </a:gsLst>
              <a:lin ang="18900000" scaled="1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xmlns="" id="{B3B43E56-7F69-4F5F-82D8-691AA22D44FE}"/>
                </a:ext>
              </a:extLst>
            </p:cNvPr>
            <p:cNvSpPr/>
            <p:nvPr/>
          </p:nvSpPr>
          <p:spPr>
            <a:xfrm>
              <a:off x="4194791" y="5129336"/>
              <a:ext cx="3492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1400" dirty="0"/>
                <a:t>ШАГ 1. «МЫ УЗНАЁМ»</a:t>
              </a: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xmlns="" id="{97DF1628-634A-43F9-A47E-CCB70A6015B4}"/>
                </a:ext>
              </a:extLst>
            </p:cNvPr>
            <p:cNvSpPr/>
            <p:nvPr/>
          </p:nvSpPr>
          <p:spPr>
            <a:xfrm>
              <a:off x="4842791" y="4849590"/>
              <a:ext cx="2844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r>
                <a:rPr lang="ru-RU" sz="1400" dirty="0">
                  <a:sym typeface="Calibri"/>
                </a:rPr>
                <a:t>  ШАГ 2. «МЫ РАЗМЫШЛЯЕМ»</a:t>
              </a: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xmlns="" id="{3F180BA5-A3EB-416B-9A6D-0E4A06D797A5}"/>
                </a:ext>
              </a:extLst>
            </p:cNvPr>
            <p:cNvSpPr/>
            <p:nvPr/>
          </p:nvSpPr>
          <p:spPr>
            <a:xfrm>
              <a:off x="5517209" y="4565717"/>
              <a:ext cx="216958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>
                <a:lnSpc>
                  <a:spcPct val="90000"/>
                </a:lnSpc>
              </a:pPr>
              <a:r>
                <a:rPr lang="ru-RU" sz="1400" dirty="0">
                  <a:sym typeface="Calibri"/>
                </a:rPr>
                <a:t>ШАГ 3. «МЫ ДЕЙСТВУЕМ» </a:t>
              </a:r>
            </a:p>
          </p:txBody>
        </p:sp>
      </p:grp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57367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:a16="http://schemas.microsoft.com/office/drawing/2014/main" xmlns="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9" name="Рисунок 6">
            <a:extLst>
              <a:ext uri="{FF2B5EF4-FFF2-40B4-BE49-F238E27FC236}">
                <a16:creationId xmlns:a16="http://schemas.microsoft.com/office/drawing/2014/main" xmlns="" id="{CE7BF3DB-89D6-42D4-948F-08BA5EA4E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05299" y="922313"/>
            <a:ext cx="10181402" cy="3354558"/>
          </a:xfrm>
        </p:spPr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xmlns="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202B80F7-76B5-4FA0-B781-4C35CD52F02A}"/>
              </a:ext>
            </a:extLst>
          </p:cNvPr>
          <p:cNvSpPr/>
          <p:nvPr userDrawn="1"/>
        </p:nvSpPr>
        <p:spPr>
          <a:xfrm>
            <a:off x="6725363" y="188391"/>
            <a:ext cx="4579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проект</a:t>
            </a:r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xmlns="" id="{006997AA-2D22-4AD6-92AE-556F6B824431}"/>
              </a:ext>
            </a:extLst>
          </p:cNvPr>
          <p:cNvSpPr txBox="1">
            <a:spLocks/>
          </p:cNvSpPr>
          <p:nvPr userDrawn="1"/>
        </p:nvSpPr>
        <p:spPr>
          <a:xfrm>
            <a:off x="931638" y="6333457"/>
            <a:ext cx="10181402" cy="3118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Информация предоставлена Белорусским телеграфных агентством БЕЛТА (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www.belta.by</a:t>
            </a:r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:a16="http://schemas.microsoft.com/office/drawing/2014/main" xmlns="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271" y="133632"/>
            <a:ext cx="791812" cy="89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50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39817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31620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65601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4464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43808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03237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9793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9740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50707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61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f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" Target="slide5.xml"/><Relationship Id="rId7" Type="http://schemas.openxmlformats.org/officeDocument/2006/relationships/image" Target="../media/image1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8.xml"/><Relationship Id="rId5" Type="http://schemas.openxmlformats.org/officeDocument/2006/relationships/slide" Target="slide7.xml"/><Relationship Id="rId4" Type="http://schemas.openxmlformats.org/officeDocument/2006/relationships/slide" Target="slide6.xml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" Target="slide2.xml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6.wdp"/><Relationship Id="rId5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29.png"/><Relationship Id="rId18" Type="http://schemas.openxmlformats.org/officeDocument/2006/relationships/image" Target="../media/image38.svg"/><Relationship Id="rId3" Type="http://schemas.openxmlformats.org/officeDocument/2006/relationships/image" Target="../media/image24.png"/><Relationship Id="rId21" Type="http://schemas.openxmlformats.org/officeDocument/2006/relationships/image" Target="../media/image33.png"/><Relationship Id="rId7" Type="http://schemas.openxmlformats.org/officeDocument/2006/relationships/image" Target="../media/image26.png"/><Relationship Id="rId12" Type="http://schemas.openxmlformats.org/officeDocument/2006/relationships/image" Target="../media/image32.sv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6.svg"/><Relationship Id="rId20" Type="http://schemas.openxmlformats.org/officeDocument/2006/relationships/image" Target="../media/image40.sv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svg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5" Type="http://schemas.openxmlformats.org/officeDocument/2006/relationships/image" Target="../media/image30.png"/><Relationship Id="rId23" Type="http://schemas.openxmlformats.org/officeDocument/2006/relationships/slide" Target="slide2.xml"/><Relationship Id="rId10" Type="http://schemas.openxmlformats.org/officeDocument/2006/relationships/image" Target="../media/image30.svg"/><Relationship Id="rId19" Type="http://schemas.openxmlformats.org/officeDocument/2006/relationships/image" Target="../media/image32.png"/><Relationship Id="rId4" Type="http://schemas.openxmlformats.org/officeDocument/2006/relationships/image" Target="../media/image24.svg"/><Relationship Id="rId9" Type="http://schemas.openxmlformats.org/officeDocument/2006/relationships/image" Target="../media/image27.png"/><Relationship Id="rId14" Type="http://schemas.openxmlformats.org/officeDocument/2006/relationships/image" Target="../media/image34.svg"/><Relationship Id="rId22" Type="http://schemas.microsoft.com/office/2007/relationships/hdphoto" Target="../media/hdphoto8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8.png"/><Relationship Id="rId12" Type="http://schemas.openxmlformats.org/officeDocument/2006/relationships/image" Target="../media/image3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2.xml"/><Relationship Id="rId11" Type="http://schemas.openxmlformats.org/officeDocument/2006/relationships/image" Target="../media/image17.jfif"/><Relationship Id="rId5" Type="http://schemas.openxmlformats.org/officeDocument/2006/relationships/image" Target="../media/image34.png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4.xml"/><Relationship Id="rId9" Type="http://schemas.openxmlformats.org/officeDocument/2006/relationships/hyperlink" Target="https://rvc.by/company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etogether.by/o-fonde/" TargetMode="External"/><Relationship Id="rId3" Type="http://schemas.openxmlformats.org/officeDocument/2006/relationships/image" Target="../media/image18.png"/><Relationship Id="rId7" Type="http://schemas.microsoft.com/office/2007/relationships/hdphoto" Target="../media/hdphoto9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slide" Target="slide2.xml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hyperlink" Target="https://brsm.by/ru/voluntee-news-ru/" TargetMode="External"/><Relationship Id="rId3" Type="http://schemas.openxmlformats.org/officeDocument/2006/relationships/slide" Target="slide2.xml"/><Relationship Id="rId7" Type="http://schemas.openxmlformats.org/officeDocument/2006/relationships/image" Target="../media/image40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0.wdp"/><Relationship Id="rId11" Type="http://schemas.openxmlformats.org/officeDocument/2006/relationships/hyperlink" Target="https://brpo.by/events-list/" TargetMode="External"/><Relationship Id="rId5" Type="http://schemas.openxmlformats.org/officeDocument/2006/relationships/image" Target="../media/image39.png"/><Relationship Id="rId10" Type="http://schemas.openxmlformats.org/officeDocument/2006/relationships/image" Target="../media/image42.png"/><Relationship Id="rId4" Type="http://schemas.openxmlformats.org/officeDocument/2006/relationships/image" Target="../media/image18.png"/><Relationship Id="rId9" Type="http://schemas.openxmlformats.org/officeDocument/2006/relationships/image" Target="../media/image41.png"/><Relationship Id="rId1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3.xml"/><Relationship Id="rId7" Type="http://schemas.openxmlformats.org/officeDocument/2006/relationships/slide" Target="slide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png"/><Relationship Id="rId5" Type="http://schemas.openxmlformats.org/officeDocument/2006/relationships/image" Target="../media/image44.png"/><Relationship Id="rId10" Type="http://schemas.microsoft.com/office/2007/relationships/hdphoto" Target="../media/hdphoto12.wdp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5"/>
          <p:cNvSpPr txBox="1"/>
          <p:nvPr/>
        </p:nvSpPr>
        <p:spPr>
          <a:xfrm>
            <a:off x="7403335" y="4369849"/>
            <a:ext cx="4285561" cy="35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b="1" i="1" dirty="0">
                <a:latin typeface="Arial"/>
                <a:ea typeface="Arial"/>
                <a:cs typeface="Arial"/>
                <a:sym typeface="Arial"/>
              </a:rPr>
              <a:t>(о волонтерской деятельности; волонтерские отряды)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94;p25">
            <a:extLst>
              <a:ext uri="{FF2B5EF4-FFF2-40B4-BE49-F238E27FC236}">
                <a16:creationId xmlns:a16="http://schemas.microsoft.com/office/drawing/2014/main" xmlns="" id="{FB16588C-22D3-4019-97F0-0F3B867A94A1}"/>
              </a:ext>
            </a:extLst>
          </p:cNvPr>
          <p:cNvSpPr txBox="1">
            <a:spLocks/>
          </p:cNvSpPr>
          <p:nvPr/>
        </p:nvSpPr>
        <p:spPr>
          <a:xfrm>
            <a:off x="7399341" y="2962126"/>
            <a:ext cx="4777740" cy="171060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4000" b="1" dirty="0">
                <a:solidFill>
                  <a:srgbClr val="09763A"/>
                </a:solidFill>
                <a:latin typeface="Arial Black" panose="020B0A04020102020204" pitchFamily="34" charset="0"/>
                <a:ea typeface="Arial"/>
                <a:cs typeface="Calibri" panose="020F0502020204030204" pitchFamily="34" charset="0"/>
                <a:sym typeface="Arial"/>
              </a:rPr>
              <a:t>Молодежь –           за милосердие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C40F1C92-0742-42D6-B505-A5E22FAAC399}"/>
              </a:ext>
            </a:extLst>
          </p:cNvPr>
          <p:cNvSpPr/>
          <p:nvPr/>
        </p:nvSpPr>
        <p:spPr>
          <a:xfrm>
            <a:off x="5180309" y="6182810"/>
            <a:ext cx="19497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Calibri"/>
                <a:ea typeface="Calibri"/>
                <a:cs typeface="Calibri"/>
                <a:sym typeface="Calibri"/>
              </a:rPr>
              <a:t>Октябрь, 2024 год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A42B439-F726-4E4B-A4FA-998121FD83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749" y="2097312"/>
            <a:ext cx="6180975" cy="356407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BD5F216-5F9C-4CBD-A4C8-CCC12DB148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122" y="1677571"/>
            <a:ext cx="1284555" cy="128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09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2</a:t>
            </a:fld>
            <a:endParaRPr lang="x-non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5F78D8B-9EA2-498A-9D5D-3CD4514CBD78}"/>
              </a:ext>
            </a:extLst>
          </p:cNvPr>
          <p:cNvSpPr txBox="1"/>
          <p:nvPr/>
        </p:nvSpPr>
        <p:spPr>
          <a:xfrm>
            <a:off x="4828750" y="246078"/>
            <a:ext cx="682035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90000"/>
              </a:lnSpc>
              <a:spcAft>
                <a:spcPts val="300"/>
              </a:spcAft>
            </a:pPr>
            <a:r>
              <a:rPr lang="ru-RU" sz="20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Милосердие — это не просто добродетель, </a:t>
            </a:r>
            <a:br>
              <a:rPr lang="ru-RU" sz="20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ru-RU" sz="20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 фундамент для создания гармоничного мира, в котором гуманность, любовь и взаимопомощь становятся главными ценностями. </a:t>
            </a:r>
            <a:r>
              <a:rPr lang="ru-RU" sz="2000" i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Проявляя милосердие</a:t>
            </a:r>
            <a:r>
              <a:rPr lang="ru-RU" sz="20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мы придаем жизни больший смысл и делаем мир светлее, а </a:t>
            </a:r>
            <a:r>
              <a:rPr lang="ru-RU" sz="2000" i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главное, </a:t>
            </a:r>
            <a:r>
              <a:rPr lang="ru-RU" sz="20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богаче и осмысленнее. Пусть каждый милосердный поступок вдохновляет нас и окружающих на добрые дела. </a:t>
            </a:r>
          </a:p>
        </p:txBody>
      </p:sp>
      <p:sp>
        <p:nvSpPr>
          <p:cNvPr id="4" name="Вопрос 1">
            <a:hlinkClick r:id="rId2" action="ppaction://hlinksldjump"/>
            <a:extLst>
              <a:ext uri="{FF2B5EF4-FFF2-40B4-BE49-F238E27FC236}">
                <a16:creationId xmlns:a16="http://schemas.microsoft.com/office/drawing/2014/main" xmlns="" id="{7AA4473C-1A15-4CC6-86A5-B1FE67A8DBF1}"/>
              </a:ext>
            </a:extLst>
          </p:cNvPr>
          <p:cNvSpPr/>
          <p:nvPr/>
        </p:nvSpPr>
        <p:spPr>
          <a:xfrm>
            <a:off x="595756" y="4194098"/>
            <a:ext cx="1879272" cy="1287408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1</a:t>
            </a:r>
          </a:p>
        </p:txBody>
      </p:sp>
      <p:sp>
        <p:nvSpPr>
          <p:cNvPr id="9" name="Вопрос 2">
            <a:hlinkClick r:id="rId3" action="ppaction://hlinksldjump"/>
            <a:extLst>
              <a:ext uri="{FF2B5EF4-FFF2-40B4-BE49-F238E27FC236}">
                <a16:creationId xmlns:a16="http://schemas.microsoft.com/office/drawing/2014/main" xmlns="" id="{7D32A7CC-7B15-4C4F-8C34-0834264788FA}"/>
              </a:ext>
            </a:extLst>
          </p:cNvPr>
          <p:cNvSpPr/>
          <p:nvPr/>
        </p:nvSpPr>
        <p:spPr>
          <a:xfrm>
            <a:off x="2839310" y="4194098"/>
            <a:ext cx="1879272" cy="1287408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2</a:t>
            </a:r>
          </a:p>
        </p:txBody>
      </p:sp>
      <p:sp>
        <p:nvSpPr>
          <p:cNvPr id="10" name="Вопрос 3">
            <a:hlinkClick r:id="rId4" action="ppaction://hlinksldjump"/>
            <a:extLst>
              <a:ext uri="{FF2B5EF4-FFF2-40B4-BE49-F238E27FC236}">
                <a16:creationId xmlns:a16="http://schemas.microsoft.com/office/drawing/2014/main" xmlns="" id="{26E4BF1F-4C9E-4371-986B-47B04B40FBC2}"/>
              </a:ext>
            </a:extLst>
          </p:cNvPr>
          <p:cNvSpPr/>
          <p:nvPr/>
        </p:nvSpPr>
        <p:spPr>
          <a:xfrm>
            <a:off x="5082864" y="4194098"/>
            <a:ext cx="1879272" cy="1287408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3</a:t>
            </a:r>
          </a:p>
        </p:txBody>
      </p:sp>
      <p:sp>
        <p:nvSpPr>
          <p:cNvPr id="11" name="Вопрос 4">
            <a:hlinkClick r:id="rId5" action="ppaction://hlinksldjump"/>
            <a:extLst>
              <a:ext uri="{FF2B5EF4-FFF2-40B4-BE49-F238E27FC236}">
                <a16:creationId xmlns:a16="http://schemas.microsoft.com/office/drawing/2014/main" xmlns="" id="{E79CE975-58C3-4A56-8871-B3B78139E78A}"/>
              </a:ext>
            </a:extLst>
          </p:cNvPr>
          <p:cNvSpPr/>
          <p:nvPr/>
        </p:nvSpPr>
        <p:spPr>
          <a:xfrm>
            <a:off x="7326418" y="4194098"/>
            <a:ext cx="1879272" cy="1287408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4</a:t>
            </a:r>
          </a:p>
        </p:txBody>
      </p:sp>
      <p:sp>
        <p:nvSpPr>
          <p:cNvPr id="12" name="Вопрос 5">
            <a:hlinkClick r:id="rId6" action="ppaction://hlinksldjump"/>
            <a:extLst>
              <a:ext uri="{FF2B5EF4-FFF2-40B4-BE49-F238E27FC236}">
                <a16:creationId xmlns:a16="http://schemas.microsoft.com/office/drawing/2014/main" xmlns="" id="{7CBD904D-0213-4510-A72B-B6FB810B6330}"/>
              </a:ext>
            </a:extLst>
          </p:cNvPr>
          <p:cNvSpPr/>
          <p:nvPr/>
        </p:nvSpPr>
        <p:spPr>
          <a:xfrm>
            <a:off x="9569973" y="4194098"/>
            <a:ext cx="1879272" cy="1287408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5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45177C59-FA0F-49AD-AE01-8BBCB35499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658" y="5656977"/>
            <a:ext cx="514061" cy="51406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5B7FB8D-6C51-4E16-B829-303A67625F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212" y="5656976"/>
            <a:ext cx="514061" cy="51406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923B47BF-0584-45E0-964F-29E2B60B9D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399" y="5709447"/>
            <a:ext cx="514061" cy="51406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5729E15E-5D81-4048-9FC1-263C1A2CFB6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320" y="5656975"/>
            <a:ext cx="514061" cy="51406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2BDE43DA-2F7B-4578-BEB0-58ED39260B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082" y="5634133"/>
            <a:ext cx="514061" cy="514061"/>
          </a:xfrm>
          <a:prstGeom prst="rect">
            <a:avLst/>
          </a:prstGeom>
        </p:spPr>
      </p:pic>
      <p:sp>
        <p:nvSpPr>
          <p:cNvPr id="18" name="Заголовок 9">
            <a:extLst>
              <a:ext uri="{FF2B5EF4-FFF2-40B4-BE49-F238E27FC236}">
                <a16:creationId xmlns:a16="http://schemas.microsoft.com/office/drawing/2014/main" xmlns="" id="{DD313903-BD18-4C33-BEB0-DB6AF24B2A6E}"/>
              </a:ext>
            </a:extLst>
          </p:cNvPr>
          <p:cNvSpPr txBox="1">
            <a:spLocks/>
          </p:cNvSpPr>
          <p:nvPr/>
        </p:nvSpPr>
        <p:spPr>
          <a:xfrm>
            <a:off x="2372430" y="3043716"/>
            <a:ext cx="9538054" cy="618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rgbClr val="09763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Ответьте на вопросы викторины</a:t>
            </a:r>
            <a:endParaRPr lang="x-none" sz="4000" b="1" dirty="0">
              <a:solidFill>
                <a:srgbClr val="09763A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19" name="Picture 2" descr="Небольшая викторина) — DRIVE2">
            <a:extLst>
              <a:ext uri="{FF2B5EF4-FFF2-40B4-BE49-F238E27FC236}">
                <a16:creationId xmlns:a16="http://schemas.microsoft.com/office/drawing/2014/main" xmlns="" id="{E621C870-29B5-4540-BF04-B8175FDC2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32" y="2694783"/>
            <a:ext cx="1706311" cy="114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1" descr="зеленая галочка круг иконки иллюстрации прозрачный PNG , галочка картинки,  зеленые галочки, значок галочки PNG картинки и пнг PSD рисунок для  бесплатной загрузки">
            <a:extLst>
              <a:ext uri="{FF2B5EF4-FFF2-40B4-BE49-F238E27FC236}">
                <a16:creationId xmlns:a16="http://schemas.microsoft.com/office/drawing/2014/main" xmlns="" id="{3C6FBCF5-3C2F-4B44-9965-798A60217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915" y="5182841"/>
            <a:ext cx="563031" cy="563031"/>
          </a:xfrm>
          <a:prstGeom prst="ellipse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" name="2" descr="зеленая галочка круг иконки иллюстрации прозрачный PNG , галочка картинки,  зеленые галочки, значок галочки PNG картинки и пнг PSD рисунок для  бесплатной загрузки">
            <a:extLst>
              <a:ext uri="{FF2B5EF4-FFF2-40B4-BE49-F238E27FC236}">
                <a16:creationId xmlns:a16="http://schemas.microsoft.com/office/drawing/2014/main" xmlns="" id="{07BD60B0-CC51-425F-966D-906A33F1F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371" y="5234902"/>
            <a:ext cx="563031" cy="563031"/>
          </a:xfrm>
          <a:prstGeom prst="ellipse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1" name="3" descr="зеленая галочка круг иконки иллюстрации прозрачный PNG , галочка картинки,  зеленые галочки, значок галочки PNG картинки и пнг PSD рисунок для  бесплатной загрузки">
            <a:extLst>
              <a:ext uri="{FF2B5EF4-FFF2-40B4-BE49-F238E27FC236}">
                <a16:creationId xmlns:a16="http://schemas.microsoft.com/office/drawing/2014/main" xmlns="" id="{464A3D2C-9824-43F3-BBD7-2A4E2B784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528" y="5250270"/>
            <a:ext cx="563031" cy="563031"/>
          </a:xfrm>
          <a:prstGeom prst="ellipse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2" name="4" descr="зеленая галочка круг иконки иллюстрации прозрачный PNG , галочка картинки,  зеленые галочки, значок галочки PNG картинки и пнг PSD рисунок для  бесплатной загрузки">
            <a:extLst>
              <a:ext uri="{FF2B5EF4-FFF2-40B4-BE49-F238E27FC236}">
                <a16:creationId xmlns:a16="http://schemas.microsoft.com/office/drawing/2014/main" xmlns="" id="{150FFB68-B16F-4E05-B42B-216AA3140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3200" y="5260588"/>
            <a:ext cx="563031" cy="563031"/>
          </a:xfrm>
          <a:prstGeom prst="ellipse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3" name="5" descr="зеленая галочка круг иконки иллюстрации прозрачный PNG , галочка картинки,  зеленые галочки, значок галочки PNG картинки и пнг PSD рисунок для  бесплатной загрузки">
            <a:extLst>
              <a:ext uri="{FF2B5EF4-FFF2-40B4-BE49-F238E27FC236}">
                <a16:creationId xmlns:a16="http://schemas.microsoft.com/office/drawing/2014/main" xmlns="" id="{8C6E0501-A3DA-472D-BE1C-C6E457270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7729" y="5234901"/>
            <a:ext cx="563031" cy="563031"/>
          </a:xfrm>
          <a:prstGeom prst="ellipse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3073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pPr/>
              <a:t>3</a:t>
            </a:fld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B1F980E-AF6C-4CBB-8065-FDCCA508CBFC}"/>
              </a:ext>
            </a:extLst>
          </p:cNvPr>
          <p:cNvSpPr txBox="1"/>
          <p:nvPr/>
        </p:nvSpPr>
        <p:spPr>
          <a:xfrm>
            <a:off x="2717031" y="246637"/>
            <a:ext cx="9051960" cy="810204"/>
          </a:xfrm>
          <a:prstGeom prst="rect">
            <a:avLst/>
          </a:prstGeom>
          <a:solidFill>
            <a:srgbClr val="F6EBEA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tIns="72000" bIns="72000" rtlCol="0">
            <a:spAutoFit/>
          </a:bodyPr>
          <a:lstStyle/>
          <a:p>
            <a:pPr marL="273050" algn="just">
              <a:lnSpc>
                <a:spcPct val="90000"/>
              </a:lnSpc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Кто такие волонтеры? Назовите основные направления </a:t>
            </a:r>
          </a:p>
          <a:p>
            <a:pPr marL="273050" algn="just">
              <a:lnSpc>
                <a:spcPct val="90000"/>
              </a:lnSpc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их деятельности в Республике Беларусь.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xmlns="" id="{30235C9C-7389-44B7-AA59-D44435350E42}"/>
              </a:ext>
            </a:extLst>
          </p:cNvPr>
          <p:cNvSpPr/>
          <p:nvPr/>
        </p:nvSpPr>
        <p:spPr>
          <a:xfrm>
            <a:off x="988583" y="246637"/>
            <a:ext cx="1879272" cy="810204"/>
          </a:xfrm>
          <a:prstGeom prst="roundRect">
            <a:avLst>
              <a:gd name="adj" fmla="val 921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9249CBB-646E-4E18-9D5D-5C822281559A}"/>
              </a:ext>
            </a:extLst>
          </p:cNvPr>
          <p:cNvSpPr txBox="1"/>
          <p:nvPr/>
        </p:nvSpPr>
        <p:spPr>
          <a:xfrm>
            <a:off x="5686384" y="1866906"/>
            <a:ext cx="6082607" cy="22903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85000"/>
              </a:lnSpc>
              <a:spcBef>
                <a:spcPts val="600"/>
              </a:spcBef>
            </a:pPr>
            <a:r>
              <a:rPr lang="ru-RU" dirty="0" err="1">
                <a:latin typeface="Calibri" panose="020F0502020204030204" pitchFamily="34" charset="0"/>
                <a:cs typeface="Calibri" panose="020F0502020204030204" pitchFamily="34" charset="0"/>
              </a:rPr>
              <a:t>Волонтерство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 связано с участием людей независимо от возраста, расы, пола и вероисповеданий в мероприятиях, направленных на решение социальных, культурных, экономических, экологических проблем в обществе, 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не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связанных с извлечением прибыли.</a:t>
            </a:r>
          </a:p>
          <a:p>
            <a:pPr algn="just">
              <a:lnSpc>
                <a:spcPct val="85000"/>
              </a:lnSpc>
              <a:spcBef>
                <a:spcPts val="600"/>
              </a:spcBef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Волонтеры участвуют в процессах политических и социальных изменений.  Волонтерские инициативы распространяются на все сферы человеческой деятельности.</a:t>
            </a:r>
          </a:p>
        </p:txBody>
      </p:sp>
      <p:sp>
        <p:nvSpPr>
          <p:cNvPr id="19" name="Ответ">
            <a:extLst>
              <a:ext uri="{FF2B5EF4-FFF2-40B4-BE49-F238E27FC236}">
                <a16:creationId xmlns:a16="http://schemas.microsoft.com/office/drawing/2014/main" xmlns="" id="{8D9D1976-6D41-4DB7-A8CD-D02E1F692670}"/>
              </a:ext>
            </a:extLst>
          </p:cNvPr>
          <p:cNvSpPr/>
          <p:nvPr/>
        </p:nvSpPr>
        <p:spPr>
          <a:xfrm>
            <a:off x="988583" y="1118816"/>
            <a:ext cx="10780408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  <p:sp>
        <p:nvSpPr>
          <p:cNvPr id="38" name="назад">
            <a:hlinkClick r:id="rId3" action="ppaction://hlinksldjump"/>
            <a:extLst>
              <a:ext uri="{FF2B5EF4-FFF2-40B4-BE49-F238E27FC236}">
                <a16:creationId xmlns:a16="http://schemas.microsoft.com/office/drawing/2014/main" xmlns="" id="{5FEA83B1-DDD4-4E8E-9DBA-CC22299D5364}"/>
              </a:ext>
            </a:extLst>
          </p:cNvPr>
          <p:cNvSpPr/>
          <p:nvPr/>
        </p:nvSpPr>
        <p:spPr>
          <a:xfrm>
            <a:off x="9289777" y="1118816"/>
            <a:ext cx="2479214" cy="421326"/>
          </a:xfrm>
          <a:prstGeom prst="roundRect">
            <a:avLst>
              <a:gd name="adj" fmla="val 26121"/>
            </a:avLst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 Black" panose="020B0A04020102020204" pitchFamily="34" charset="0"/>
              </a:rPr>
              <a:t>Вернуться назад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09DD3E2-9ECC-4595-BBD0-6F53B9377419}"/>
              </a:ext>
            </a:extLst>
          </p:cNvPr>
          <p:cNvSpPr txBox="1"/>
          <p:nvPr/>
        </p:nvSpPr>
        <p:spPr>
          <a:xfrm>
            <a:off x="382405" y="4864524"/>
            <a:ext cx="5125508" cy="16609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  <a:spcBef>
                <a:spcPts val="600"/>
              </a:spcBef>
            </a:pPr>
            <a:r>
              <a:rPr lang="ru-RU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Волонтер</a:t>
            </a:r>
            <a:r>
              <a:rPr lang="ru-RU" i="1" dirty="0">
                <a:latin typeface="Calibri" panose="020F0502020204030204" pitchFamily="34" charset="0"/>
                <a:cs typeface="Calibri" panose="020F0502020204030204" pitchFamily="34" charset="0"/>
              </a:rPr>
              <a:t> — человек, добровольно и безвозмездно занимающийся общественно полезной деятельностью. </a:t>
            </a:r>
          </a:p>
          <a:p>
            <a:pPr algn="just">
              <a:lnSpc>
                <a:spcPct val="85000"/>
              </a:lnSpc>
              <a:spcBef>
                <a:spcPts val="600"/>
              </a:spcBef>
            </a:pPr>
            <a:r>
              <a:rPr lang="ru-RU" i="1" dirty="0">
                <a:latin typeface="Calibri" panose="020F0502020204030204" pitchFamily="34" charset="0"/>
                <a:cs typeface="Calibri" panose="020F0502020204030204" pitchFamily="34" charset="0"/>
              </a:rPr>
              <a:t>Синоним слова «волонтер» — доброволец. </a:t>
            </a:r>
          </a:p>
          <a:p>
            <a:pPr algn="just">
              <a:lnSpc>
                <a:spcPct val="85000"/>
              </a:lnSpc>
              <a:spcBef>
                <a:spcPts val="600"/>
              </a:spcBef>
            </a:pPr>
            <a:r>
              <a:rPr lang="ru-RU" i="1" dirty="0">
                <a:latin typeface="Calibri" panose="020F0502020204030204" pitchFamily="34" charset="0"/>
                <a:cs typeface="Calibri" panose="020F0502020204030204" pitchFamily="34" charset="0"/>
              </a:rPr>
              <a:t>В основе волонтерского движения лежит стремление сделать мир лучше.</a:t>
            </a:r>
          </a:p>
        </p:txBody>
      </p:sp>
      <p:pic>
        <p:nvPicPr>
          <p:cNvPr id="20" name="пальчик">
            <a:extLst>
              <a:ext uri="{FF2B5EF4-FFF2-40B4-BE49-F238E27FC236}">
                <a16:creationId xmlns:a16="http://schemas.microsoft.com/office/drawing/2014/main" xmlns="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06" y="1023813"/>
            <a:ext cx="514061" cy="51406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0EFCF84-0A05-48D7-B5AE-6D17959AB5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06" y="1867614"/>
            <a:ext cx="5125508" cy="286321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xmlns="" id="{4E9DB9F5-E054-4E02-ADDB-D778E2F5D3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7213" y="5397123"/>
            <a:ext cx="392087" cy="406712"/>
          </a:xfrm>
          <a:prstGeom prst="rect">
            <a:avLst/>
          </a:prstGeom>
        </p:spPr>
      </p:pic>
      <p:pic>
        <p:nvPicPr>
          <p:cNvPr id="6" name="Рисунок 5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E8773A26-B260-43F0-B11B-2F03842C58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21993" y="4297456"/>
            <a:ext cx="5811387" cy="2313907"/>
          </a:xfrm>
          <a:prstGeom prst="rect">
            <a:avLst/>
          </a:prstGeom>
        </p:spPr>
      </p:pic>
      <p:sp>
        <p:nvSpPr>
          <p:cNvPr id="17" name="шторка">
            <a:extLst>
              <a:ext uri="{FF2B5EF4-FFF2-40B4-BE49-F238E27FC236}">
                <a16:creationId xmlns:a16="http://schemas.microsoft.com/office/drawing/2014/main" xmlns="" id="{D415E154-D706-4557-B23C-F1C1C5D24AC0}"/>
              </a:ext>
            </a:extLst>
          </p:cNvPr>
          <p:cNvSpPr/>
          <p:nvPr/>
        </p:nvSpPr>
        <p:spPr>
          <a:xfrm>
            <a:off x="0" y="1680209"/>
            <a:ext cx="12192000" cy="5083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4416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8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шторка" hidden="1">
            <a:extLst>
              <a:ext uri="{FF2B5EF4-FFF2-40B4-BE49-F238E27FC236}">
                <a16:creationId xmlns:a16="http://schemas.microsoft.com/office/drawing/2014/main" xmlns="" id="{D415E154-D706-4557-B23C-F1C1C5D24AC0}"/>
              </a:ext>
            </a:extLst>
          </p:cNvPr>
          <p:cNvSpPr/>
          <p:nvPr/>
        </p:nvSpPr>
        <p:spPr>
          <a:xfrm>
            <a:off x="0" y="1567337"/>
            <a:ext cx="12192000" cy="5196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" name="Выноска: изогнутая линия с чертой 21">
            <a:extLst>
              <a:ext uri="{FF2B5EF4-FFF2-40B4-BE49-F238E27FC236}">
                <a16:creationId xmlns:a16="http://schemas.microsoft.com/office/drawing/2014/main" xmlns="" id="{A4B21DB2-A099-4165-BDFC-A40978A314DC}"/>
              </a:ext>
            </a:extLst>
          </p:cNvPr>
          <p:cNvSpPr/>
          <p:nvPr/>
        </p:nvSpPr>
        <p:spPr>
          <a:xfrm flipH="1">
            <a:off x="440104" y="2352290"/>
            <a:ext cx="2822451" cy="1155216"/>
          </a:xfrm>
          <a:prstGeom prst="accentCallout2">
            <a:avLst>
              <a:gd name="adj1" fmla="val 16489"/>
              <a:gd name="adj2" fmla="val -4000"/>
              <a:gd name="adj3" fmla="val 18750"/>
              <a:gd name="adj4" fmla="val -16667"/>
              <a:gd name="adj5" fmla="val 112500"/>
              <a:gd name="adj6" fmla="val -46667"/>
            </a:avLst>
          </a:prstGeom>
          <a:solidFill>
            <a:srgbClr val="FDCB9D"/>
          </a:solidFill>
          <a:ln>
            <a:solidFill>
              <a:srgbClr val="FA77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ru-RU" b="1" dirty="0">
                <a:solidFill>
                  <a:schemeClr val="tx1"/>
                </a:solidFill>
              </a:rPr>
              <a:t>Культура и </a:t>
            </a:r>
            <a:r>
              <a:rPr lang="ru-RU" b="1" dirty="0" smtClean="0">
                <a:solidFill>
                  <a:schemeClr val="tx1"/>
                </a:solidFill>
              </a:rPr>
              <a:t>искусство:</a:t>
            </a:r>
            <a:endParaRPr lang="ru-RU" b="1" dirty="0">
              <a:solidFill>
                <a:schemeClr val="tx1"/>
              </a:solidFill>
            </a:endParaRPr>
          </a:p>
          <a:p>
            <a:pPr algn="r">
              <a:lnSpc>
                <a:spcPct val="80000"/>
              </a:lnSpc>
            </a:pPr>
            <a:r>
              <a:rPr lang="ru-RU" sz="1600" dirty="0">
                <a:solidFill>
                  <a:schemeClr val="tx1"/>
                </a:solidFill>
              </a:rPr>
              <a:t>помощь в проведении культурных событий, фестивалей, выставок и мастер-классов</a:t>
            </a:r>
          </a:p>
        </p:txBody>
      </p:sp>
      <p:sp>
        <p:nvSpPr>
          <p:cNvPr id="24" name="Выноска: изогнутая линия с чертой 23">
            <a:extLst>
              <a:ext uri="{FF2B5EF4-FFF2-40B4-BE49-F238E27FC236}">
                <a16:creationId xmlns:a16="http://schemas.microsoft.com/office/drawing/2014/main" xmlns="" id="{F0BACCF0-D44E-443F-98E6-65DAEDC7CB10}"/>
              </a:ext>
            </a:extLst>
          </p:cNvPr>
          <p:cNvSpPr/>
          <p:nvPr/>
        </p:nvSpPr>
        <p:spPr>
          <a:xfrm flipH="1">
            <a:off x="440104" y="3734830"/>
            <a:ext cx="2822449" cy="1301229"/>
          </a:xfrm>
          <a:prstGeom prst="accentCallout2">
            <a:avLst>
              <a:gd name="adj1" fmla="val 16489"/>
              <a:gd name="adj2" fmla="val -4000"/>
              <a:gd name="adj3" fmla="val 14130"/>
              <a:gd name="adj4" fmla="val -14881"/>
              <a:gd name="adj5" fmla="val -67214"/>
              <a:gd name="adj6" fmla="val -48726"/>
            </a:avLst>
          </a:prstGeom>
          <a:solidFill>
            <a:srgbClr val="84F4E9"/>
          </a:solidFill>
          <a:ln>
            <a:solidFill>
              <a:srgbClr val="0D8F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ru-RU" b="1" dirty="0" smtClean="0">
                <a:solidFill>
                  <a:schemeClr val="tx1"/>
                </a:solidFill>
              </a:rPr>
              <a:t>Спорт:</a:t>
            </a:r>
            <a:endParaRPr lang="ru-RU" b="1" dirty="0">
              <a:solidFill>
                <a:schemeClr val="tx1"/>
              </a:solidFill>
            </a:endParaRPr>
          </a:p>
          <a:p>
            <a:pPr algn="r">
              <a:lnSpc>
                <a:spcPct val="80000"/>
              </a:lnSpc>
            </a:pPr>
            <a:r>
              <a:rPr lang="ru-RU" sz="1600" dirty="0">
                <a:solidFill>
                  <a:schemeClr val="tx1"/>
                </a:solidFill>
              </a:rPr>
              <a:t>участие в организации спортивных мероприятий, помощь </a:t>
            </a:r>
            <a:r>
              <a:rPr lang="ru-RU" sz="1600" dirty="0" smtClean="0">
                <a:solidFill>
                  <a:schemeClr val="tx1"/>
                </a:solidFill>
              </a:rPr>
              <a:t>детям </a:t>
            </a:r>
            <a:r>
              <a:rPr lang="ru-RU" sz="1600" dirty="0">
                <a:solidFill>
                  <a:schemeClr val="tx1"/>
                </a:solidFill>
              </a:rPr>
              <a:t>и </a:t>
            </a:r>
            <a:r>
              <a:rPr lang="ru-RU" sz="1600" dirty="0" smtClean="0">
                <a:solidFill>
                  <a:schemeClr val="tx1"/>
                </a:solidFill>
              </a:rPr>
              <a:t>молодежным командам</a:t>
            </a:r>
            <a:endParaRPr lang="ru-RU" sz="1600" dirty="0">
              <a:solidFill>
                <a:schemeClr val="tx1"/>
              </a:solidFill>
            </a:endParaRPr>
          </a:p>
          <a:p>
            <a:pPr algn="r">
              <a:lnSpc>
                <a:spcPct val="80000"/>
              </a:lnSpc>
            </a:pPr>
            <a:r>
              <a:rPr lang="ru-RU" sz="1600" dirty="0" smtClean="0">
                <a:solidFill>
                  <a:schemeClr val="tx1"/>
                </a:solidFill>
              </a:rPr>
              <a:t>в </a:t>
            </a:r>
            <a:r>
              <a:rPr lang="ru-RU" sz="1600" dirty="0">
                <a:solidFill>
                  <a:schemeClr val="tx1"/>
                </a:solidFill>
              </a:rPr>
              <a:t>тренировках </a:t>
            </a:r>
            <a:r>
              <a:rPr lang="ru-RU" sz="1600" dirty="0" smtClean="0">
                <a:solidFill>
                  <a:schemeClr val="tx1"/>
                </a:solidFill>
              </a:rPr>
              <a:t>и выступлениях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8" name="Выноска: изогнутая линия с чертой 7">
            <a:extLst>
              <a:ext uri="{FF2B5EF4-FFF2-40B4-BE49-F238E27FC236}">
                <a16:creationId xmlns:a16="http://schemas.microsoft.com/office/drawing/2014/main" xmlns="" id="{EDB76CA9-75E8-46CE-A5C2-A69F7167E2FC}"/>
              </a:ext>
            </a:extLst>
          </p:cNvPr>
          <p:cNvSpPr/>
          <p:nvPr/>
        </p:nvSpPr>
        <p:spPr>
          <a:xfrm flipH="1">
            <a:off x="276749" y="927480"/>
            <a:ext cx="3429000" cy="1304092"/>
          </a:xfrm>
          <a:prstGeom prst="accentCallout2">
            <a:avLst>
              <a:gd name="adj1" fmla="val 75721"/>
              <a:gd name="adj2" fmla="val -2333"/>
              <a:gd name="adj3" fmla="val 125680"/>
              <a:gd name="adj4" fmla="val -13333"/>
              <a:gd name="adj5" fmla="val 164212"/>
              <a:gd name="adj6" fmla="val -36333"/>
            </a:avLst>
          </a:prstGeom>
          <a:solidFill>
            <a:srgbClr val="E6B0B4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ru-RU" b="1" dirty="0">
                <a:solidFill>
                  <a:schemeClr val="tx1"/>
                </a:solidFill>
              </a:rPr>
              <a:t>Социальное </a:t>
            </a:r>
            <a:r>
              <a:rPr lang="ru-RU" b="1" dirty="0" smtClean="0">
                <a:solidFill>
                  <a:schemeClr val="tx1"/>
                </a:solidFill>
              </a:rPr>
              <a:t>обслуживание:</a:t>
            </a:r>
            <a:endParaRPr lang="ru-RU" b="1" dirty="0">
              <a:solidFill>
                <a:schemeClr val="tx1"/>
              </a:solidFill>
            </a:endParaRPr>
          </a:p>
          <a:p>
            <a:pPr algn="r">
              <a:lnSpc>
                <a:spcPct val="80000"/>
              </a:lnSpc>
            </a:pPr>
            <a:r>
              <a:rPr lang="ru-RU" sz="1600" dirty="0">
                <a:solidFill>
                  <a:schemeClr val="tx1"/>
                </a:solidFill>
              </a:rPr>
              <a:t>помощь пожилым людям, детям из неблагополучных семей, инвалидам и малоимущим; поддержка в виде общения, организации досуга и помощи в бытовых вопросах</a:t>
            </a:r>
          </a:p>
        </p:txBody>
      </p:sp>
      <p:pic>
        <p:nvPicPr>
          <p:cNvPr id="25" name="Рисунок 24" descr="Скрипичный ключ">
            <a:extLst>
              <a:ext uri="{FF2B5EF4-FFF2-40B4-BE49-F238E27FC236}">
                <a16:creationId xmlns:a16="http://schemas.microsoft.com/office/drawing/2014/main" xmlns="" id="{2760298E-4228-496D-8985-488667318B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0948" y="2178933"/>
            <a:ext cx="558000" cy="558000"/>
          </a:xfrm>
          <a:prstGeom prst="rect">
            <a:avLst/>
          </a:prstGeom>
        </p:spPr>
      </p:pic>
      <p:pic>
        <p:nvPicPr>
          <p:cNvPr id="21" name="Рисунок 20" descr="Всеобщий доступ">
            <a:extLst>
              <a:ext uri="{FF2B5EF4-FFF2-40B4-BE49-F238E27FC236}">
                <a16:creationId xmlns:a16="http://schemas.microsoft.com/office/drawing/2014/main" xmlns="" id="{5FA50DC0-B9D4-46E1-9D3E-A41AFDE20C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512046" y="454224"/>
            <a:ext cx="678568" cy="678568"/>
          </a:xfrm>
          <a:prstGeom prst="rect">
            <a:avLst/>
          </a:prstGeom>
        </p:spPr>
      </p:pic>
      <p:pic>
        <p:nvPicPr>
          <p:cNvPr id="26" name="Рисунок 25" descr="Футбольный мяч">
            <a:extLst>
              <a:ext uri="{FF2B5EF4-FFF2-40B4-BE49-F238E27FC236}">
                <a16:creationId xmlns:a16="http://schemas.microsoft.com/office/drawing/2014/main" xmlns="" id="{1C78B006-A206-49F3-97F1-B463CFF305B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712249" y="3487208"/>
            <a:ext cx="558000" cy="558000"/>
          </a:xfrm>
          <a:prstGeom prst="rect">
            <a:avLst/>
          </a:prstGeom>
        </p:spPr>
      </p:pic>
      <p:sp>
        <p:nvSpPr>
          <p:cNvPr id="11" name="Выноска: двойная изогнутая линия с чертой 10">
            <a:extLst>
              <a:ext uri="{FF2B5EF4-FFF2-40B4-BE49-F238E27FC236}">
                <a16:creationId xmlns:a16="http://schemas.microsoft.com/office/drawing/2014/main" xmlns="" id="{3AD63345-636C-45D3-BF2F-6CCCE470EBFF}"/>
              </a:ext>
            </a:extLst>
          </p:cNvPr>
          <p:cNvSpPr/>
          <p:nvPr/>
        </p:nvSpPr>
        <p:spPr>
          <a:xfrm rot="5400000">
            <a:off x="5115774" y="3614787"/>
            <a:ext cx="1962989" cy="4239124"/>
          </a:xfrm>
          <a:prstGeom prst="accentCallout3">
            <a:avLst>
              <a:gd name="adj1" fmla="val 76106"/>
              <a:gd name="adj2" fmla="val -7037"/>
              <a:gd name="adj3" fmla="val 64422"/>
              <a:gd name="adj4" fmla="val -20556"/>
              <a:gd name="adj5" fmla="val 44221"/>
              <a:gd name="adj6" fmla="val -58473"/>
              <a:gd name="adj7" fmla="val 69529"/>
              <a:gd name="adj8" fmla="val -92699"/>
            </a:avLst>
          </a:prstGeom>
          <a:solidFill>
            <a:srgbClr val="C5D3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r>
              <a:rPr lang="ru-RU" b="1" dirty="0">
                <a:solidFill>
                  <a:schemeClr val="tx1"/>
                </a:solidFill>
                <a:latin typeface="Open Sans"/>
              </a:rPr>
              <a:t>     </a:t>
            </a:r>
            <a:r>
              <a:rPr lang="ru-RU" b="1" dirty="0" err="1" smtClean="0">
                <a:solidFill>
                  <a:schemeClr val="tx1"/>
                </a:solidFill>
              </a:rPr>
              <a:t>Медиасфера</a:t>
            </a:r>
            <a:r>
              <a:rPr lang="ru-RU" b="1" dirty="0" smtClean="0">
                <a:solidFill>
                  <a:schemeClr val="tx1"/>
                </a:solidFill>
              </a:rPr>
              <a:t>:</a:t>
            </a:r>
            <a:endParaRPr lang="ru-RU" b="1" dirty="0">
              <a:solidFill>
                <a:schemeClr val="tx1"/>
              </a:solidFill>
            </a:endParaRPr>
          </a:p>
          <a:p>
            <a:pPr marL="36000" algn="just">
              <a:lnSpc>
                <a:spcPct val="80000"/>
              </a:lnSpc>
            </a:pPr>
            <a:r>
              <a:rPr lang="ru-RU" sz="1600" dirty="0">
                <a:solidFill>
                  <a:schemeClr val="tx1"/>
                </a:solidFill>
              </a:rPr>
              <a:t>оказание помощи в сборе и распространении информации о значимых событиях, акциях и инициативах; помощь в создании контента для газет, журналов, онлайн-изданий, радиостанций; документирование событий; содействие в проведении семинаров, вебинаров, мастер-классов по различным аспектам </a:t>
            </a:r>
            <a:r>
              <a:rPr lang="ru-RU" sz="1600" dirty="0" err="1">
                <a:solidFill>
                  <a:schemeClr val="tx1"/>
                </a:solidFill>
              </a:rPr>
              <a:t>медиапроизводства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30" name="Рисунок 29" descr="Маркетинг">
            <a:extLst>
              <a:ext uri="{FF2B5EF4-FFF2-40B4-BE49-F238E27FC236}">
                <a16:creationId xmlns:a16="http://schemas.microsoft.com/office/drawing/2014/main" xmlns="" id="{9E495A50-B9B0-4441-B336-F87F5B8BBC9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6309841" y="4567168"/>
            <a:ext cx="558000" cy="558000"/>
          </a:xfrm>
          <a:prstGeom prst="rect">
            <a:avLst/>
          </a:prstGeom>
        </p:spPr>
      </p:pic>
      <p:sp>
        <p:nvSpPr>
          <p:cNvPr id="31" name="Выноска: изогнутая линия с чертой 30">
            <a:extLst>
              <a:ext uri="{FF2B5EF4-FFF2-40B4-BE49-F238E27FC236}">
                <a16:creationId xmlns:a16="http://schemas.microsoft.com/office/drawing/2014/main" xmlns="" id="{DDDCFD82-F346-4586-814F-5AAE5848B024}"/>
              </a:ext>
            </a:extLst>
          </p:cNvPr>
          <p:cNvSpPr/>
          <p:nvPr/>
        </p:nvSpPr>
        <p:spPr>
          <a:xfrm rot="5400000" flipH="1">
            <a:off x="7155171" y="-2960949"/>
            <a:ext cx="1484494" cy="7765776"/>
          </a:xfrm>
          <a:prstGeom prst="accentCallout2">
            <a:avLst>
              <a:gd name="adj1" fmla="val 58552"/>
              <a:gd name="adj2" fmla="val -4683"/>
              <a:gd name="adj3" fmla="val 68730"/>
              <a:gd name="adj4" fmla="val -66073"/>
              <a:gd name="adj5" fmla="val 62331"/>
              <a:gd name="adj6" fmla="val -72983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just">
              <a:lnSpc>
                <a:spcPct val="80000"/>
              </a:lnSpc>
            </a:pPr>
            <a:r>
              <a:rPr lang="ru-RU" b="1" dirty="0">
                <a:solidFill>
                  <a:schemeClr val="tx1"/>
                </a:solidFill>
              </a:rPr>
              <a:t>        Охрана животного и растительного мира</a:t>
            </a:r>
          </a:p>
          <a:p>
            <a:pPr algn="just">
              <a:lnSpc>
                <a:spcPct val="80000"/>
              </a:lnSpc>
            </a:pPr>
            <a:r>
              <a:rPr lang="ru-RU" sz="1600" dirty="0" smtClean="0">
                <a:solidFill>
                  <a:schemeClr val="tx1"/>
                </a:solidFill>
              </a:rPr>
              <a:t>кормление бездомных животных </a:t>
            </a:r>
            <a:r>
              <a:rPr lang="ru-RU" sz="1600" dirty="0">
                <a:solidFill>
                  <a:schemeClr val="tx1"/>
                </a:solidFill>
              </a:rPr>
              <a:t>в </a:t>
            </a:r>
            <a:r>
              <a:rPr lang="ru-RU" sz="1600" dirty="0" smtClean="0">
                <a:solidFill>
                  <a:schemeClr val="tx1"/>
                </a:solidFill>
              </a:rPr>
              <a:t>приютах и уход за ними; </a:t>
            </a:r>
            <a:r>
              <a:rPr lang="ru-RU" sz="1600" dirty="0">
                <a:solidFill>
                  <a:schemeClr val="tx1"/>
                </a:solidFill>
              </a:rPr>
              <a:t>поиск, лечение и возврат в природу раненых диких животных; </a:t>
            </a:r>
            <a:r>
              <a:rPr lang="ru-RU" sz="1600" dirty="0" smtClean="0">
                <a:solidFill>
                  <a:schemeClr val="tx1"/>
                </a:solidFill>
              </a:rPr>
              <a:t>организация мероприятий, направленных  </a:t>
            </a:r>
            <a:r>
              <a:rPr lang="ru-RU" sz="1600" dirty="0">
                <a:solidFill>
                  <a:schemeClr val="tx1"/>
                </a:solidFill>
              </a:rPr>
              <a:t>на повышение осведомленности о защите животных и охране природы; </a:t>
            </a:r>
            <a:r>
              <a:rPr lang="ru-RU" sz="1600" dirty="0" smtClean="0">
                <a:solidFill>
                  <a:schemeClr val="tx1"/>
                </a:solidFill>
              </a:rPr>
              <a:t>акций </a:t>
            </a:r>
            <a:r>
              <a:rPr lang="ru-RU" sz="1600" dirty="0">
                <a:solidFill>
                  <a:schemeClr val="tx1"/>
                </a:solidFill>
              </a:rPr>
              <a:t>против жестокого обращения с животными, </a:t>
            </a:r>
            <a:r>
              <a:rPr lang="ru-RU" sz="1600" dirty="0" smtClean="0">
                <a:solidFill>
                  <a:schemeClr val="tx1"/>
                </a:solidFill>
              </a:rPr>
              <a:t>благотворительных сборов; </a:t>
            </a:r>
            <a:r>
              <a:rPr lang="ru-RU" sz="1600" dirty="0">
                <a:solidFill>
                  <a:schemeClr val="tx1"/>
                </a:solidFill>
              </a:rPr>
              <a:t>петиции; помощь в проведении экскурсий и образовательных программ; акции по уборке и озеленению территорий, защите окружающей среды</a:t>
            </a:r>
          </a:p>
        </p:txBody>
      </p:sp>
      <p:sp>
        <p:nvSpPr>
          <p:cNvPr id="27" name="Выноска: изогнутая линия с чертой 26">
            <a:extLst>
              <a:ext uri="{FF2B5EF4-FFF2-40B4-BE49-F238E27FC236}">
                <a16:creationId xmlns:a16="http://schemas.microsoft.com/office/drawing/2014/main" xmlns="" id="{BA67510D-37B6-46A4-95D2-63A8B6417DA6}"/>
              </a:ext>
            </a:extLst>
          </p:cNvPr>
          <p:cNvSpPr/>
          <p:nvPr/>
        </p:nvSpPr>
        <p:spPr>
          <a:xfrm flipH="1">
            <a:off x="440104" y="5279287"/>
            <a:ext cx="2802110" cy="1298934"/>
          </a:xfrm>
          <a:prstGeom prst="accentCallout2">
            <a:avLst>
              <a:gd name="adj1" fmla="val 16489"/>
              <a:gd name="adj2" fmla="val -4000"/>
              <a:gd name="adj3" fmla="val 6093"/>
              <a:gd name="adj4" fmla="val -13579"/>
              <a:gd name="adj5" fmla="val -83765"/>
              <a:gd name="adj6" fmla="val -33284"/>
            </a:avLst>
          </a:prstGeom>
          <a:solidFill>
            <a:srgbClr val="82FA9C"/>
          </a:solidFill>
          <a:ln>
            <a:solidFill>
              <a:srgbClr val="07A7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ru-RU" b="1" dirty="0" smtClean="0">
                <a:solidFill>
                  <a:schemeClr val="tx1"/>
                </a:solidFill>
              </a:rPr>
              <a:t>Образование:</a:t>
            </a:r>
            <a:endParaRPr lang="ru-RU" b="1" dirty="0">
              <a:solidFill>
                <a:schemeClr val="tx1"/>
              </a:solidFill>
            </a:endParaRPr>
          </a:p>
          <a:p>
            <a:pPr algn="r">
              <a:lnSpc>
                <a:spcPct val="80000"/>
              </a:lnSpc>
            </a:pPr>
            <a:r>
              <a:rPr lang="ru-RU" sz="1600" dirty="0" smtClean="0">
                <a:solidFill>
                  <a:schemeClr val="tx1"/>
                </a:solidFill>
              </a:rPr>
              <a:t>проведение тренингов </a:t>
            </a:r>
            <a:r>
              <a:rPr lang="ru-RU" sz="1600" dirty="0">
                <a:solidFill>
                  <a:schemeClr val="tx1"/>
                </a:solidFill>
              </a:rPr>
              <a:t>и </a:t>
            </a:r>
            <a:r>
              <a:rPr lang="ru-RU" sz="1600" dirty="0" smtClean="0">
                <a:solidFill>
                  <a:schemeClr val="tx1"/>
                </a:solidFill>
              </a:rPr>
              <a:t>мастер-классов, </a:t>
            </a:r>
            <a:r>
              <a:rPr lang="ru-RU" sz="1600" dirty="0">
                <a:solidFill>
                  <a:schemeClr val="tx1"/>
                </a:solidFill>
              </a:rPr>
              <a:t>а также </a:t>
            </a:r>
            <a:r>
              <a:rPr lang="ru-RU" sz="1600" dirty="0" smtClean="0">
                <a:solidFill>
                  <a:schemeClr val="tx1"/>
                </a:solidFill>
              </a:rPr>
              <a:t>участие в </a:t>
            </a:r>
            <a:r>
              <a:rPr lang="ru-RU" sz="1600" dirty="0">
                <a:solidFill>
                  <a:schemeClr val="tx1"/>
                </a:solidFill>
              </a:rPr>
              <a:t>образовательных проектах для молодежи</a:t>
            </a:r>
          </a:p>
        </p:txBody>
      </p:sp>
      <p:pic>
        <p:nvPicPr>
          <p:cNvPr id="32" name="Рисунок 31" descr="Открытая ладонь с растением">
            <a:extLst>
              <a:ext uri="{FF2B5EF4-FFF2-40B4-BE49-F238E27FC236}">
                <a16:creationId xmlns:a16="http://schemas.microsoft.com/office/drawing/2014/main" xmlns="" id="{F8DB94D5-B211-4A4E-97B2-03D3218FF50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 flipH="1">
            <a:off x="3892553" y="-71768"/>
            <a:ext cx="558000" cy="558000"/>
          </a:xfrm>
          <a:prstGeom prst="rect">
            <a:avLst/>
          </a:prstGeom>
        </p:spPr>
      </p:pic>
      <p:pic>
        <p:nvPicPr>
          <p:cNvPr id="28" name="Рисунок 27" descr="Академическая шапочка">
            <a:extLst>
              <a:ext uri="{FF2B5EF4-FFF2-40B4-BE49-F238E27FC236}">
                <a16:creationId xmlns:a16="http://schemas.microsoft.com/office/drawing/2014/main" xmlns="" id="{1CD8DFAF-AB16-4A7A-BF23-DB01B562BB2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1165994" y="5036333"/>
            <a:ext cx="556884" cy="556884"/>
          </a:xfrm>
          <a:prstGeom prst="rect">
            <a:avLst/>
          </a:prstGeom>
        </p:spPr>
      </p:pic>
      <p:sp>
        <p:nvSpPr>
          <p:cNvPr id="33" name="Выноска: изогнутая линия с чертой 32">
            <a:extLst>
              <a:ext uri="{FF2B5EF4-FFF2-40B4-BE49-F238E27FC236}">
                <a16:creationId xmlns:a16="http://schemas.microsoft.com/office/drawing/2014/main" xmlns="" id="{123EA19F-0157-4285-8FEB-E2D0D598D943}"/>
              </a:ext>
            </a:extLst>
          </p:cNvPr>
          <p:cNvSpPr/>
          <p:nvPr/>
        </p:nvSpPr>
        <p:spPr>
          <a:xfrm>
            <a:off x="8699952" y="1971453"/>
            <a:ext cx="3429000" cy="1304092"/>
          </a:xfrm>
          <a:prstGeom prst="accentCallout2">
            <a:avLst>
              <a:gd name="adj1" fmla="val 18750"/>
              <a:gd name="adj2" fmla="val -3333"/>
              <a:gd name="adj3" fmla="val 18750"/>
              <a:gd name="adj4" fmla="val -16667"/>
              <a:gd name="adj5" fmla="val 112500"/>
              <a:gd name="adj6" fmla="val -46667"/>
            </a:avLst>
          </a:prstGeom>
          <a:solidFill>
            <a:srgbClr val="CDF2FF"/>
          </a:solidFill>
          <a:ln>
            <a:solidFill>
              <a:srgbClr val="09B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r>
              <a:rPr lang="ru-RU" b="1" dirty="0">
                <a:solidFill>
                  <a:schemeClr val="tx1"/>
                </a:solidFill>
              </a:rPr>
              <a:t>Здравоохранение </a:t>
            </a:r>
          </a:p>
          <a:p>
            <a:pPr>
              <a:lnSpc>
                <a:spcPct val="80000"/>
              </a:lnSpc>
            </a:pPr>
            <a:r>
              <a:rPr lang="ru-RU" sz="1600" dirty="0">
                <a:solidFill>
                  <a:schemeClr val="tx1"/>
                </a:solidFill>
              </a:rPr>
              <a:t>участие в акциях по донорству крови, помощь медицинским </a:t>
            </a:r>
            <a:r>
              <a:rPr lang="ru-RU" sz="1600" dirty="0" smtClean="0">
                <a:solidFill>
                  <a:schemeClr val="tx1"/>
                </a:solidFill>
              </a:rPr>
              <a:t>учреждениям, в том числе </a:t>
            </a:r>
            <a:r>
              <a:rPr lang="ru-RU" sz="1600" dirty="0">
                <a:solidFill>
                  <a:schemeClr val="tx1"/>
                </a:solidFill>
              </a:rPr>
              <a:t>организация мероприятий по профилактике заболеваний</a:t>
            </a:r>
          </a:p>
        </p:txBody>
      </p:sp>
      <p:pic>
        <p:nvPicPr>
          <p:cNvPr id="34" name="Рисунок 33" descr="Медицина">
            <a:extLst>
              <a:ext uri="{FF2B5EF4-FFF2-40B4-BE49-F238E27FC236}">
                <a16:creationId xmlns:a16="http://schemas.microsoft.com/office/drawing/2014/main" xmlns="" id="{97256FA2-5E04-4636-A529-9A77C35492A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10679733" y="1712717"/>
            <a:ext cx="517471" cy="517471"/>
          </a:xfrm>
          <a:prstGeom prst="rect">
            <a:avLst/>
          </a:prstGeom>
        </p:spPr>
      </p:pic>
      <p:sp>
        <p:nvSpPr>
          <p:cNvPr id="35" name="Выноска: изогнутая линия с чертой 34">
            <a:extLst>
              <a:ext uri="{FF2B5EF4-FFF2-40B4-BE49-F238E27FC236}">
                <a16:creationId xmlns:a16="http://schemas.microsoft.com/office/drawing/2014/main" xmlns="" id="{65AEC546-0C7B-4AFE-B945-91A30A93D85B}"/>
              </a:ext>
            </a:extLst>
          </p:cNvPr>
          <p:cNvSpPr/>
          <p:nvPr/>
        </p:nvSpPr>
        <p:spPr>
          <a:xfrm>
            <a:off x="8865119" y="3519160"/>
            <a:ext cx="3098666" cy="1304092"/>
          </a:xfrm>
          <a:prstGeom prst="accentCallout2">
            <a:avLst>
              <a:gd name="adj1" fmla="val 18750"/>
              <a:gd name="adj2" fmla="val -3333"/>
              <a:gd name="adj3" fmla="val 18750"/>
              <a:gd name="adj4" fmla="val -16667"/>
              <a:gd name="adj5" fmla="val -54030"/>
              <a:gd name="adj6" fmla="val -58334"/>
            </a:avLst>
          </a:prstGeom>
          <a:solidFill>
            <a:srgbClr val="FDCBDF"/>
          </a:solidFill>
          <a:ln>
            <a:solidFill>
              <a:srgbClr val="F70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r>
              <a:rPr lang="ru-RU" b="1" dirty="0">
                <a:solidFill>
                  <a:schemeClr val="tx1"/>
                </a:solidFill>
              </a:rPr>
              <a:t>Гуманитарная помощь</a:t>
            </a:r>
          </a:p>
          <a:p>
            <a:pPr>
              <a:lnSpc>
                <a:spcPct val="80000"/>
              </a:lnSpc>
            </a:pPr>
            <a:r>
              <a:rPr lang="ru-RU" sz="1600" dirty="0">
                <a:solidFill>
                  <a:schemeClr val="tx1"/>
                </a:solidFill>
              </a:rPr>
              <a:t>поддержка людей в кризисных ситуациях, таких как стихийные бедствия или гуманитарные кризисы; </a:t>
            </a:r>
            <a:r>
              <a:rPr lang="ru-RU" sz="1600" dirty="0" smtClean="0">
                <a:solidFill>
                  <a:schemeClr val="tx1"/>
                </a:solidFill>
              </a:rPr>
              <a:t>а также сбор </a:t>
            </a:r>
            <a:r>
              <a:rPr lang="ru-RU" sz="1600" dirty="0">
                <a:solidFill>
                  <a:schemeClr val="tx1"/>
                </a:solidFill>
              </a:rPr>
              <a:t>средств и ресурсов</a:t>
            </a:r>
          </a:p>
        </p:txBody>
      </p:sp>
      <p:pic>
        <p:nvPicPr>
          <p:cNvPr id="36" name="Рисунок 35" descr="Чоканье">
            <a:extLst>
              <a:ext uri="{FF2B5EF4-FFF2-40B4-BE49-F238E27FC236}">
                <a16:creationId xmlns:a16="http://schemas.microsoft.com/office/drawing/2014/main" xmlns="" id="{A824FFD8-6C7F-4DCC-A888-01FCD7A8C6B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11501306" y="3305744"/>
            <a:ext cx="558000" cy="558000"/>
          </a:xfrm>
          <a:prstGeom prst="rect">
            <a:avLst/>
          </a:prstGeom>
        </p:spPr>
      </p:pic>
      <p:sp>
        <p:nvSpPr>
          <p:cNvPr id="37" name="Выноска: изогнутая линия с чертой 36">
            <a:extLst>
              <a:ext uri="{FF2B5EF4-FFF2-40B4-BE49-F238E27FC236}">
                <a16:creationId xmlns:a16="http://schemas.microsoft.com/office/drawing/2014/main" xmlns="" id="{084542EC-64FA-412E-A13A-FFC73DF40DCD}"/>
              </a:ext>
            </a:extLst>
          </p:cNvPr>
          <p:cNvSpPr/>
          <p:nvPr/>
        </p:nvSpPr>
        <p:spPr>
          <a:xfrm>
            <a:off x="8699952" y="5008841"/>
            <a:ext cx="2852167" cy="1304092"/>
          </a:xfrm>
          <a:prstGeom prst="accentCallout2">
            <a:avLst>
              <a:gd name="adj1" fmla="val 18750"/>
              <a:gd name="adj2" fmla="val -3333"/>
              <a:gd name="adj3" fmla="val -80684"/>
              <a:gd name="adj4" fmla="val -18657"/>
              <a:gd name="adj5" fmla="val -54030"/>
              <a:gd name="adj6" fmla="val -58334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r>
              <a:rPr lang="ru-RU" b="1" dirty="0">
                <a:solidFill>
                  <a:schemeClr val="tx1"/>
                </a:solidFill>
              </a:rPr>
              <a:t>Миротворчество</a:t>
            </a:r>
          </a:p>
          <a:p>
            <a:pPr>
              <a:lnSpc>
                <a:spcPct val="80000"/>
              </a:lnSpc>
            </a:pPr>
            <a:r>
              <a:rPr lang="ru-RU" sz="1600" dirty="0">
                <a:solidFill>
                  <a:schemeClr val="tx1"/>
                </a:solidFill>
              </a:rPr>
              <a:t>участие в проектах, направленных на поддержку взаимодействия и диалога между различными группами населения</a:t>
            </a:r>
          </a:p>
        </p:txBody>
      </p:sp>
      <p:pic>
        <p:nvPicPr>
          <p:cNvPr id="39" name="Рисунок 38" descr="Рукопожатие">
            <a:extLst>
              <a:ext uri="{FF2B5EF4-FFF2-40B4-BE49-F238E27FC236}">
                <a16:creationId xmlns:a16="http://schemas.microsoft.com/office/drawing/2014/main" xmlns="" id="{99789667-3FC1-42A6-B295-EAC9115A775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tretch>
            <a:fillRect/>
          </a:stretch>
        </p:blipFill>
        <p:spPr>
          <a:xfrm>
            <a:off x="10679733" y="4776469"/>
            <a:ext cx="697397" cy="69739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3737916-1D93-4D57-B2F6-2D87690279D0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6490"/>
          <a:stretch/>
        </p:blipFill>
        <p:spPr>
          <a:xfrm>
            <a:off x="3815872" y="1915646"/>
            <a:ext cx="4560256" cy="2546426"/>
          </a:xfrm>
          <a:prstGeom prst="rect">
            <a:avLst/>
          </a:prstGeom>
        </p:spPr>
      </p:pic>
      <p:sp>
        <p:nvSpPr>
          <p:cNvPr id="23" name="назад">
            <a:hlinkClick r:id="rId23" action="ppaction://hlinksldjump"/>
            <a:extLst>
              <a:ext uri="{FF2B5EF4-FFF2-40B4-BE49-F238E27FC236}">
                <a16:creationId xmlns:a16="http://schemas.microsoft.com/office/drawing/2014/main" xmlns="" id="{5FEA83B1-DDD4-4E8E-9DBA-CC22299D5364}"/>
              </a:ext>
            </a:extLst>
          </p:cNvPr>
          <p:cNvSpPr/>
          <p:nvPr/>
        </p:nvSpPr>
        <p:spPr>
          <a:xfrm>
            <a:off x="9440126" y="6389784"/>
            <a:ext cx="2479214" cy="421326"/>
          </a:xfrm>
          <a:prstGeom prst="roundRect">
            <a:avLst>
              <a:gd name="adj" fmla="val 26121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 Black" panose="020B0A04020102020204" pitchFamily="34" charset="0"/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394934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0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2" grpId="0" animBg="1"/>
      <p:bldP spid="24" grpId="0" animBg="1"/>
      <p:bldP spid="8" grpId="0" animBg="1"/>
      <p:bldP spid="11" grpId="0" animBg="1"/>
      <p:bldP spid="31" grpId="0" animBg="1"/>
      <p:bldP spid="27" grpId="0" animBg="1"/>
      <p:bldP spid="33" grpId="0" animBg="1"/>
      <p:bldP spid="35" grpId="0" animBg="1"/>
      <p:bldP spid="37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44C240E-ECAB-4FFC-A57C-335F8AFC5E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975" y="5319628"/>
            <a:ext cx="1375144" cy="1375144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5</a:t>
            </a:fld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B1F980E-AF6C-4CBB-8065-FDCCA508CBFC}"/>
              </a:ext>
            </a:extLst>
          </p:cNvPr>
          <p:cNvSpPr txBox="1"/>
          <p:nvPr/>
        </p:nvSpPr>
        <p:spPr>
          <a:xfrm>
            <a:off x="2671741" y="182840"/>
            <a:ext cx="6405998" cy="1440000"/>
          </a:xfrm>
          <a:prstGeom prst="rect">
            <a:avLst/>
          </a:prstGeom>
          <a:solidFill>
            <a:srgbClr val="FCE7B2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tIns="36000" bIns="36000" rtlCol="0">
            <a:noAutofit/>
          </a:bodyPr>
          <a:lstStyle/>
          <a:p>
            <a:pPr marL="273050" algn="just">
              <a:lnSpc>
                <a:spcPct val="80000"/>
              </a:lnSpc>
              <a:spcAft>
                <a:spcPts val="300"/>
              </a:spcAft>
            </a:pPr>
            <a:r>
              <a:rPr lang="ru-RU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Посмотрите фрагмент видеоролика </a:t>
            </a:r>
            <a:r>
              <a:rPr lang="ru-RU" sz="2200" b="1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ru-RU" sz="22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 работает волонтерский центр Беларуси».</a:t>
            </a:r>
          </a:p>
          <a:p>
            <a:pPr marL="273050" algn="just">
              <a:lnSpc>
                <a:spcPct val="80000"/>
              </a:lnSpc>
              <a:spcAft>
                <a:spcPts val="300"/>
              </a:spcAft>
            </a:pPr>
            <a:r>
              <a:rPr lang="ru-RU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Какова роль Республиканского волонтерского центра в развитии волонтерского движения в Республике Беларусь?</a:t>
            </a:r>
            <a:endParaRPr lang="ru-RU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для перехода" hidden="1">
            <a:hlinkClick r:id="rId6" action="ppaction://hlinksldjump"/>
            <a:extLst>
              <a:ext uri="{FF2B5EF4-FFF2-40B4-BE49-F238E27FC236}">
                <a16:creationId xmlns:a16="http://schemas.microsoft.com/office/drawing/2014/main" xmlns="" id="{0B6A4B60-2C88-46A3-88C0-651056CE3F87}"/>
              </a:ext>
            </a:extLst>
          </p:cNvPr>
          <p:cNvSpPr/>
          <p:nvPr/>
        </p:nvSpPr>
        <p:spPr>
          <a:xfrm>
            <a:off x="-35830" y="-19539"/>
            <a:ext cx="12192000" cy="68580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B6B1309-5D01-448F-B1AE-DE8B41096C50}"/>
              </a:ext>
            </a:extLst>
          </p:cNvPr>
          <p:cNvSpPr txBox="1"/>
          <p:nvPr/>
        </p:nvSpPr>
        <p:spPr>
          <a:xfrm>
            <a:off x="1817782" y="2231869"/>
            <a:ext cx="99623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ts val="600"/>
              </a:spcBef>
            </a:pPr>
            <a:r>
              <a:rPr lang="ru-RU" sz="2000" b="1" spc="-20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Республиканский волонтерский центр</a:t>
            </a:r>
            <a:r>
              <a:rPr lang="ru-RU" sz="2000" spc="-2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развивает добровольчество в Республике Беларусь через поддержку, обучение и объединение всех волонтеров и заинтересованных организаций посредством решения следующих </a:t>
            </a:r>
            <a:r>
              <a:rPr lang="ru-RU" sz="2000" b="1" spc="-2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задач</a:t>
            </a:r>
            <a:r>
              <a:rPr lang="ru-RU" sz="2000" spc="-2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09" y="1644246"/>
            <a:ext cx="514061" cy="514061"/>
          </a:xfrm>
          <a:prstGeom prst="rect">
            <a:avLst/>
          </a:prstGeom>
        </p:spPr>
      </p:pic>
      <p:sp>
        <p:nvSpPr>
          <p:cNvPr id="6" name="AutoShape 2" descr="3_новый размер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7EE2FF2-09BC-4589-BCC7-08421CD16E6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7130" y="892994"/>
            <a:ext cx="392087" cy="406712"/>
          </a:xfrm>
          <a:prstGeom prst="rect">
            <a:avLst/>
          </a:prstGeom>
        </p:spPr>
      </p:pic>
      <p:sp>
        <p:nvSpPr>
          <p:cNvPr id="23" name="Прямоугольник: скругленные углы 17">
            <a:extLst>
              <a:ext uri="{FF2B5EF4-FFF2-40B4-BE49-F238E27FC236}">
                <a16:creationId xmlns:a16="http://schemas.microsoft.com/office/drawing/2014/main" xmlns="" id="{30235C9C-7389-44B7-AA59-D44435350E42}"/>
              </a:ext>
            </a:extLst>
          </p:cNvPr>
          <p:cNvSpPr/>
          <p:nvPr/>
        </p:nvSpPr>
        <p:spPr>
          <a:xfrm>
            <a:off x="929881" y="156037"/>
            <a:ext cx="1879272" cy="1451931"/>
          </a:xfrm>
          <a:prstGeom prst="roundRect">
            <a:avLst>
              <a:gd name="adj" fmla="val 921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2</a:t>
            </a:r>
          </a:p>
        </p:txBody>
      </p:sp>
      <p:sp>
        <p:nvSpPr>
          <p:cNvPr id="26" name="Ответ">
            <a:extLst>
              <a:ext uri="{FF2B5EF4-FFF2-40B4-BE49-F238E27FC236}">
                <a16:creationId xmlns:a16="http://schemas.microsoft.com/office/drawing/2014/main" xmlns="" id="{8D9D1976-6D41-4DB7-A8CD-D02E1F692670}"/>
              </a:ext>
            </a:extLst>
          </p:cNvPr>
          <p:cNvSpPr/>
          <p:nvPr/>
        </p:nvSpPr>
        <p:spPr>
          <a:xfrm>
            <a:off x="922870" y="1700943"/>
            <a:ext cx="10875116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  <p:sp>
        <p:nvSpPr>
          <p:cNvPr id="27" name="назад">
            <a:hlinkClick r:id="rId6" action="ppaction://hlinksldjump"/>
            <a:extLst>
              <a:ext uri="{FF2B5EF4-FFF2-40B4-BE49-F238E27FC236}">
                <a16:creationId xmlns:a16="http://schemas.microsoft.com/office/drawing/2014/main" xmlns="" id="{634D4809-8AA9-4D72-A044-4183E489A657}"/>
              </a:ext>
            </a:extLst>
          </p:cNvPr>
          <p:cNvSpPr/>
          <p:nvPr/>
        </p:nvSpPr>
        <p:spPr>
          <a:xfrm>
            <a:off x="9135139" y="1700943"/>
            <a:ext cx="2662847" cy="421326"/>
          </a:xfrm>
          <a:prstGeom prst="roundRect">
            <a:avLst>
              <a:gd name="adj" fmla="val 26121"/>
            </a:avLst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 Black" panose="020B0A04020102020204" pitchFamily="34" charset="0"/>
              </a:rPr>
              <a:t>Вернуться назад</a:t>
            </a:r>
          </a:p>
        </p:txBody>
      </p:sp>
      <p:sp>
        <p:nvSpPr>
          <p:cNvPr id="19" name="Прямоугольник: скругленные углы 18">
            <a:hlinkClick r:id="rId9"/>
            <a:extLst>
              <a:ext uri="{FF2B5EF4-FFF2-40B4-BE49-F238E27FC236}">
                <a16:creationId xmlns:a16="http://schemas.microsoft.com/office/drawing/2014/main" xmlns="" id="{A37F5DE2-293E-4050-9BC7-F65A5952DD2C}"/>
              </a:ext>
            </a:extLst>
          </p:cNvPr>
          <p:cNvSpPr/>
          <p:nvPr/>
        </p:nvSpPr>
        <p:spPr>
          <a:xfrm>
            <a:off x="194437" y="4052045"/>
            <a:ext cx="1554595" cy="63347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spc="25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Подробнее о центре</a:t>
            </a:r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xmlns="" id="{C32D78EB-815E-4FC6-A602-1CA24EF752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45" y="4805327"/>
            <a:ext cx="392087" cy="40671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B820B9C-5018-422C-8F63-232FA31076A2}"/>
              </a:ext>
            </a:extLst>
          </p:cNvPr>
          <p:cNvSpPr txBox="1"/>
          <p:nvPr/>
        </p:nvSpPr>
        <p:spPr>
          <a:xfrm>
            <a:off x="1869517" y="3197795"/>
            <a:ext cx="9817332" cy="3464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1600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нормативное правовое сопровождение молодежного волонтерского движения;</a:t>
            </a:r>
          </a:p>
          <a:p>
            <a:pPr marL="285750" indent="-285750" algn="just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1600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информационно-консультативная поддержка участников волонтерского движения; </a:t>
            </a:r>
          </a:p>
          <a:p>
            <a:pPr marL="285750" indent="-285750" algn="just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1600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сотрудничество и реализация совместных проектов с международными и республиканскими волонтерскими и общественными организациями; </a:t>
            </a:r>
          </a:p>
          <a:p>
            <a:pPr marL="285750" indent="-285750" algn="just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1600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участие в организации и проведении международных, республиканских, межвузовских и иных мероприятиях, посвященных вопросам идеологической и воспитательной работы с молодежью, волонтерской деятельности;</a:t>
            </a:r>
          </a:p>
          <a:p>
            <a:pPr marL="285750" indent="-285750" algn="just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1600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координация деятельности волонтерских центров учреждений высшего образования по осуществлению и совершенствованию волонтерской деятельности среди студенческой молодежи; </a:t>
            </a:r>
          </a:p>
          <a:p>
            <a:pPr marL="285750" indent="-285750" algn="just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1600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набор и координация волонтеров для оказания помощи в проведении культурных и спортивных мероприятий;</a:t>
            </a:r>
          </a:p>
          <a:p>
            <a:pPr marL="285750" indent="-285750" algn="just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1600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сопровождение и информационная поддержка социальных инициатив и волонтерских проектов;</a:t>
            </a:r>
          </a:p>
          <a:p>
            <a:pPr marL="285750" indent="-285750" algn="just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1600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проведение тематических обучающих вебинаров для участников волонтерского движения в учреждениях образования.</a:t>
            </a:r>
          </a:p>
        </p:txBody>
      </p:sp>
      <p:pic>
        <p:nvPicPr>
          <p:cNvPr id="3" name="Как работает волонтерский центр Беларуси_  00_00_07-00_02_52">
            <a:hlinkClick r:id="" action="ppaction://media"/>
            <a:extLst>
              <a:ext uri="{FF2B5EF4-FFF2-40B4-BE49-F238E27FC236}">
                <a16:creationId xmlns:a16="http://schemas.microsoft.com/office/drawing/2014/main" xmlns="" id="{8AED5758-A42F-43C7-97C8-6FEAD98A5E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60152" y="187353"/>
            <a:ext cx="2544564" cy="143131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BF005FF-2CA3-48F7-8B79-88642FB713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02" y="2406853"/>
            <a:ext cx="1370045" cy="137004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38F49BC9-678C-41CB-93A1-FEF470A7432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7845" y="4858143"/>
            <a:ext cx="302115" cy="301079"/>
          </a:xfrm>
          <a:prstGeom prst="rect">
            <a:avLst/>
          </a:prstGeom>
        </p:spPr>
      </p:pic>
      <p:sp>
        <p:nvSpPr>
          <p:cNvPr id="22" name="шторка">
            <a:extLst>
              <a:ext uri="{FF2B5EF4-FFF2-40B4-BE49-F238E27FC236}">
                <a16:creationId xmlns:a16="http://schemas.microsoft.com/office/drawing/2014/main" xmlns="" id="{76C3C2ED-8E79-4778-BABC-1CCCAE3C2928}"/>
              </a:ext>
            </a:extLst>
          </p:cNvPr>
          <p:cNvSpPr/>
          <p:nvPr/>
        </p:nvSpPr>
        <p:spPr>
          <a:xfrm>
            <a:off x="0" y="2178966"/>
            <a:ext cx="12192000" cy="46790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337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7" grpId="0" animBg="1"/>
      <p:bldP spid="27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B1F980E-AF6C-4CBB-8065-FDCCA508CBFC}"/>
              </a:ext>
            </a:extLst>
          </p:cNvPr>
          <p:cNvSpPr txBox="1"/>
          <p:nvPr/>
        </p:nvSpPr>
        <p:spPr>
          <a:xfrm>
            <a:off x="2814483" y="205367"/>
            <a:ext cx="8947835" cy="11921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73050">
              <a:lnSpc>
                <a:spcPct val="90000"/>
              </a:lnSpc>
              <a:spcAft>
                <a:spcPts val="800"/>
              </a:spcAf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Каковы ключевые направления деятельности благотворительного фонда имени Алексея Талая? </a:t>
            </a:r>
          </a:p>
          <a:p>
            <a:pPr marL="273050" algn="just">
              <a:lnSpc>
                <a:spcPct val="90000"/>
              </a:lnSpc>
              <a:spcAft>
                <a:spcPts val="800"/>
              </a:spcAf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 можно стать волонтером фонда?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xmlns="" id="{30235C9C-7389-44B7-AA59-D44435350E42}"/>
              </a:ext>
            </a:extLst>
          </p:cNvPr>
          <p:cNvSpPr/>
          <p:nvPr/>
        </p:nvSpPr>
        <p:spPr>
          <a:xfrm>
            <a:off x="1165190" y="193857"/>
            <a:ext cx="1879272" cy="1086303"/>
          </a:xfrm>
          <a:prstGeom prst="roundRect">
            <a:avLst>
              <a:gd name="adj" fmla="val 921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3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22" y="1287651"/>
            <a:ext cx="514061" cy="514061"/>
          </a:xfrm>
          <a:prstGeom prst="rect">
            <a:avLst/>
          </a:prstGeom>
        </p:spPr>
      </p:pic>
      <p:sp>
        <p:nvSpPr>
          <p:cNvPr id="19" name="Ответ">
            <a:extLst>
              <a:ext uri="{FF2B5EF4-FFF2-40B4-BE49-F238E27FC236}">
                <a16:creationId xmlns:a16="http://schemas.microsoft.com/office/drawing/2014/main" xmlns="" id="{8D9D1976-6D41-4DB7-A8CD-D02E1F692670}"/>
              </a:ext>
            </a:extLst>
          </p:cNvPr>
          <p:cNvSpPr/>
          <p:nvPr/>
        </p:nvSpPr>
        <p:spPr>
          <a:xfrm>
            <a:off x="1139268" y="1381088"/>
            <a:ext cx="10611620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  <p:sp>
        <p:nvSpPr>
          <p:cNvPr id="24" name="назад">
            <a:hlinkClick r:id="rId4" action="ppaction://hlinksldjump"/>
            <a:extLst>
              <a:ext uri="{FF2B5EF4-FFF2-40B4-BE49-F238E27FC236}">
                <a16:creationId xmlns:a16="http://schemas.microsoft.com/office/drawing/2014/main" xmlns="" id="{5FD0EEDC-FCA0-45E4-8C69-708B5E7B11FB}"/>
              </a:ext>
            </a:extLst>
          </p:cNvPr>
          <p:cNvSpPr/>
          <p:nvPr/>
        </p:nvSpPr>
        <p:spPr>
          <a:xfrm>
            <a:off x="8849931" y="1384709"/>
            <a:ext cx="2900957" cy="421326"/>
          </a:xfrm>
          <a:prstGeom prst="roundRect">
            <a:avLst>
              <a:gd name="adj" fmla="val 26121"/>
            </a:avLst>
          </a:prstGeom>
          <a:solidFill>
            <a:schemeClr val="bg1">
              <a:lumMod val="5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Вернуться назад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1629943B-3B8F-4FFF-88D9-6BFA0DB61CDC}"/>
              </a:ext>
            </a:extLst>
          </p:cNvPr>
          <p:cNvSpPr txBox="1"/>
          <p:nvPr/>
        </p:nvSpPr>
        <p:spPr>
          <a:xfrm>
            <a:off x="2906093" y="1903342"/>
            <a:ext cx="8831647" cy="87947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85000"/>
              </a:lnSpc>
              <a:spcBef>
                <a:spcPts val="600"/>
              </a:spcBef>
            </a:pPr>
            <a:r>
              <a:rPr lang="ru-RU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Благотворительный Фонд имени Алексея Талая 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(далее – фонд) оказывает посильную помощь инвалидам, тяжелобольным, детям-сиротам и детям </a:t>
            </a: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без 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попечения родителей, детям с нарушением психофизического развития.</a:t>
            </a:r>
          </a:p>
        </p:txBody>
      </p: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xmlns="" id="{1D3A8422-4591-458E-8E37-1567D8B4C0F2}"/>
              </a:ext>
            </a:extLst>
          </p:cNvPr>
          <p:cNvCxnSpPr>
            <a:cxnSpLocks/>
          </p:cNvCxnSpPr>
          <p:nvPr/>
        </p:nvCxnSpPr>
        <p:spPr>
          <a:xfrm>
            <a:off x="4545590" y="2914800"/>
            <a:ext cx="15653" cy="2748793"/>
          </a:xfrm>
          <a:prstGeom prst="line">
            <a:avLst/>
          </a:prstGeom>
          <a:noFill/>
          <a:ln w="6350" cap="flat" cmpd="sng" algn="ctr">
            <a:solidFill>
              <a:srgbClr val="FFFFFF">
                <a:lumMod val="85000"/>
              </a:srgbClr>
            </a:solidFill>
            <a:prstDash val="solid"/>
            <a:miter lim="800000"/>
          </a:ln>
          <a:effectLst/>
        </p:spPr>
      </p:cxn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7E09B0C3-B409-4E99-B1B3-5088091C2766}"/>
              </a:ext>
            </a:extLst>
          </p:cNvPr>
          <p:cNvSpPr/>
          <p:nvPr/>
        </p:nvSpPr>
        <p:spPr>
          <a:xfrm>
            <a:off x="188639" y="3128789"/>
            <a:ext cx="4186543" cy="3425553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just">
              <a:lnSpc>
                <a:spcPct val="80000"/>
              </a:lnSpc>
              <a:spcAft>
                <a:spcPts val="600"/>
              </a:spcAft>
              <a:defRPr/>
            </a:pPr>
            <a:r>
              <a:rPr lang="ru-RU" b="1" dirty="0">
                <a:solidFill>
                  <a:srgbClr val="548235"/>
                </a:solidFill>
                <a:cs typeface="Gotham Pro Bold" panose="02000503040000020004" pitchFamily="2" charset="0"/>
              </a:rPr>
              <a:t>Реабилитационная союзная программа для детей, потерявших конечности</a:t>
            </a:r>
          </a:p>
          <a:p>
            <a:pPr>
              <a:lnSpc>
                <a:spcPct val="90000"/>
              </a:lnSpc>
              <a:spcAft>
                <a:spcPts val="1200"/>
              </a:spcAft>
              <a:defRPr/>
            </a:pPr>
            <a:r>
              <a:rPr lang="ru-RU" sz="1600" dirty="0">
                <a:cs typeface="Gotham Pro Light" panose="02000503030000020004" pitchFamily="2" charset="0"/>
              </a:rPr>
              <a:t>Дети из регионов Донецкой Народной Республики и Луганской Народной Республики, потерявшие конечности в результате минно-взрывных ранений, и дети из Беларуси, перенесшие ампутацию, попадут в первую группу такой Реабилитационной программы. </a:t>
            </a:r>
          </a:p>
          <a:p>
            <a:pPr algn="just">
              <a:lnSpc>
                <a:spcPct val="90000"/>
              </a:lnSpc>
              <a:spcAft>
                <a:spcPts val="1200"/>
              </a:spcAft>
              <a:defRPr/>
            </a:pPr>
            <a:r>
              <a:rPr lang="ru-RU" sz="1600" dirty="0">
                <a:cs typeface="Gotham Pro Light" panose="02000503030000020004" pitchFamily="2" charset="0"/>
              </a:rPr>
              <a:t>При систематическом удаленном общении и поддержке фонд постарается сопроводить детей до значимых устойчивых результатов (получения образования, трудоустройства, создания семьи).</a:t>
            </a:r>
          </a:p>
        </p:txBody>
      </p: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xmlns="" id="{3BBE44B8-A5BC-47EA-B974-B90102F49951}"/>
              </a:ext>
            </a:extLst>
          </p:cNvPr>
          <p:cNvCxnSpPr>
            <a:cxnSpLocks/>
          </p:cNvCxnSpPr>
          <p:nvPr/>
        </p:nvCxnSpPr>
        <p:spPr>
          <a:xfrm>
            <a:off x="8124072" y="2845441"/>
            <a:ext cx="0" cy="2818152"/>
          </a:xfrm>
          <a:prstGeom prst="line">
            <a:avLst/>
          </a:prstGeom>
          <a:noFill/>
          <a:ln w="6350" cap="flat" cmpd="sng" algn="ctr">
            <a:solidFill>
              <a:srgbClr val="FFFFFF">
                <a:lumMod val="85000"/>
              </a:srgbClr>
            </a:solidFill>
            <a:prstDash val="solid"/>
            <a:miter lim="800000"/>
          </a:ln>
          <a:effectLst/>
        </p:spPr>
      </p:cxn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914983E3-99C8-47F4-971A-C2C73F747247}"/>
              </a:ext>
            </a:extLst>
          </p:cNvPr>
          <p:cNvSpPr/>
          <p:nvPr/>
        </p:nvSpPr>
        <p:spPr>
          <a:xfrm>
            <a:off x="4780503" y="2962034"/>
            <a:ext cx="3199316" cy="2582245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just">
              <a:lnSpc>
                <a:spcPct val="80000"/>
              </a:lnSpc>
              <a:spcAft>
                <a:spcPts val="600"/>
              </a:spcAft>
              <a:defRPr/>
            </a:pPr>
            <a:r>
              <a:rPr lang="ru-RU" b="1" dirty="0">
                <a:solidFill>
                  <a:srgbClr val="548235"/>
                </a:solidFill>
              </a:rPr>
              <a:t>Гуманитарная помощь для детей Донбасса</a:t>
            </a:r>
          </a:p>
          <a:p>
            <a:pPr>
              <a:spcAft>
                <a:spcPts val="1200"/>
              </a:spcAft>
              <a:defRPr/>
            </a:pPr>
            <a:r>
              <a:rPr lang="ru-RU" sz="1600" dirty="0">
                <a:cs typeface="Gotham Pro Light" panose="02000503030000020004" pitchFamily="2" charset="0"/>
              </a:rPr>
              <a:t>Сбор гуманитарной помощи осуществляется гражданами Беларуси и всеми желающими для детей, а также семей, раненых, беженцев и особо нуждающихся жителей Донбасса. Помощь доставляется напрямую ее получателям.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045DF8AE-E95D-46C8-AD5D-155B2ED71939}"/>
              </a:ext>
            </a:extLst>
          </p:cNvPr>
          <p:cNvSpPr/>
          <p:nvPr/>
        </p:nvSpPr>
        <p:spPr>
          <a:xfrm>
            <a:off x="8286252" y="2915135"/>
            <a:ext cx="3476066" cy="2582245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just">
              <a:lnSpc>
                <a:spcPct val="80000"/>
              </a:lnSpc>
              <a:spcAft>
                <a:spcPts val="600"/>
              </a:spcAft>
              <a:defRPr/>
            </a:pPr>
            <a:r>
              <a:rPr lang="ru-RU" b="1" dirty="0">
                <a:solidFill>
                  <a:srgbClr val="548235"/>
                </a:solidFill>
              </a:rPr>
              <a:t>Живая память благодарных поколений</a:t>
            </a:r>
          </a:p>
          <a:p>
            <a:pPr>
              <a:spcAft>
                <a:spcPts val="1200"/>
              </a:spcAft>
              <a:defRPr/>
            </a:pPr>
            <a:r>
              <a:rPr lang="ru-RU" sz="1600" dirty="0">
                <a:cs typeface="Gotham Pro Light" panose="02000503030000020004" pitchFamily="2" charset="0"/>
              </a:rPr>
              <a:t>Проект направлен на единение народов на союзном пространстве, сохранение исторической памяти и </a:t>
            </a:r>
            <a:r>
              <a:rPr lang="ru-RU" sz="1600" dirty="0">
                <a:cs typeface="Gotham Pro Light" panose="02000503030000020004" pitchFamily="2" charset="0"/>
              </a:rPr>
              <a:t>справедливости, на противодействие информационной агрессии запада, против </a:t>
            </a:r>
            <a:r>
              <a:rPr lang="ru-RU" sz="1600" dirty="0" err="1">
                <a:cs typeface="Gotham Pro Light" panose="02000503030000020004" pitchFamily="2" charset="0"/>
              </a:rPr>
              <a:t>очернения</a:t>
            </a:r>
            <a:r>
              <a:rPr lang="ru-RU" sz="1600" dirty="0">
                <a:cs typeface="Gotham Pro Light" panose="02000503030000020004" pitchFamily="2" charset="0"/>
              </a:rPr>
              <a:t> СССР и принижения его роли во Второй мировой </a:t>
            </a:r>
            <a:r>
              <a:rPr lang="ru-RU" sz="1600" dirty="0" smtClean="0">
                <a:cs typeface="Gotham Pro Light" panose="02000503030000020004" pitchFamily="2" charset="0"/>
              </a:rPr>
              <a:t>войне</a:t>
            </a:r>
            <a:r>
              <a:rPr lang="ru-RU" sz="1600" dirty="0" smtClean="0">
                <a:cs typeface="Gotham Pro Light" panose="02000503030000020004" pitchFamily="2" charset="0"/>
              </a:rPr>
              <a:t>.</a:t>
            </a:r>
            <a:endParaRPr lang="ru-RU" sz="1600" dirty="0">
              <a:cs typeface="Gotham Pro Light" panose="02000503030000020004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B1F1621A-C353-4E6F-8FD2-AFB04F9BB910}"/>
              </a:ext>
            </a:extLst>
          </p:cNvPr>
          <p:cNvSpPr txBox="1"/>
          <p:nvPr/>
        </p:nvSpPr>
        <p:spPr>
          <a:xfrm>
            <a:off x="4375182" y="5810146"/>
            <a:ext cx="3086878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b="1" spc="25" dirty="0">
                <a:latin typeface="Calibri" panose="020F0502020204030204" pitchFamily="34" charset="0"/>
                <a:cs typeface="Calibri" panose="020F0502020204030204" pitchFamily="34" charset="0"/>
              </a:rPr>
              <a:t>Стать волонтером фонда</a:t>
            </a:r>
            <a:endParaRPr lang="en-US" b="1" spc="25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8729D8B9-A44C-4F11-84B2-8E183377D6E8}"/>
              </a:ext>
            </a:extLst>
          </p:cNvPr>
          <p:cNvSpPr txBox="1"/>
          <p:nvPr/>
        </p:nvSpPr>
        <p:spPr>
          <a:xfrm>
            <a:off x="4780503" y="6105958"/>
            <a:ext cx="3476065" cy="541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pc="25" dirty="0">
                <a:latin typeface="Calibri" panose="020F0502020204030204" pitchFamily="34" charset="0"/>
                <a:cs typeface="Calibri" panose="020F0502020204030204" pitchFamily="34" charset="0"/>
              </a:rPr>
              <a:t>заполните анкету на сайте</a:t>
            </a:r>
          </a:p>
          <a:p>
            <a:pPr marL="182563" indent="-182563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pc="25" dirty="0">
                <a:latin typeface="Calibri" panose="020F0502020204030204" pitchFamily="34" charset="0"/>
                <a:cs typeface="Calibri" panose="020F0502020204030204" pitchFamily="34" charset="0"/>
              </a:rPr>
              <a:t>отправьте ее администратору</a:t>
            </a:r>
            <a:endParaRPr lang="en-US" spc="25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xmlns="" id="{DC389B45-D3DD-46FB-BDB8-A988228380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815" y="6082400"/>
            <a:ext cx="385710" cy="38571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xmlns="" id="{1B764576-EAFD-4D29-AED6-529FF9FDD1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8294" y="5668790"/>
            <a:ext cx="302115" cy="30107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7574931-7998-433C-A340-8A94D03BC5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94" y="1890029"/>
            <a:ext cx="2148645" cy="1238760"/>
          </a:xfrm>
          <a:prstGeom prst="rect">
            <a:avLst/>
          </a:prstGeom>
        </p:spPr>
      </p:pic>
      <p:sp>
        <p:nvSpPr>
          <p:cNvPr id="22" name="Прямоугольник: скругленные углы 21">
            <a:hlinkClick r:id="rId8"/>
            <a:extLst>
              <a:ext uri="{FF2B5EF4-FFF2-40B4-BE49-F238E27FC236}">
                <a16:creationId xmlns:a16="http://schemas.microsoft.com/office/drawing/2014/main" xmlns="" id="{6C94B32D-1FE1-4DB0-BEB2-2461B6D062A6}"/>
              </a:ext>
            </a:extLst>
          </p:cNvPr>
          <p:cNvSpPr/>
          <p:nvPr/>
        </p:nvSpPr>
        <p:spPr>
          <a:xfrm>
            <a:off x="8374170" y="5810146"/>
            <a:ext cx="1475793" cy="63347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spc="25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Подробнее о фонде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637663B-C929-4A8C-A9EA-7E92BD5B3C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21161" y="5497380"/>
            <a:ext cx="1216579" cy="1216579"/>
          </a:xfrm>
          <a:prstGeom prst="rect">
            <a:avLst/>
          </a:prstGeom>
        </p:spPr>
      </p:pic>
      <p:sp>
        <p:nvSpPr>
          <p:cNvPr id="21" name="скрыть">
            <a:extLst>
              <a:ext uri="{FF2B5EF4-FFF2-40B4-BE49-F238E27FC236}">
                <a16:creationId xmlns:a16="http://schemas.microsoft.com/office/drawing/2014/main" xmlns="" id="{8CE28F65-DF93-40F3-A48E-60A7A08B63AD}"/>
              </a:ext>
            </a:extLst>
          </p:cNvPr>
          <p:cNvSpPr/>
          <p:nvPr/>
        </p:nvSpPr>
        <p:spPr>
          <a:xfrm>
            <a:off x="0" y="1890029"/>
            <a:ext cx="12192000" cy="4954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36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4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1E661BB2-95B2-42B7-8495-BF08C8FCA789}"/>
              </a:ext>
            </a:extLst>
          </p:cNvPr>
          <p:cNvSpPr/>
          <p:nvPr/>
        </p:nvSpPr>
        <p:spPr>
          <a:xfrm>
            <a:off x="79475" y="0"/>
            <a:ext cx="1879272" cy="1536572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33956" y="6512992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7</a:t>
            </a:fld>
            <a:endParaRPr lang="x-non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B1F980E-AF6C-4CBB-8065-FDCCA508CBFC}"/>
              </a:ext>
            </a:extLst>
          </p:cNvPr>
          <p:cNvSpPr txBox="1"/>
          <p:nvPr/>
        </p:nvSpPr>
        <p:spPr>
          <a:xfrm>
            <a:off x="2804262" y="140165"/>
            <a:ext cx="8968637" cy="710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tIns="36000" bIns="36000" rtlCol="0">
            <a:noAutofit/>
          </a:bodyPr>
          <a:lstStyle/>
          <a:p>
            <a:pPr marL="273050" algn="just">
              <a:lnSpc>
                <a:spcPct val="90000"/>
              </a:lnSpc>
            </a:pPr>
            <a:r>
              <a:rPr lang="ru-RU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Какие волонтерские проекты в настоящее время реализуют БРПО и БРСМ</a:t>
            </a:r>
            <a:r>
              <a:rPr lang="ru-RU" sz="22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в республике/области/районе</a:t>
            </a:r>
            <a:r>
              <a:rPr lang="ru-RU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xmlns="" id="{30235C9C-7389-44B7-AA59-D44435350E42}"/>
              </a:ext>
            </a:extLst>
          </p:cNvPr>
          <p:cNvSpPr/>
          <p:nvPr/>
        </p:nvSpPr>
        <p:spPr>
          <a:xfrm>
            <a:off x="1048519" y="140165"/>
            <a:ext cx="1879272" cy="710441"/>
          </a:xfrm>
          <a:prstGeom prst="roundRect">
            <a:avLst>
              <a:gd name="adj" fmla="val 921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B6B1309-5D01-448F-B1AE-DE8B41096C50}"/>
              </a:ext>
            </a:extLst>
          </p:cNvPr>
          <p:cNvSpPr txBox="1"/>
          <p:nvPr/>
        </p:nvSpPr>
        <p:spPr>
          <a:xfrm>
            <a:off x="3832579" y="1637553"/>
            <a:ext cx="7928012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ts val="600"/>
              </a:spcBef>
            </a:pPr>
            <a:r>
              <a:rPr lang="ru-RU" sz="2000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Члены</a:t>
            </a:r>
            <a:r>
              <a:rPr lang="ru-RU" sz="2000" b="1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2000" b="1" spc="25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Белорусской республиканской пионерской организации </a:t>
            </a:r>
            <a:r>
              <a:rPr lang="ru-RU" sz="2000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(далее – БРПО) и </a:t>
            </a:r>
            <a:r>
              <a:rPr lang="ru-RU" sz="2000" b="1" spc="25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Белорусского республиканского союза молодежи</a:t>
            </a:r>
            <a:r>
              <a:rPr lang="ru-RU" sz="2000" spc="25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2000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(далее – БРСМ) активно участвуют в волонтерской деятельности.  </a:t>
            </a:r>
          </a:p>
          <a:p>
            <a:pPr algn="just">
              <a:lnSpc>
                <a:spcPct val="90000"/>
              </a:lnSpc>
              <a:spcBef>
                <a:spcPts val="600"/>
              </a:spcBef>
            </a:pPr>
            <a:r>
              <a:rPr lang="ru-RU" sz="2000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Среди ключевых выделяют следующие </a:t>
            </a:r>
            <a:r>
              <a:rPr lang="ru-RU" sz="2000" b="1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мероприятия</a:t>
            </a:r>
            <a:r>
              <a:rPr lang="ru-RU" sz="2000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</a:p>
        </p:txBody>
      </p:sp>
      <p:sp>
        <p:nvSpPr>
          <p:cNvPr id="19" name="Ответ">
            <a:extLst>
              <a:ext uri="{FF2B5EF4-FFF2-40B4-BE49-F238E27FC236}">
                <a16:creationId xmlns:a16="http://schemas.microsoft.com/office/drawing/2014/main" xmlns="" id="{8D9D1976-6D41-4DB7-A8CD-D02E1F692670}"/>
              </a:ext>
            </a:extLst>
          </p:cNvPr>
          <p:cNvSpPr/>
          <p:nvPr/>
        </p:nvSpPr>
        <p:spPr>
          <a:xfrm>
            <a:off x="1048519" y="1009347"/>
            <a:ext cx="10749467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  <p:sp>
        <p:nvSpPr>
          <p:cNvPr id="22" name="назад">
            <a:hlinkClick r:id="rId3" action="ppaction://hlinksldjump"/>
            <a:extLst>
              <a:ext uri="{FF2B5EF4-FFF2-40B4-BE49-F238E27FC236}">
                <a16:creationId xmlns:a16="http://schemas.microsoft.com/office/drawing/2014/main" xmlns="" id="{D63063EB-8605-4CB6-B80C-A5474D94CB0A}"/>
              </a:ext>
            </a:extLst>
          </p:cNvPr>
          <p:cNvSpPr/>
          <p:nvPr/>
        </p:nvSpPr>
        <p:spPr>
          <a:xfrm>
            <a:off x="8975087" y="1011278"/>
            <a:ext cx="2822899" cy="417148"/>
          </a:xfrm>
          <a:prstGeom prst="roundRect">
            <a:avLst>
              <a:gd name="adj" fmla="val 26121"/>
            </a:avLst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Вернуться назад</a:t>
            </a:r>
          </a:p>
        </p:txBody>
      </p:sp>
      <p:sp>
        <p:nvSpPr>
          <p:cNvPr id="6" name="AutoShape 2" descr="3_новый размер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06" y="935854"/>
            <a:ext cx="514061" cy="51406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643B206-3DDC-4008-A9AD-F390F71A2A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84" y="1642024"/>
            <a:ext cx="3051754" cy="141858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9DACCE7D-3C3F-4796-8451-35E20C5677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94" y="5391697"/>
            <a:ext cx="1431684" cy="131952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894C72A-ED63-4E30-973A-7D2F9AE60D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60600" y="3049619"/>
            <a:ext cx="7965862" cy="346112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C9A8A90-DC02-47A5-9A99-B4E31CE505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15809" y="3019648"/>
            <a:ext cx="1431684" cy="1431684"/>
          </a:xfrm>
          <a:prstGeom prst="rect">
            <a:avLst/>
          </a:prstGeom>
        </p:spPr>
      </p:pic>
      <p:sp>
        <p:nvSpPr>
          <p:cNvPr id="21" name="Прямоугольник: скругленные углы 20">
            <a:hlinkClick r:id="rId11"/>
            <a:extLst>
              <a:ext uri="{FF2B5EF4-FFF2-40B4-BE49-F238E27FC236}">
                <a16:creationId xmlns:a16="http://schemas.microsoft.com/office/drawing/2014/main" xmlns="" id="{5C0065D5-2C4C-46CC-89F6-BD2673E5912D}"/>
              </a:ext>
            </a:extLst>
          </p:cNvPr>
          <p:cNvSpPr/>
          <p:nvPr/>
        </p:nvSpPr>
        <p:spPr>
          <a:xfrm>
            <a:off x="214821" y="3464260"/>
            <a:ext cx="1475793" cy="63347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A5CC9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b="1" spc="25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Подробнее о проектах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934AB044-D871-4D97-8BAA-2084AFDAAE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099" y="3767588"/>
            <a:ext cx="385710" cy="38571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681ABEA2-414D-4A5B-B499-145A48ED91E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52578" y="3353978"/>
            <a:ext cx="302115" cy="301079"/>
          </a:xfrm>
          <a:prstGeom prst="rect">
            <a:avLst/>
          </a:prstGeom>
        </p:spPr>
      </p:pic>
      <p:sp>
        <p:nvSpPr>
          <p:cNvPr id="28" name="Прямоугольник: скругленные углы 27">
            <a:hlinkClick r:id="rId13"/>
            <a:extLst>
              <a:ext uri="{FF2B5EF4-FFF2-40B4-BE49-F238E27FC236}">
                <a16:creationId xmlns:a16="http://schemas.microsoft.com/office/drawing/2014/main" xmlns="" id="{071928D2-0D76-4C91-BEDA-104D17F9A162}"/>
              </a:ext>
            </a:extLst>
          </p:cNvPr>
          <p:cNvSpPr/>
          <p:nvPr/>
        </p:nvSpPr>
        <p:spPr>
          <a:xfrm>
            <a:off x="483166" y="4627429"/>
            <a:ext cx="3009978" cy="63347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A5CC9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b="1" spc="25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Новости Волонтерского движения БРСМ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EA9DFDA-DFBD-4827-AD85-D72186350BF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02757" y="5373438"/>
            <a:ext cx="1356044" cy="135604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626B0D83-4133-4F69-80C4-1F3B83E7B9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293" y="6083251"/>
            <a:ext cx="385710" cy="38571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C8924B95-2DD8-4465-B3E5-3973CF97B66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52772" y="5669641"/>
            <a:ext cx="302115" cy="301079"/>
          </a:xfrm>
          <a:prstGeom prst="rect">
            <a:avLst/>
          </a:prstGeom>
        </p:spPr>
      </p:pic>
      <p:sp>
        <p:nvSpPr>
          <p:cNvPr id="23" name="скрыть">
            <a:extLst>
              <a:ext uri="{FF2B5EF4-FFF2-40B4-BE49-F238E27FC236}">
                <a16:creationId xmlns:a16="http://schemas.microsoft.com/office/drawing/2014/main" xmlns="" id="{76C3C2ED-8E79-4778-BABC-1CCCAE3C2928}"/>
              </a:ext>
            </a:extLst>
          </p:cNvPr>
          <p:cNvSpPr/>
          <p:nvPr/>
        </p:nvSpPr>
        <p:spPr>
          <a:xfrm>
            <a:off x="0" y="1519005"/>
            <a:ext cx="12192000" cy="5268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179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8</a:t>
            </a:fld>
            <a:endParaRPr lang="x-none"/>
          </a:p>
        </p:txBody>
      </p:sp>
      <p:pic>
        <p:nvPicPr>
          <p:cNvPr id="4" name="Я – волонтер_ фильм о тех, кто делает этот мир лучше. 00_00_01-00_02_10">
            <a:hlinkClick r:id="" action="ppaction://media"/>
            <a:extLst>
              <a:ext uri="{FF2B5EF4-FFF2-40B4-BE49-F238E27FC236}">
                <a16:creationId xmlns:a16="http://schemas.microsoft.com/office/drawing/2014/main" xmlns="" id="{712C2C34-6EB3-4BB8-B490-AAC7ADE03F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32634" y="124453"/>
            <a:ext cx="2180593" cy="16354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B1F980E-AF6C-4CBB-8065-FDCCA508CBFC}"/>
              </a:ext>
            </a:extLst>
          </p:cNvPr>
          <p:cNvSpPr txBox="1"/>
          <p:nvPr/>
        </p:nvSpPr>
        <p:spPr>
          <a:xfrm>
            <a:off x="2763919" y="258066"/>
            <a:ext cx="6337551" cy="1388072"/>
          </a:xfrm>
          <a:prstGeom prst="rect">
            <a:avLst/>
          </a:prstGeom>
          <a:solidFill>
            <a:srgbClr val="EEF2F8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73050" algn="just">
              <a:lnSpc>
                <a:spcPct val="90000"/>
              </a:lnSpc>
              <a:spcAft>
                <a:spcPts val="600"/>
              </a:spcAft>
            </a:pPr>
            <a:r>
              <a:rPr lang="ru-RU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Посмотрите фрагмент видеоролика </a:t>
            </a:r>
            <a:br>
              <a:rPr lang="ru-RU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200" b="1" dirty="0">
                <a:ea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ru-RU" sz="2200" b="1" dirty="0"/>
              <a:t>Я – волонтер: фильм о тех, кто делает этот мир лучше». </a:t>
            </a:r>
          </a:p>
          <a:p>
            <a:pPr marL="273050" algn="just">
              <a:lnSpc>
                <a:spcPct val="90000"/>
              </a:lnSpc>
              <a:spcAft>
                <a:spcPts val="600"/>
              </a:spcAft>
            </a:pPr>
            <a:r>
              <a:rPr lang="ru-RU" sz="2200" b="1" dirty="0"/>
              <a:t>Почему волонтерская деятельность важна? </a:t>
            </a:r>
            <a:endParaRPr lang="ru-RU" sz="2200" b="1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xmlns="" id="{30235C9C-7389-44B7-AA59-D44435350E42}"/>
              </a:ext>
            </a:extLst>
          </p:cNvPr>
          <p:cNvSpPr/>
          <p:nvPr/>
        </p:nvSpPr>
        <p:spPr>
          <a:xfrm>
            <a:off x="1111534" y="258063"/>
            <a:ext cx="1879272" cy="1388072"/>
          </a:xfrm>
          <a:prstGeom prst="roundRect">
            <a:avLst>
              <a:gd name="adj" fmla="val 921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5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52" y="1617816"/>
            <a:ext cx="514061" cy="514061"/>
          </a:xfrm>
          <a:prstGeom prst="rect">
            <a:avLst/>
          </a:prstGeom>
        </p:spPr>
      </p:pic>
      <p:sp>
        <p:nvSpPr>
          <p:cNvPr id="19" name="Ответ">
            <a:extLst>
              <a:ext uri="{FF2B5EF4-FFF2-40B4-BE49-F238E27FC236}">
                <a16:creationId xmlns:a16="http://schemas.microsoft.com/office/drawing/2014/main" xmlns="" id="{8D9D1976-6D41-4DB7-A8CD-D02E1F692670}"/>
              </a:ext>
            </a:extLst>
          </p:cNvPr>
          <p:cNvSpPr/>
          <p:nvPr/>
        </p:nvSpPr>
        <p:spPr>
          <a:xfrm>
            <a:off x="1158429" y="1710551"/>
            <a:ext cx="10651165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  <p:sp>
        <p:nvSpPr>
          <p:cNvPr id="16" name="назад">
            <a:hlinkClick r:id="rId7" action="ppaction://hlinksldjump"/>
            <a:extLst>
              <a:ext uri="{FF2B5EF4-FFF2-40B4-BE49-F238E27FC236}">
                <a16:creationId xmlns:a16="http://schemas.microsoft.com/office/drawing/2014/main" xmlns="" id="{857D5BD7-27D1-4548-B4C8-AAE9049E34BF}"/>
              </a:ext>
            </a:extLst>
          </p:cNvPr>
          <p:cNvSpPr/>
          <p:nvPr/>
        </p:nvSpPr>
        <p:spPr>
          <a:xfrm>
            <a:off x="8972453" y="1702029"/>
            <a:ext cx="2900957" cy="421326"/>
          </a:xfrm>
          <a:prstGeom prst="roundRect">
            <a:avLst>
              <a:gd name="adj" fmla="val 26121"/>
            </a:avLst>
          </a:prstGeom>
          <a:solidFill>
            <a:srgbClr val="3660A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Вернуться назад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A830C8B3-F53C-49B2-A915-E10E5983810C}"/>
              </a:ext>
            </a:extLst>
          </p:cNvPr>
          <p:cNvSpPr/>
          <p:nvPr/>
        </p:nvSpPr>
        <p:spPr>
          <a:xfrm>
            <a:off x="204409" y="2229502"/>
            <a:ext cx="11801228" cy="362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195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Волонтерство</a:t>
            </a:r>
            <a:r>
              <a:rPr lang="ru-RU" sz="1950" b="1" dirty="0">
                <a:latin typeface="Calibri" panose="020F0502020204030204" pitchFamily="34" charset="0"/>
                <a:cs typeface="Calibri" panose="020F0502020204030204" pitchFamily="34" charset="0"/>
              </a:rPr>
              <a:t> — это не только доброе дело, но и отличная возможность для личностного роста и развития.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1AD39B23-1775-461B-9020-9EC9D088338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3550" y="796393"/>
            <a:ext cx="392087" cy="406712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xmlns="" id="{72218BF8-03A1-4C7D-8C5E-3BCBA0B0F936}"/>
              </a:ext>
            </a:extLst>
          </p:cNvPr>
          <p:cNvGrpSpPr/>
          <p:nvPr/>
        </p:nvGrpSpPr>
        <p:grpSpPr>
          <a:xfrm>
            <a:off x="204409" y="5337323"/>
            <a:ext cx="4769987" cy="1145508"/>
            <a:chOff x="204409" y="5337323"/>
            <a:chExt cx="4769987" cy="1145508"/>
          </a:xfrm>
        </p:grpSpPr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xmlns="" id="{20061627-D6CB-40E7-BA54-4B15BEB28ACA}"/>
                </a:ext>
              </a:extLst>
            </p:cNvPr>
            <p:cNvSpPr/>
            <p:nvPr/>
          </p:nvSpPr>
          <p:spPr>
            <a:xfrm>
              <a:off x="204409" y="5542148"/>
              <a:ext cx="4557922" cy="94068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0" anchor="t">
              <a:spAutoFit/>
            </a:bodyPr>
            <a:lstStyle/>
            <a:p>
              <a:pPr algn="ctr">
                <a:spcAft>
                  <a:spcPts val="369"/>
                </a:spcAft>
                <a:defRPr/>
              </a:pPr>
              <a:r>
                <a:rPr lang="ru-RU" sz="2000" b="1" dirty="0">
                  <a:solidFill>
                    <a:srgbClr val="3660AC"/>
                  </a:solidFill>
                  <a:cs typeface="Arial" panose="020B0604020202020204" pitchFamily="34" charset="0"/>
                </a:rPr>
                <a:t>Эмпатия и сочувствие</a:t>
              </a:r>
            </a:p>
            <a:p>
              <a:pPr algn="ctr">
                <a:lnSpc>
                  <a:spcPct val="80000"/>
                </a:lnSpc>
                <a:spcAft>
                  <a:spcPts val="369"/>
                </a:spcAft>
                <a:defRPr/>
              </a:pPr>
              <a:r>
                <a:rPr lang="ru-RU" sz="1600" dirty="0" err="1">
                  <a:cs typeface="Arial" panose="020B0604020202020204" pitchFamily="34" charset="0"/>
                </a:rPr>
                <a:t>Волонтерство</a:t>
              </a:r>
              <a:r>
                <a:rPr lang="ru-RU" sz="1600" dirty="0">
                  <a:cs typeface="Arial" panose="020B0604020202020204" pitchFamily="34" charset="0"/>
                </a:rPr>
                <a:t> позволяет развить способность к пониманию и переживанию чувств других людей.</a:t>
              </a:r>
            </a:p>
          </p:txBody>
        </p:sp>
        <p:sp>
          <p:nvSpPr>
            <p:cNvPr id="6" name="Овал 5">
              <a:extLst>
                <a:ext uri="{FF2B5EF4-FFF2-40B4-BE49-F238E27FC236}">
                  <a16:creationId xmlns:a16="http://schemas.microsoft.com/office/drawing/2014/main" xmlns="" id="{795C8191-E78C-41AC-A01B-A4B61E8FF6E8}"/>
                </a:ext>
              </a:extLst>
            </p:cNvPr>
            <p:cNvSpPr/>
            <p:nvPr/>
          </p:nvSpPr>
          <p:spPr>
            <a:xfrm>
              <a:off x="4376829" y="5337323"/>
              <a:ext cx="597567" cy="597567"/>
            </a:xfrm>
            <a:prstGeom prst="ellipse">
              <a:avLst/>
            </a:prstGeom>
            <a:solidFill>
              <a:srgbClr val="3660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/>
                <a:t>1</a:t>
              </a:r>
              <a:endParaRPr lang="x-none" sz="3600" b="1" dirty="0"/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5BA6A77-F2B2-4A08-AD5D-6EE49476582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005" y="3811959"/>
            <a:ext cx="2787975" cy="27879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707F457A-6F20-4A7B-924C-C2483C27AC7F}"/>
              </a:ext>
            </a:extLst>
          </p:cNvPr>
          <p:cNvGrpSpPr/>
          <p:nvPr/>
        </p:nvGrpSpPr>
        <p:grpSpPr>
          <a:xfrm>
            <a:off x="265335" y="3997791"/>
            <a:ext cx="4549677" cy="1296291"/>
            <a:chOff x="265335" y="3997791"/>
            <a:chExt cx="4549677" cy="1296291"/>
          </a:xfrm>
        </p:grpSpPr>
        <p:sp>
          <p:nvSpPr>
            <p:cNvPr id="26" name="Прямоугольник: скругленные углы 25">
              <a:extLst>
                <a:ext uri="{FF2B5EF4-FFF2-40B4-BE49-F238E27FC236}">
                  <a16:creationId xmlns:a16="http://schemas.microsoft.com/office/drawing/2014/main" xmlns="" id="{0A2B34BB-5189-479E-A4BE-77F3EF32A75B}"/>
                </a:ext>
              </a:extLst>
            </p:cNvPr>
            <p:cNvSpPr/>
            <p:nvPr/>
          </p:nvSpPr>
          <p:spPr>
            <a:xfrm>
              <a:off x="265335" y="4135467"/>
              <a:ext cx="4385979" cy="115861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0" anchor="t">
              <a:spAutoFit/>
            </a:bodyPr>
            <a:lstStyle/>
            <a:p>
              <a:pPr algn="ctr">
                <a:spcAft>
                  <a:spcPts val="369"/>
                </a:spcAft>
                <a:defRPr/>
              </a:pPr>
              <a:r>
                <a:rPr lang="ru-RU" sz="2000" b="1" dirty="0">
                  <a:solidFill>
                    <a:srgbClr val="3660AC"/>
                  </a:solidFill>
                  <a:cs typeface="Arial" panose="020B0604020202020204" pitchFamily="34" charset="0"/>
                </a:rPr>
                <a:t>Организационные навыки</a:t>
              </a:r>
            </a:p>
            <a:p>
              <a:pPr algn="ctr">
                <a:lnSpc>
                  <a:spcPct val="80000"/>
                </a:lnSpc>
                <a:spcAft>
                  <a:spcPts val="369"/>
                </a:spcAft>
                <a:defRPr/>
              </a:pPr>
              <a:r>
                <a:rPr lang="ru-RU" sz="1600" dirty="0">
                  <a:cs typeface="Arial" panose="020B0604020202020204" pitchFamily="34" charset="0"/>
                </a:rPr>
                <a:t>Волонтеры учатся эффективно распределять свое время, ресурсы и управлять задачами, что полезно в любой сфере деятельности.</a:t>
              </a:r>
            </a:p>
          </p:txBody>
        </p:sp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xmlns="" id="{8B077912-4B97-4C37-8A0E-FF8C41E4CEF8}"/>
                </a:ext>
              </a:extLst>
            </p:cNvPr>
            <p:cNvSpPr/>
            <p:nvPr/>
          </p:nvSpPr>
          <p:spPr>
            <a:xfrm>
              <a:off x="4217445" y="3997791"/>
              <a:ext cx="597567" cy="597567"/>
            </a:xfrm>
            <a:prstGeom prst="ellipse">
              <a:avLst/>
            </a:prstGeom>
            <a:solidFill>
              <a:srgbClr val="3660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/>
                <a:t>2</a:t>
              </a:r>
              <a:endParaRPr lang="x-none" sz="3600" b="1" dirty="0"/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xmlns="" id="{E7F2F600-3381-4F4B-90EF-374C86339394}"/>
              </a:ext>
            </a:extLst>
          </p:cNvPr>
          <p:cNvGrpSpPr/>
          <p:nvPr/>
        </p:nvGrpSpPr>
        <p:grpSpPr>
          <a:xfrm>
            <a:off x="481712" y="2726523"/>
            <a:ext cx="5989903" cy="1224560"/>
            <a:chOff x="-263450" y="4032470"/>
            <a:chExt cx="5989903" cy="1224560"/>
          </a:xfrm>
        </p:grpSpPr>
        <p:sp>
          <p:nvSpPr>
            <p:cNvPr id="33" name="Прямоугольник: скругленные углы 32">
              <a:extLst>
                <a:ext uri="{FF2B5EF4-FFF2-40B4-BE49-F238E27FC236}">
                  <a16:creationId xmlns:a16="http://schemas.microsoft.com/office/drawing/2014/main" xmlns="" id="{746616CE-1FBD-4C34-9F15-E0947ABF3ADC}"/>
                </a:ext>
              </a:extLst>
            </p:cNvPr>
            <p:cNvSpPr/>
            <p:nvPr/>
          </p:nvSpPr>
          <p:spPr>
            <a:xfrm>
              <a:off x="-263450" y="4098415"/>
              <a:ext cx="5753490" cy="115861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0" anchor="t">
              <a:spAutoFit/>
            </a:bodyPr>
            <a:lstStyle/>
            <a:p>
              <a:pPr algn="ctr">
                <a:spcAft>
                  <a:spcPts val="369"/>
                </a:spcAft>
                <a:defRPr/>
              </a:pPr>
              <a:r>
                <a:rPr lang="ru-RU" sz="2000" b="1" dirty="0">
                  <a:solidFill>
                    <a:srgbClr val="3660AC"/>
                  </a:solidFill>
                  <a:cs typeface="Arial" panose="020B0604020202020204" pitchFamily="34" charset="0"/>
                </a:rPr>
                <a:t>Коммуникативные навыки</a:t>
              </a:r>
            </a:p>
            <a:p>
              <a:pPr algn="ctr">
                <a:lnSpc>
                  <a:spcPct val="80000"/>
                </a:lnSpc>
                <a:spcAft>
                  <a:spcPts val="369"/>
                </a:spcAft>
                <a:defRPr/>
              </a:pPr>
              <a:r>
                <a:rPr lang="ru-RU" sz="1600" dirty="0">
                  <a:cs typeface="Arial" panose="020B0604020202020204" pitchFamily="34" charset="0"/>
                </a:rPr>
                <a:t>Участие в проектах помогает развить навыки эффективного общения, умение слушать и быть открытым к мнению других, что может быть полезно как в личной жизни, так и в карьере.</a:t>
              </a:r>
            </a:p>
          </p:txBody>
        </p:sp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xmlns="" id="{60454814-F943-4861-80E6-5EA34C8E8FB0}"/>
                </a:ext>
              </a:extLst>
            </p:cNvPr>
            <p:cNvSpPr/>
            <p:nvPr/>
          </p:nvSpPr>
          <p:spPr>
            <a:xfrm>
              <a:off x="5128886" y="4032470"/>
              <a:ext cx="597567" cy="597567"/>
            </a:xfrm>
            <a:prstGeom prst="ellipse">
              <a:avLst/>
            </a:prstGeom>
            <a:solidFill>
              <a:srgbClr val="3660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/>
                <a:t>3</a:t>
              </a:r>
              <a:endParaRPr lang="x-none" sz="3600" b="1" dirty="0"/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xmlns="" id="{3F7628B7-557D-43B6-B915-F7EAD24916C2}"/>
              </a:ext>
            </a:extLst>
          </p:cNvPr>
          <p:cNvGrpSpPr/>
          <p:nvPr/>
        </p:nvGrpSpPr>
        <p:grpSpPr>
          <a:xfrm>
            <a:off x="6901729" y="2726523"/>
            <a:ext cx="4141447" cy="1675409"/>
            <a:chOff x="-861123" y="2809273"/>
            <a:chExt cx="4141447" cy="1675409"/>
          </a:xfrm>
        </p:grpSpPr>
        <p:sp>
          <p:nvSpPr>
            <p:cNvPr id="36" name="Прямоугольник: скругленные углы 35">
              <a:extLst>
                <a:ext uri="{FF2B5EF4-FFF2-40B4-BE49-F238E27FC236}">
                  <a16:creationId xmlns:a16="http://schemas.microsoft.com/office/drawing/2014/main" xmlns="" id="{68669721-7032-4B9B-B8F0-E7C10841D50F}"/>
                </a:ext>
              </a:extLst>
            </p:cNvPr>
            <p:cNvSpPr/>
            <p:nvPr/>
          </p:nvSpPr>
          <p:spPr>
            <a:xfrm>
              <a:off x="-781389" y="2857672"/>
              <a:ext cx="4061713" cy="1627010"/>
            </a:xfrm>
            <a:prstGeom prst="roundRect">
              <a:avLst>
                <a:gd name="adj" fmla="val 8968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0" anchor="t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369"/>
                </a:spcAft>
                <a:defRPr/>
              </a:pPr>
              <a:r>
                <a:rPr lang="ru-RU" sz="2000" b="1" dirty="0">
                  <a:solidFill>
                    <a:srgbClr val="3660AC"/>
                  </a:solidFill>
                  <a:cs typeface="Arial" panose="020B0604020202020204" pitchFamily="34" charset="0"/>
                </a:rPr>
                <a:t>Решение проблем </a:t>
              </a:r>
              <a:br>
                <a:rPr lang="ru-RU" sz="2000" b="1" dirty="0">
                  <a:solidFill>
                    <a:srgbClr val="3660AC"/>
                  </a:solidFill>
                  <a:cs typeface="Arial" panose="020B0604020202020204" pitchFamily="34" charset="0"/>
                </a:rPr>
              </a:br>
              <a:r>
                <a:rPr lang="ru-RU" sz="2000" b="1" dirty="0">
                  <a:solidFill>
                    <a:srgbClr val="3660AC"/>
                  </a:solidFill>
                  <a:cs typeface="Arial" panose="020B0604020202020204" pitchFamily="34" charset="0"/>
                </a:rPr>
                <a:t>и управление стрессом</a:t>
              </a:r>
            </a:p>
            <a:p>
              <a:pPr algn="ctr">
                <a:lnSpc>
                  <a:spcPct val="80000"/>
                </a:lnSpc>
                <a:spcAft>
                  <a:spcPts val="369"/>
                </a:spcAft>
                <a:defRPr/>
              </a:pPr>
              <a:r>
                <a:rPr lang="ru-RU" sz="1600" dirty="0">
                  <a:cs typeface="Arial" panose="020B0604020202020204" pitchFamily="34" charset="0"/>
                </a:rPr>
                <a:t>Волонтеры учатся быстро находить решения, адаптироваться к изменениям и управлять эмоциями, что полезно для развития стрессоустойчивости и смекалки.</a:t>
              </a:r>
            </a:p>
          </p:txBody>
        </p:sp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xmlns="" id="{650408F3-0E6A-4E46-B4D2-4598AC8A7F38}"/>
                </a:ext>
              </a:extLst>
            </p:cNvPr>
            <p:cNvSpPr/>
            <p:nvPr/>
          </p:nvSpPr>
          <p:spPr>
            <a:xfrm>
              <a:off x="-861123" y="2809273"/>
              <a:ext cx="597567" cy="597567"/>
            </a:xfrm>
            <a:prstGeom prst="ellipse">
              <a:avLst/>
            </a:prstGeom>
            <a:solidFill>
              <a:srgbClr val="3660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/>
                <a:t>4</a:t>
              </a:r>
              <a:endParaRPr lang="x-none" sz="3600" b="1" dirty="0"/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xmlns="" id="{DBB1CB16-F129-476C-AA7C-4EC0E7DD956F}"/>
              </a:ext>
            </a:extLst>
          </p:cNvPr>
          <p:cNvGrpSpPr/>
          <p:nvPr/>
        </p:nvGrpSpPr>
        <p:grpSpPr>
          <a:xfrm>
            <a:off x="7632518" y="4462360"/>
            <a:ext cx="4310087" cy="2184877"/>
            <a:chOff x="-583143" y="2898242"/>
            <a:chExt cx="4310087" cy="2184877"/>
          </a:xfrm>
        </p:grpSpPr>
        <p:sp>
          <p:nvSpPr>
            <p:cNvPr id="39" name="Прямоугольник: скругленные углы 38">
              <a:extLst>
                <a:ext uri="{FF2B5EF4-FFF2-40B4-BE49-F238E27FC236}">
                  <a16:creationId xmlns:a16="http://schemas.microsoft.com/office/drawing/2014/main" xmlns="" id="{8E53B22C-5658-4D48-AF05-98F032C1E0F2}"/>
                </a:ext>
              </a:extLst>
            </p:cNvPr>
            <p:cNvSpPr/>
            <p:nvPr/>
          </p:nvSpPr>
          <p:spPr>
            <a:xfrm>
              <a:off x="-583143" y="3052776"/>
              <a:ext cx="4310087" cy="2030343"/>
            </a:xfrm>
            <a:prstGeom prst="roundRect">
              <a:avLst>
                <a:gd name="adj" fmla="val 11241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0" anchor="t">
              <a:spAutoFit/>
            </a:bodyPr>
            <a:lstStyle/>
            <a:p>
              <a:pPr algn="ctr">
                <a:spcAft>
                  <a:spcPts val="369"/>
                </a:spcAft>
                <a:defRPr/>
              </a:pPr>
              <a:r>
                <a:rPr lang="ru-RU" sz="2000" b="1" dirty="0">
                  <a:solidFill>
                    <a:srgbClr val="3660AC"/>
                  </a:solidFill>
                  <a:cs typeface="Arial" panose="020B0604020202020204" pitchFamily="34" charset="0"/>
                </a:rPr>
                <a:t>      Лидерские качества</a:t>
              </a:r>
            </a:p>
            <a:p>
              <a:pPr algn="ctr">
                <a:lnSpc>
                  <a:spcPct val="80000"/>
                </a:lnSpc>
                <a:spcAft>
                  <a:spcPts val="369"/>
                </a:spcAft>
                <a:defRPr/>
              </a:pPr>
              <a:r>
                <a:rPr lang="ru-RU" sz="1600" dirty="0">
                  <a:cs typeface="Arial" panose="020B0604020202020204" pitchFamily="34" charset="0"/>
                </a:rPr>
                <a:t>Участие в волонтерских проектах может способствовать развитию лидерских навыков, таких как умение мотивировать и вдохновлять других, принятие ответственности за свои действия и принятие решений в сложных ситуациях. </a:t>
              </a:r>
              <a:r>
                <a:rPr lang="ru-RU" sz="1600" dirty="0" err="1">
                  <a:cs typeface="Arial" panose="020B0604020202020204" pitchFamily="34" charset="0"/>
                </a:rPr>
                <a:t>Волонтерство</a:t>
              </a:r>
              <a:r>
                <a:rPr lang="ru-RU" sz="1600" dirty="0">
                  <a:cs typeface="Arial" panose="020B0604020202020204" pitchFamily="34" charset="0"/>
                </a:rPr>
                <a:t> помогает стать более уверенным и целеустремленным лидером.</a:t>
              </a:r>
            </a:p>
          </p:txBody>
        </p:sp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xmlns="" id="{5337FB73-60A3-478E-AB44-B97B38E4C571}"/>
                </a:ext>
              </a:extLst>
            </p:cNvPr>
            <p:cNvSpPr/>
            <p:nvPr/>
          </p:nvSpPr>
          <p:spPr>
            <a:xfrm>
              <a:off x="-575000" y="2898242"/>
              <a:ext cx="597567" cy="597567"/>
            </a:xfrm>
            <a:prstGeom prst="ellipse">
              <a:avLst/>
            </a:prstGeom>
            <a:solidFill>
              <a:srgbClr val="3660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/>
                <a:t>5</a:t>
              </a:r>
              <a:endParaRPr lang="x-none" sz="3600" b="1" dirty="0"/>
            </a:p>
          </p:txBody>
        </p:sp>
      </p:grpSp>
      <p:sp>
        <p:nvSpPr>
          <p:cNvPr id="28" name="скрыть">
            <a:extLst>
              <a:ext uri="{FF2B5EF4-FFF2-40B4-BE49-F238E27FC236}">
                <a16:creationId xmlns:a16="http://schemas.microsoft.com/office/drawing/2014/main" xmlns="" id="{28AC048F-0023-467A-868A-BB5B2CD533FA}"/>
              </a:ext>
            </a:extLst>
          </p:cNvPr>
          <p:cNvSpPr/>
          <p:nvPr/>
        </p:nvSpPr>
        <p:spPr>
          <a:xfrm>
            <a:off x="9023" y="2306347"/>
            <a:ext cx="12192000" cy="46210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595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6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5"/>
          <p:cNvSpPr txBox="1"/>
          <p:nvPr/>
        </p:nvSpPr>
        <p:spPr>
          <a:xfrm>
            <a:off x="6989712" y="4990169"/>
            <a:ext cx="4968608" cy="35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b="1" i="1" dirty="0">
                <a:latin typeface="Arial"/>
                <a:ea typeface="Arial"/>
                <a:cs typeface="Arial"/>
                <a:sym typeface="Arial"/>
              </a:rPr>
              <a:t>(о возможностях развития и самореализации членов ОО «БРСМ», деятельности Республиканского совета работающей молодежи)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94;p25">
            <a:extLst>
              <a:ext uri="{FF2B5EF4-FFF2-40B4-BE49-F238E27FC236}">
                <a16:creationId xmlns:a16="http://schemas.microsoft.com/office/drawing/2014/main" xmlns="" id="{FB16588C-22D3-4019-97F0-0F3B867A94A1}"/>
              </a:ext>
            </a:extLst>
          </p:cNvPr>
          <p:cNvSpPr txBox="1">
            <a:spLocks/>
          </p:cNvSpPr>
          <p:nvPr/>
        </p:nvSpPr>
        <p:spPr>
          <a:xfrm>
            <a:off x="6857511" y="4027885"/>
            <a:ext cx="5100809" cy="132170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4400" b="1" i="1" dirty="0">
                <a:solidFill>
                  <a:srgbClr val="09763A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Что может БРСМ?</a:t>
            </a:r>
          </a:p>
        </p:txBody>
      </p:sp>
      <p:sp>
        <p:nvSpPr>
          <p:cNvPr id="9" name="Google Shape;194;p25">
            <a:extLst>
              <a:ext uri="{FF2B5EF4-FFF2-40B4-BE49-F238E27FC236}">
                <a16:creationId xmlns:a16="http://schemas.microsoft.com/office/drawing/2014/main" xmlns="" id="{21CC88D4-5FDD-4A2D-852B-75C3ABB47066}"/>
              </a:ext>
            </a:extLst>
          </p:cNvPr>
          <p:cNvSpPr txBox="1">
            <a:spLocks/>
          </p:cNvSpPr>
          <p:nvPr/>
        </p:nvSpPr>
        <p:spPr>
          <a:xfrm>
            <a:off x="6654266" y="1498597"/>
            <a:ext cx="5196289" cy="143815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4800" b="1" dirty="0">
                <a:solidFill>
                  <a:srgbClr val="891114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АНОНС (ноябрь)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9145A8E-CFD0-4FC8-892A-6A1A46531C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913" y="2753807"/>
            <a:ext cx="1653056" cy="152355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9F68931-FAF6-46D8-A7AB-BC0F2BEF1C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445" y="2083522"/>
            <a:ext cx="6321028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51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12679</TotalTime>
  <Words>960</Words>
  <Application>Microsoft Office PowerPoint</Application>
  <PresentationFormat>Произвольный</PresentationFormat>
  <Paragraphs>117</Paragraphs>
  <Slides>9</Slides>
  <Notes>8</Notes>
  <HiddenSlides>6</HiddenSlides>
  <MMClips>2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  <vt:variant>
        <vt:lpstr>Произвольные показы</vt:lpstr>
      </vt:variant>
      <vt:variant>
        <vt:i4>1</vt:i4>
      </vt:variant>
    </vt:vector>
  </HeadingPairs>
  <TitlesOfParts>
    <vt:vector size="20" baseType="lpstr">
      <vt:lpstr>Arial</vt:lpstr>
      <vt:lpstr>Calibri Light</vt:lpstr>
      <vt:lpstr>Calibri</vt:lpstr>
      <vt:lpstr>Open Sans</vt:lpstr>
      <vt:lpstr>Gotham Pro Bold</vt:lpstr>
      <vt:lpstr>Gotham Pro Light</vt:lpstr>
      <vt:lpstr>Bahnschrift SemiLight</vt:lpstr>
      <vt:lpstr>Times New Roman</vt:lpstr>
      <vt:lpstr>Arial Black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карта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Харевич</dc:creator>
  <cp:lastModifiedBy>Татьяна</cp:lastModifiedBy>
  <cp:revision>962</cp:revision>
  <cp:lastPrinted>2018-12-07T06:48:34Z</cp:lastPrinted>
  <dcterms:created xsi:type="dcterms:W3CDTF">2018-12-03T10:14:15Z</dcterms:created>
  <dcterms:modified xsi:type="dcterms:W3CDTF">2024-10-21T08:43:05Z</dcterms:modified>
</cp:coreProperties>
</file>