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25"/>
  </p:notesMasterIdLst>
  <p:sldIdLst>
    <p:sldId id="301" r:id="rId2"/>
    <p:sldId id="302" r:id="rId3"/>
    <p:sldId id="303" r:id="rId4"/>
    <p:sldId id="368" r:id="rId5"/>
    <p:sldId id="377" r:id="rId6"/>
    <p:sldId id="379" r:id="rId7"/>
    <p:sldId id="378" r:id="rId8"/>
    <p:sldId id="305" r:id="rId9"/>
    <p:sldId id="380" r:id="rId10"/>
    <p:sldId id="381" r:id="rId11"/>
    <p:sldId id="308" r:id="rId12"/>
    <p:sldId id="351" r:id="rId13"/>
    <p:sldId id="333" r:id="rId14"/>
    <p:sldId id="349" r:id="rId15"/>
    <p:sldId id="304" r:id="rId16"/>
    <p:sldId id="335" r:id="rId17"/>
    <p:sldId id="336" r:id="rId18"/>
    <p:sldId id="357" r:id="rId19"/>
    <p:sldId id="337" r:id="rId20"/>
    <p:sldId id="338" r:id="rId21"/>
    <p:sldId id="361" r:id="rId22"/>
    <p:sldId id="362" r:id="rId23"/>
    <p:sldId id="323" r:id="rId24"/>
  </p:sldIdLst>
  <p:sldSz cx="12192000" cy="6858000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Харевич" initials="ИХ" lastIdx="1" clrIdx="0">
    <p:extLst>
      <p:ext uri="{19B8F6BF-5375-455C-9EA6-DF929625EA0E}">
        <p15:presenceInfo xmlns:p15="http://schemas.microsoft.com/office/powerpoint/2012/main" userId="S-1-5-21-1550027116-1376463256-1133838943-1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2C4"/>
    <a:srgbClr val="9966FF"/>
    <a:srgbClr val="9999FF"/>
    <a:srgbClr val="FEFEFE"/>
    <a:srgbClr val="863D0C"/>
    <a:srgbClr val="C55A11"/>
    <a:srgbClr val="7E0504"/>
    <a:srgbClr val="252B37"/>
    <a:srgbClr val="758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62" autoAdjust="0"/>
  </p:normalViewPr>
  <p:slideViewPr>
    <p:cSldViewPr snapToGrid="0">
      <p:cViewPr varScale="1">
        <p:scale>
          <a:sx n="84" d="100"/>
          <a:sy n="84" d="100"/>
        </p:scale>
        <p:origin x="96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19.04.2024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6073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975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6104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9816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379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6784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7412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3122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34195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879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3707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584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41543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9404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1646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8814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9836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97144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829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0F5B6F-5EE2-4189-A563-CE547A439E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0" y="0"/>
            <a:ext cx="1979498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9.png"/><Relationship Id="rId1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12" Type="http://schemas.microsoft.com/office/2007/relationships/hdphoto" Target="../media/hdphoto19.wdp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jpg"/><Relationship Id="rId20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40.jpeg"/><Relationship Id="rId10" Type="http://schemas.microsoft.com/office/2007/relationships/hdphoto" Target="../media/hdphoto18.wdp"/><Relationship Id="rId19" Type="http://schemas.microsoft.com/office/2007/relationships/hdphoto" Target="../media/hdphoto21.wdp"/><Relationship Id="rId4" Type="http://schemas.openxmlformats.org/officeDocument/2006/relationships/slide" Target="slide3.xml"/><Relationship Id="rId9" Type="http://schemas.openxmlformats.org/officeDocument/2006/relationships/image" Target="../media/image49.png"/><Relationship Id="rId1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O7-M5M_NQbs?feature=shared" TargetMode="External"/><Relationship Id="rId3" Type="http://schemas.openxmlformats.org/officeDocument/2006/relationships/image" Target="../media/image9.png"/><Relationship Id="rId7" Type="http://schemas.microsoft.com/office/2007/relationships/hdphoto" Target="../media/hdphoto2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3.xml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c8AHHKVYg7T7HvyYLlrw-9eaDAn-XOPO/view?usp=drive_link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3.wdp"/><Relationship Id="rId5" Type="http://schemas.openxmlformats.org/officeDocument/2006/relationships/image" Target="../media/image56.png"/><Relationship Id="rId4" Type="http://schemas.openxmlformats.org/officeDocument/2006/relationships/slide" Target="slide3.xml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4.wdp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5.wdp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6.wdp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7.wdp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8.wdp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69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" Target="slide8.xml"/><Relationship Id="rId7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7.xml"/><Relationship Id="rId3" Type="http://schemas.openxmlformats.org/officeDocument/2006/relationships/slide" Target="slide3.xml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slide" Target="slide6.xml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microsoft.com/office/2007/relationships/hdphoto" Target="../media/hdphoto8.wdp"/><Relationship Id="rId1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jpg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slide" Target="slide4.xml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hyperlink" Target="https://bsmc.by/" TargetMode="External"/><Relationship Id="rId26" Type="http://schemas.openxmlformats.org/officeDocument/2006/relationships/hyperlink" Target="https://vitgmk.by/" TargetMode="External"/><Relationship Id="rId39" Type="http://schemas.openxmlformats.org/officeDocument/2006/relationships/image" Target="../media/image29.png"/><Relationship Id="rId21" Type="http://schemas.openxmlformats.org/officeDocument/2006/relationships/image" Target="../media/image20.png"/><Relationship Id="rId34" Type="http://schemas.openxmlformats.org/officeDocument/2006/relationships/hyperlink" Target="https://msmc.by/" TargetMode="External"/><Relationship Id="rId42" Type="http://schemas.openxmlformats.org/officeDocument/2006/relationships/hyperlink" Target="http://www.grsmu.by/" TargetMode="External"/><Relationship Id="rId47" Type="http://schemas.openxmlformats.org/officeDocument/2006/relationships/image" Target="../media/image33.png"/><Relationship Id="rId50" Type="http://schemas.openxmlformats.org/officeDocument/2006/relationships/hyperlink" Target="http://www.psec.by/ru" TargetMode="External"/><Relationship Id="rId55" Type="http://schemas.openxmlformats.org/officeDocument/2006/relationships/image" Target="../media/image37.png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9" Type="http://schemas.openxmlformats.org/officeDocument/2006/relationships/image" Target="../media/image24.png"/><Relationship Id="rId11" Type="http://schemas.openxmlformats.org/officeDocument/2006/relationships/image" Target="../media/image14.png"/><Relationship Id="rId24" Type="http://schemas.openxmlformats.org/officeDocument/2006/relationships/hyperlink" Target="https://ggmc.by/" TargetMode="External"/><Relationship Id="rId32" Type="http://schemas.openxmlformats.org/officeDocument/2006/relationships/hyperlink" Target="https://ggmk.by/" TargetMode="External"/><Relationship Id="rId37" Type="http://schemas.openxmlformats.org/officeDocument/2006/relationships/image" Target="../media/image28.png"/><Relationship Id="rId40" Type="http://schemas.openxmlformats.org/officeDocument/2006/relationships/hyperlink" Target="https://slutskmedkol.by/" TargetMode="External"/><Relationship Id="rId45" Type="http://schemas.openxmlformats.org/officeDocument/2006/relationships/image" Target="../media/image32.png"/><Relationship Id="rId53" Type="http://schemas.openxmlformats.org/officeDocument/2006/relationships/image" Target="../media/image36.png"/><Relationship Id="rId5" Type="http://schemas.openxmlformats.org/officeDocument/2006/relationships/image" Target="../media/image13.png"/><Relationship Id="rId10" Type="http://schemas.openxmlformats.org/officeDocument/2006/relationships/slide" Target="slide5.xml"/><Relationship Id="rId19" Type="http://schemas.openxmlformats.org/officeDocument/2006/relationships/image" Target="../media/image19.png"/><Relationship Id="rId31" Type="http://schemas.openxmlformats.org/officeDocument/2006/relationships/image" Target="../media/image25.png"/><Relationship Id="rId44" Type="http://schemas.openxmlformats.org/officeDocument/2006/relationships/hyperlink" Target="https://borisov-med.by/" TargetMode="External"/><Relationship Id="rId52" Type="http://schemas.openxmlformats.org/officeDocument/2006/relationships/hyperlink" Target="https://www.bobrmedcollege.by/" TargetMode="External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openxmlformats.org/officeDocument/2006/relationships/image" Target="../media/image17.png"/><Relationship Id="rId22" Type="http://schemas.openxmlformats.org/officeDocument/2006/relationships/hyperlink" Target="https://slonimsmc.by/" TargetMode="External"/><Relationship Id="rId27" Type="http://schemas.openxmlformats.org/officeDocument/2006/relationships/image" Target="../media/image23.png"/><Relationship Id="rId30" Type="http://schemas.openxmlformats.org/officeDocument/2006/relationships/hyperlink" Target="https://medicalbrest.by/" TargetMode="External"/><Relationship Id="rId35" Type="http://schemas.openxmlformats.org/officeDocument/2006/relationships/image" Target="../media/image27.png"/><Relationship Id="rId43" Type="http://schemas.openxmlformats.org/officeDocument/2006/relationships/image" Target="../media/image31.png"/><Relationship Id="rId48" Type="http://schemas.openxmlformats.org/officeDocument/2006/relationships/hyperlink" Target="https://ogmk.by/" TargetMode="External"/><Relationship Id="rId8" Type="http://schemas.openxmlformats.org/officeDocument/2006/relationships/image" Target="../media/image12.png"/><Relationship Id="rId51" Type="http://schemas.openxmlformats.org/officeDocument/2006/relationships/image" Target="../media/image35.png"/><Relationship Id="rId3" Type="http://schemas.openxmlformats.org/officeDocument/2006/relationships/slide" Target="slide3.xml"/><Relationship Id="rId12" Type="http://schemas.microsoft.com/office/2007/relationships/hdphoto" Target="../media/hdphoto9.wdp"/><Relationship Id="rId17" Type="http://schemas.openxmlformats.org/officeDocument/2006/relationships/slide" Target="slide4.xml"/><Relationship Id="rId25" Type="http://schemas.openxmlformats.org/officeDocument/2006/relationships/image" Target="../media/image22.png"/><Relationship Id="rId33" Type="http://schemas.openxmlformats.org/officeDocument/2006/relationships/image" Target="../media/image26.png"/><Relationship Id="rId38" Type="http://schemas.openxmlformats.org/officeDocument/2006/relationships/hyperlink" Target="https://gsmu.by/" TargetMode="External"/><Relationship Id="rId46" Type="http://schemas.openxmlformats.org/officeDocument/2006/relationships/hyperlink" Target="https://www.mgmk.by/" TargetMode="External"/><Relationship Id="rId20" Type="http://schemas.openxmlformats.org/officeDocument/2006/relationships/hyperlink" Target="https://www.bsmu.by/" TargetMode="External"/><Relationship Id="rId41" Type="http://schemas.openxmlformats.org/officeDocument/2006/relationships/image" Target="../media/image30.png"/><Relationship Id="rId54" Type="http://schemas.openxmlformats.org/officeDocument/2006/relationships/hyperlink" Target="https://uommk.by/index.php/home" TargetMode="Externa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15" Type="http://schemas.microsoft.com/office/2007/relationships/hdphoto" Target="../media/hdphoto10.wdp"/><Relationship Id="rId23" Type="http://schemas.openxmlformats.org/officeDocument/2006/relationships/image" Target="../media/image21.png"/><Relationship Id="rId28" Type="http://schemas.openxmlformats.org/officeDocument/2006/relationships/hyperlink" Target="https://med1.by/" TargetMode="External"/><Relationship Id="rId36" Type="http://schemas.openxmlformats.org/officeDocument/2006/relationships/hyperlink" Target="https://www.vsmu.by/" TargetMode="External"/><Relationship Id="rId4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4.xml"/><Relationship Id="rId3" Type="http://schemas.openxmlformats.org/officeDocument/2006/relationships/slide" Target="slide3.xml"/><Relationship Id="rId7" Type="http://schemas.openxmlformats.org/officeDocument/2006/relationships/image" Target="../media/image13.pn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openxmlformats.org/officeDocument/2006/relationships/image" Target="../media/image38.jpeg"/><Relationship Id="rId5" Type="http://schemas.openxmlformats.org/officeDocument/2006/relationships/image" Target="../media/image12.png"/><Relationship Id="rId10" Type="http://schemas.microsoft.com/office/2007/relationships/hdphoto" Target="../media/hdphoto9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microsoft.com/office/2007/relationships/hdphoto" Target="../media/hdphoto12.wdp"/><Relationship Id="rId1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slide" Target="slide9.xml"/><Relationship Id="rId12" Type="http://schemas.openxmlformats.org/officeDocument/2006/relationships/image" Target="../media/image43.png"/><Relationship Id="rId17" Type="http://schemas.microsoft.com/office/2007/relationships/hdphoto" Target="../media/hdphoto14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microsoft.com/office/2007/relationships/hdphoto" Target="../media/hdphoto13.wdp"/><Relationship Id="rId10" Type="http://schemas.openxmlformats.org/officeDocument/2006/relationships/image" Target="../media/image41.jpg"/><Relationship Id="rId19" Type="http://schemas.microsoft.com/office/2007/relationships/hdphoto" Target="../media/hdphoto15.wdp"/><Relationship Id="rId4" Type="http://schemas.openxmlformats.org/officeDocument/2006/relationships/slide" Target="slide3.xml"/><Relationship Id="rId9" Type="http://schemas.openxmlformats.org/officeDocument/2006/relationships/slide" Target="slide10.xml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9.png"/><Relationship Id="rId18" Type="http://schemas.openxmlformats.org/officeDocument/2006/relationships/image" Target="../media/image51.png"/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12" Type="http://schemas.microsoft.com/office/2007/relationships/hdphoto" Target="../media/hdphoto19.wdp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jpg"/><Relationship Id="rId20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40.jpeg"/><Relationship Id="rId10" Type="http://schemas.microsoft.com/office/2007/relationships/hdphoto" Target="../media/hdphoto18.wdp"/><Relationship Id="rId19" Type="http://schemas.microsoft.com/office/2007/relationships/hdphoto" Target="../media/hdphoto20.wdp"/><Relationship Id="rId4" Type="http://schemas.openxmlformats.org/officeDocument/2006/relationships/slide" Target="slide3.xml"/><Relationship Id="rId9" Type="http://schemas.openxmlformats.org/officeDocument/2006/relationships/image" Target="../media/image49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600708" y="6189490"/>
            <a:ext cx="629107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Апрель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2024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5" y="352575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6093392" y="2277582"/>
            <a:ext cx="5798388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54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 заботой </a:t>
            </a:r>
            <a:br>
              <a:rPr lang="ru-RU" sz="54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ru-RU" sz="54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о здоровье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2400" b="1" i="1" dirty="0">
                <a:latin typeface="Arial"/>
                <a:ea typeface="Arial"/>
                <a:cs typeface="Arial"/>
                <a:sym typeface="Arial"/>
              </a:rPr>
              <a:t>(о медицинских работниках)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EEFC07-7B9B-4E2F-B167-394674170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723" y="1926951"/>
            <a:ext cx="549815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2CFB68-C5AA-4ED0-A846-AD5D826E6398}"/>
              </a:ext>
            </a:extLst>
          </p:cNvPr>
          <p:cNvSpPr/>
          <p:nvPr/>
        </p:nvSpPr>
        <p:spPr>
          <a:xfrm>
            <a:off x="0" y="0"/>
            <a:ext cx="1840189" cy="173099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7460" y="239184"/>
            <a:ext cx="8955376" cy="1309917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216000" bIns="252000" rtlCol="0" anchor="ctr" anchorCtr="0">
            <a:no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условия созданы в нашей стране для сохранения и укрепления здоровья детей, молодежи, взрослых, формирования здорового образа жизни граждан?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21273" y="236232"/>
            <a:ext cx="1879272" cy="1312869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2" y="1543586"/>
            <a:ext cx="514061" cy="5140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4401176" y="2165493"/>
            <a:ext cx="7384789" cy="2412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Ежегодно в Беларуси проводятся около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22 тысяч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спортивно-массовых мероприятий. Традиционными стали состязания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«Белорусская лыжня»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международные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Минский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велокарнавал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Минский полумарафон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Возрождена система республиканских отраслевых спартакиад. В стране проводятся соревнования среди детей и подростков по футболу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«Кожаный мяч»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по гандболу –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«Стремительный мяч»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по биатлону –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«Снежный снайпер»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республиканский хоккейный турнир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«Золотая шайба»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 призы Президента Республики Беларусь. В Беларуси функционируют более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23 тысяч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физкультурно-спортивных сооружений. 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21273" y="1667879"/>
            <a:ext cx="10764693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5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23119" y="1667879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5267057" y="4729088"/>
            <a:ext cx="6421360" cy="5909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каждом областном центре есть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Дворец спорта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крытая ледовая площадка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0739" y="5491284"/>
            <a:ext cx="1374838" cy="11260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072">
            <a:off x="6870863" y="5522998"/>
            <a:ext cx="1340603" cy="112355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8294" y="5463831"/>
            <a:ext cx="1257831" cy="11260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0431" y="5463831"/>
            <a:ext cx="1285174" cy="1126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5" y="2207983"/>
            <a:ext cx="3928711" cy="21873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5" y="4489326"/>
            <a:ext cx="1015482" cy="21873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05" y="4676582"/>
            <a:ext cx="3552416" cy="14119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88" y="6054312"/>
            <a:ext cx="491160" cy="4911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1BC5EE-BEB1-492C-809E-0DBE000D72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73" y="6274715"/>
            <a:ext cx="491161" cy="49116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443C4EC-EBE0-459F-A3CE-98EB5F374FAE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2595E67-91C5-4AA5-B4A3-99C4D35127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3" y="1413081"/>
            <a:ext cx="11445416" cy="45491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Прямоугольник 28">
            <a:hlinkClick r:id="rId20" action="ppaction://hlinksldjump"/>
            <a:extLst>
              <a:ext uri="{FF2B5EF4-FFF2-40B4-BE49-F238E27FC236}">
                <a16:creationId xmlns:a16="http://schemas.microsoft.com/office/drawing/2014/main" id="{54FBB158-40B4-40FA-A1BB-8772B762EABD}"/>
              </a:ext>
            </a:extLst>
          </p:cNvPr>
          <p:cNvSpPr/>
          <p:nvPr/>
        </p:nvSpPr>
        <p:spPr>
          <a:xfrm>
            <a:off x="27513" y="1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4806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9C0E0A-456D-462E-8137-60FBD35030BA}"/>
              </a:ext>
            </a:extLst>
          </p:cNvPr>
          <p:cNvSpPr/>
          <p:nvPr/>
        </p:nvSpPr>
        <p:spPr>
          <a:xfrm>
            <a:off x="0" y="11943"/>
            <a:ext cx="1879272" cy="1643224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Какими достижениями в области медицины могут гордиться белорусы?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65190" y="193857"/>
            <a:ext cx="1879272" cy="751579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3" y="914169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50698" y="1026758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D0EEDC-FCA0-45E4-8C69-708B5E7B11FB}"/>
              </a:ext>
            </a:extLst>
          </p:cNvPr>
          <p:cNvSpPr/>
          <p:nvPr/>
        </p:nvSpPr>
        <p:spPr>
          <a:xfrm>
            <a:off x="8861361" y="1018949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4C37D7-DA1B-4219-B398-393B4D6B65B8}"/>
              </a:ext>
            </a:extLst>
          </p:cNvPr>
          <p:cNvSpPr/>
          <p:nvPr/>
        </p:nvSpPr>
        <p:spPr>
          <a:xfrm>
            <a:off x="4550000" y="1669340"/>
            <a:ext cx="721231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Пересадка органов и хирургия – то, чем славятся белорусские врачи на весь мир.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54C37D7-DA1B-4219-B398-393B4D6B65B8}"/>
              </a:ext>
            </a:extLst>
          </p:cNvPr>
          <p:cNvSpPr/>
          <p:nvPr/>
        </p:nvSpPr>
        <p:spPr>
          <a:xfrm>
            <a:off x="4557433" y="2223184"/>
            <a:ext cx="7212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Трансплантология</a:t>
            </a:r>
            <a:r>
              <a:rPr lang="ru-RU" sz="16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Сегодня за лечением в нашу страну обращаются со всего мира: в трансплантации печени, почки, сердца мы делаем абсолютно все, что и в других странах. По количеству пересадок органов на 1 млн жителей мы уже превосходим многие передовые страны. Гражданам Беларуси органы пересаживают бесплатно.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4C37D7-DA1B-4219-B398-393B4D6B65B8}"/>
              </a:ext>
            </a:extLst>
          </p:cNvPr>
          <p:cNvSpPr/>
          <p:nvPr/>
        </p:nvSpPr>
        <p:spPr>
          <a:xfrm>
            <a:off x="4542564" y="3412647"/>
            <a:ext cx="721231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Акушерство и гинекология</a:t>
            </a:r>
            <a:r>
              <a:rPr lang="ru-RU" sz="16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За годы суверенитета уровень младенческой смертности удалось снизить почти в пять раз (сегодня этот показатель один из самых низких в Европе), а материнской смертности – в 11 раз.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54C37D7-DA1B-4219-B398-393B4D6B65B8}"/>
              </a:ext>
            </a:extLst>
          </p:cNvPr>
          <p:cNvSpPr/>
          <p:nvPr/>
        </p:nvSpPr>
        <p:spPr>
          <a:xfrm>
            <a:off x="4505393" y="4189516"/>
            <a:ext cx="721231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Кардиохирургия</a:t>
            </a:r>
            <a:r>
              <a:rPr lang="ru-RU" sz="16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По мировым стандартам лечат сердца маленьких минчан и жителей регионов в РНПЦ детской хирургии. Среди других достижений белорусской кардиохирургии – операции на работающем сердце, проводимые без разрезов.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54C37D7-DA1B-4219-B398-393B4D6B65B8}"/>
              </a:ext>
            </a:extLst>
          </p:cNvPr>
          <p:cNvSpPr/>
          <p:nvPr/>
        </p:nvSpPr>
        <p:spPr>
          <a:xfrm>
            <a:off x="4457070" y="5189408"/>
            <a:ext cx="721231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Травматология и ортопедия</a:t>
            </a:r>
            <a:r>
              <a:rPr lang="ru-RU" sz="16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Ежегодно выполняется около тысячи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эндопротезирований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тазобедренных и коленных суставов как белорусским, так и зарубежным пациентам. Разрабатываются и применяются на практике самые передовые методы диагностики и лечения ортопедических заболеваний и травм, в том числе не имеющие мировых аналогов и поэтому защищенные патентами.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54C37D7-DA1B-4219-B398-393B4D6B65B8}"/>
              </a:ext>
            </a:extLst>
          </p:cNvPr>
          <p:cNvSpPr/>
          <p:nvPr/>
        </p:nvSpPr>
        <p:spPr>
          <a:xfrm>
            <a:off x="202652" y="5500184"/>
            <a:ext cx="4226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Онкология</a:t>
            </a:r>
            <a:r>
              <a:rPr lang="ru-RU" sz="16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В Беларуси действует отдельная программа по борьбе с онкологическими заболеваниями, где упор делается на диагностику. Около 70% опухолей в республике выявляют на начальных стадиях.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85F87D-CF47-4871-8769-24B7E38E0DBC}"/>
              </a:ext>
            </a:extLst>
          </p:cNvPr>
          <p:cNvSpPr txBox="1"/>
          <p:nvPr/>
        </p:nvSpPr>
        <p:spPr>
          <a:xfrm>
            <a:off x="2133601" y="4678880"/>
            <a:ext cx="2267256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Видео «Топ достижений медицины в Беларуси!» (14:42)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153828A-2385-427C-92A0-B36FB06B53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8" y="4341573"/>
            <a:ext cx="447209" cy="4435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68" y="4897055"/>
            <a:ext cx="491160" cy="491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2" y="1779278"/>
            <a:ext cx="4178948" cy="23488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8">
            <a:hlinkClick r:id="rId8"/>
            <a:extLst>
              <a:ext uri="{FF2B5EF4-FFF2-40B4-BE49-F238E27FC236}">
                <a16:creationId xmlns:a16="http://schemas.microsoft.com/office/drawing/2014/main" id="{170FFF18-9ABE-453E-BD54-89A82FD0FA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541" y="4292628"/>
            <a:ext cx="1219200" cy="1219200"/>
          </a:xfrm>
          <a:prstGeom prst="rect">
            <a:avLst/>
          </a:prstGeom>
        </p:spPr>
      </p:pic>
      <p:sp>
        <p:nvSpPr>
          <p:cNvPr id="23" name="скрыть">
            <a:extLst>
              <a:ext uri="{FF2B5EF4-FFF2-40B4-BE49-F238E27FC236}">
                <a16:creationId xmlns:a16="http://schemas.microsoft.com/office/drawing/2014/main" id="{8CE28F65-DF93-40F3-A48E-60A7A08B63AD}"/>
              </a:ext>
            </a:extLst>
          </p:cNvPr>
          <p:cNvSpPr/>
          <p:nvPr/>
        </p:nvSpPr>
        <p:spPr>
          <a:xfrm>
            <a:off x="0" y="1512345"/>
            <a:ext cx="12192000" cy="5345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4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79475" y="-1"/>
            <a:ext cx="1879272" cy="166977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04262" y="140165"/>
            <a:ext cx="8977835" cy="805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Почему Беларусь выбирают площадкой не только для лечения и оздоровления, но и получения медицинского образования?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816276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4542183" y="1769461"/>
            <a:ext cx="7306092" cy="2163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Гости Республики Беларусь получают прекрасную возможность поправить свое здоровье в ведущих клиниках, установить верный диагноз, получить высококвалифицированную помощь.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Причем не всегда подобное стремление связано с тем, что стоимость медицинских услуг в Беларуси в несколько раз ниже, чем в других странах СНГ и Европе. Минск и другие белорусские города привлекают иностранцев своими историческими, природными и архитектурными памятниками.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5" y="1022511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8519" y="1073027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75087" y="1075095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208515" y="4225142"/>
            <a:ext cx="7838196" cy="2163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Медицинское образование востребовано во всем мире и стоит дорого. В Беларуси оно доступное и качественное.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медицинских университетах нашей страны много студентов из таких стран, как </a:t>
            </a: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Индия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Шри-Ланка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Иордания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Израиль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Китай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Ливан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Ирак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и др. Зарубежные выпускники, когда сдают экзамен у себя на родине на предмет подтверждения диплома, делают это с первого раза, нередко удивляя авторитетные комиссии высококлассных специалистов своими знаниями, умениями и навыками в профессии.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5" y="1744357"/>
            <a:ext cx="4038857" cy="22213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DF473B-14DD-4CCB-B030-6F2D1AF15EDE}"/>
              </a:ext>
            </a:extLst>
          </p:cNvPr>
          <p:cNvSpPr txBox="1"/>
          <p:nvPr/>
        </p:nvSpPr>
        <p:spPr>
          <a:xfrm>
            <a:off x="8092441" y="5782299"/>
            <a:ext cx="3891044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Видео «Врачи без границ. Белорусская медицина, которой стоит гордиться!» (1:03)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47152-054D-4337-B3D5-3C6B51557A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027" y="4307520"/>
            <a:ext cx="447209" cy="4435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4135849-DE44-4898-924E-E4F4ED204E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081" y="4847984"/>
            <a:ext cx="491160" cy="491160"/>
          </a:xfrm>
          <a:prstGeom prst="rect">
            <a:avLst/>
          </a:prstGeom>
        </p:spPr>
      </p:pic>
      <p:pic>
        <p:nvPicPr>
          <p:cNvPr id="3" name="Рисунок 2">
            <a:hlinkClick r:id="rId8"/>
            <a:extLst>
              <a:ext uri="{FF2B5EF4-FFF2-40B4-BE49-F238E27FC236}">
                <a16:creationId xmlns:a16="http://schemas.microsoft.com/office/drawing/2014/main" id="{D1B275DC-6D16-4B36-AB0B-E8E1CAC31E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0970" y="4120274"/>
            <a:ext cx="1455420" cy="1455420"/>
          </a:xfrm>
          <a:prstGeom prst="rect">
            <a:avLst/>
          </a:prstGeom>
        </p:spPr>
      </p:pic>
      <p:sp>
        <p:nvSpPr>
          <p:cNvPr id="15" name="скрыть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1621450"/>
            <a:ext cx="12192000" cy="523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A08ED62-A1A1-41FD-8A55-F8E39FA32DCC}"/>
              </a:ext>
            </a:extLst>
          </p:cNvPr>
          <p:cNvSpPr/>
          <p:nvPr/>
        </p:nvSpPr>
        <p:spPr>
          <a:xfrm>
            <a:off x="58455" y="-37439"/>
            <a:ext cx="1879272" cy="167569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19" y="258066"/>
            <a:ext cx="9021457" cy="424732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Какими качествами должен обладать медицинский работник</a:t>
            </a: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1534" y="258064"/>
            <a:ext cx="1879272" cy="42473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9" y="696601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72452" y="767865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857D5BD7-27D1-4548-B4C8-AAE9049E34BF}"/>
              </a:ext>
            </a:extLst>
          </p:cNvPr>
          <p:cNvSpPr/>
          <p:nvPr/>
        </p:nvSpPr>
        <p:spPr>
          <a:xfrm>
            <a:off x="8822660" y="767865"/>
            <a:ext cx="2900957" cy="421326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06"/>
          <a:stretch/>
        </p:blipFill>
        <p:spPr>
          <a:xfrm>
            <a:off x="4018345" y="1641094"/>
            <a:ext cx="5289848" cy="3155285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254CC69-96E0-44A6-B981-768872321B14}"/>
              </a:ext>
            </a:extLst>
          </p:cNvPr>
          <p:cNvSpPr/>
          <p:nvPr/>
        </p:nvSpPr>
        <p:spPr>
          <a:xfrm>
            <a:off x="201159" y="1889367"/>
            <a:ext cx="3817186" cy="2167449"/>
          </a:xfrm>
          <a:prstGeom prst="roundRect">
            <a:avLst>
              <a:gd name="adj" fmla="val 76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Одно из основных требований к личности врача –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доброжелательное отношение к пациентам, приветливость, желание помогать, уметь слушать и слышать больного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Врач должен не только лечить, но и морально поддерживать больных.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2AED1B-1407-49FF-8A9A-83D371812092}"/>
              </a:ext>
            </a:extLst>
          </p:cNvPr>
          <p:cNvSpPr txBox="1"/>
          <p:nvPr/>
        </p:nvSpPr>
        <p:spPr>
          <a:xfrm>
            <a:off x="369436" y="4532356"/>
            <a:ext cx="3790161" cy="1390620"/>
          </a:xfrm>
          <a:prstGeom prst="roundRect">
            <a:avLst>
              <a:gd name="adj" fmla="val 727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90000"/>
              </a:lnSpc>
              <a:defRPr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b="1" dirty="0"/>
              <a:t>Сдержанность, уравновешенность и выдержка </a:t>
            </a:r>
            <a:r>
              <a:rPr lang="ru-RU" dirty="0"/>
              <a:t>– те качества, без которых порой работа медицинского работника невозможна. </a:t>
            </a:r>
            <a:endParaRPr lang="ru-BY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37B099-6EA5-4307-8D7E-EEEB072944FA}"/>
              </a:ext>
            </a:extLst>
          </p:cNvPr>
          <p:cNvSpPr txBox="1"/>
          <p:nvPr/>
        </p:nvSpPr>
        <p:spPr>
          <a:xfrm>
            <a:off x="4526792" y="4796379"/>
            <a:ext cx="3524309" cy="1908506"/>
          </a:xfrm>
          <a:prstGeom prst="roundRect">
            <a:avLst>
              <a:gd name="adj" fmla="val 69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Стрессоустойчивость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– важное личное качество для медицинского работника. Она позволяет быстро принимать решения в сложных ситуациях, а также выдерживать высокие психоэмоциональные нагрузки.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54EDBA-8267-4763-A4B3-8DFB7B8FAE16}"/>
              </a:ext>
            </a:extLst>
          </p:cNvPr>
          <p:cNvSpPr txBox="1"/>
          <p:nvPr/>
        </p:nvSpPr>
        <p:spPr>
          <a:xfrm>
            <a:off x="9235211" y="1433749"/>
            <a:ext cx="2707394" cy="1634490"/>
          </a:xfrm>
          <a:prstGeom prst="roundRect">
            <a:avLst>
              <a:gd name="adj" fmla="val 1119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Медицинский работник должен быть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пунктуальным, организованным и дисциплинированным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BY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1413CE-F017-4A34-9F4A-32479A879C8C}"/>
              </a:ext>
            </a:extLst>
          </p:cNvPr>
          <p:cNvSpPr txBox="1"/>
          <p:nvPr/>
        </p:nvSpPr>
        <p:spPr>
          <a:xfrm>
            <a:off x="9235211" y="3295702"/>
            <a:ext cx="2332107" cy="1377672"/>
          </a:xfrm>
          <a:prstGeom prst="roundRect">
            <a:avLst>
              <a:gd name="adj" fmla="val 6329"/>
            </a:avLst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Нужно уметь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планировать свою работу, обладать организаторскими качествами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C41206-F898-4F46-B559-7D4D8590FF1D}"/>
              </a:ext>
            </a:extLst>
          </p:cNvPr>
          <p:cNvSpPr txBox="1"/>
          <p:nvPr/>
        </p:nvSpPr>
        <p:spPr>
          <a:xfrm>
            <a:off x="8261067" y="5139844"/>
            <a:ext cx="3524309" cy="872734"/>
          </a:xfrm>
          <a:prstGeom prst="roundRect">
            <a:avLst>
              <a:gd name="adj" fmla="val 6938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Стремление помогать другим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– это важное качество для медицинского работника.</a:t>
            </a:r>
            <a:endParaRPr lang="ru-BY" dirty="0"/>
          </a:p>
        </p:txBody>
      </p:sp>
      <p:sp>
        <p:nvSpPr>
          <p:cNvPr id="14" name="скрыть">
            <a:extLst>
              <a:ext uri="{FF2B5EF4-FFF2-40B4-BE49-F238E27FC236}">
                <a16:creationId xmlns:a16="http://schemas.microsoft.com/office/drawing/2014/main" id="{28AC048F-0023-467A-868A-BB5B2CD533FA}"/>
              </a:ext>
            </a:extLst>
          </p:cNvPr>
          <p:cNvSpPr/>
          <p:nvPr/>
        </p:nvSpPr>
        <p:spPr>
          <a:xfrm>
            <a:off x="0" y="1295729"/>
            <a:ext cx="12192000" cy="552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4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21600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200" b="1" i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 заботой о здоровье</a:t>
            </a: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253AF8-BC33-4162-B93B-1A447E0D3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0" y="3302095"/>
            <a:ext cx="4017804" cy="30090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7EE46A-EB1C-4BEC-B842-5B5CA17FF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77" y="251591"/>
            <a:ext cx="3128827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06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762026" y="2735489"/>
            <a:ext cx="71265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Министр здравоохранения Республики Беларусь (с 2024 года). Кандидат медицинских наук, доцент.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2026" y="1767924"/>
            <a:ext cx="4894224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ХОДЖАЕВ 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Александр Валерьевич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836264" y="2588999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33478" y="422591"/>
            <a:ext cx="997313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медицинскими работниками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2CB0873-4E25-4002-8FE2-BEE88B514DDE}"/>
              </a:ext>
            </a:extLst>
          </p:cNvPr>
          <p:cNvSpPr/>
          <p:nvPr/>
        </p:nvSpPr>
        <p:spPr>
          <a:xfrm>
            <a:off x="4826553" y="4145001"/>
            <a:ext cx="6915681" cy="1844132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Aft>
                <a:spcPts val="3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«Система здравоохранения должна быть лицом и сердцем к народу. Под фразой „лицом к народу“ я имею в виду профессиональные кадры и материально-техническую базу, другие ресурсы. Под „сердцем к народу“ – сопереживание, которое всегда было свойственно белорусскому народу, сочувствие».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7" y="1654888"/>
            <a:ext cx="3973865" cy="4365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8604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176485" y="2703257"/>
            <a:ext cx="6509993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Кандидат медицинских наук, заслуженный врач Республики Беларусь. </a:t>
            </a:r>
          </a:p>
          <a:p>
            <a:pPr algn="just"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Основатель и первый заведующий кафедрой детских инфекционных болезней Белорусского государственного медицинского университета (1984 г.).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6485" y="1675286"/>
            <a:ext cx="489422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АСТАПОВ 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Анатолий Архипович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286191" y="2626266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176485" y="4837068"/>
            <a:ext cx="6509993" cy="1242323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Основной девиз в лечебной работе: «Сохранение не только жизни детей, но и качества жизни после перенесенных </a:t>
            </a:r>
            <a:r>
              <a:rPr lang="ru-RU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нейроинфекций</a:t>
            </a: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2" y="1223748"/>
            <a:ext cx="3238714" cy="48556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A1686F-847B-4D20-AC15-8C234F35310E}"/>
              </a:ext>
            </a:extLst>
          </p:cNvPr>
          <p:cNvSpPr txBox="1"/>
          <p:nvPr/>
        </p:nvSpPr>
        <p:spPr>
          <a:xfrm>
            <a:off x="2133478" y="422591"/>
            <a:ext cx="997313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медицинскими работниками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79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334686" y="2103320"/>
            <a:ext cx="637988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Доктор медицинских наук, профессор. </a:t>
            </a:r>
          </a:p>
          <a:p>
            <a:pPr algn="just"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Народный врач Беларуси, заслуженный врач Республики Беларусь, член-корреспондент Национальной академии наук Беларуси. </a:t>
            </a:r>
          </a:p>
          <a:p>
            <a:pPr algn="just"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Присвоено звание «Ученый года НАН Беларуси – 2022».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686" y="1060018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КАРПОВ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Игорь Александрович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465849" y="2014125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580779" y="4486408"/>
            <a:ext cx="10158437" cy="2099230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«Лучше всего стресс снимает физическая нагрузка».</a:t>
            </a:r>
          </a:p>
          <a:p>
            <a:pPr lvl="0" algn="just"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«Будущий врач – это карандаш с ластиком. Длинный стержень – школа, университет, может быть, аспирантура. Словом, то, что дает знания. Сначала у специалиста не все гладко, ошибки приходится подправлять ластиком. Грифель карандаша нужно постоянно затачивать, удаляя лишнее, чтобы писать свою историю в медицине. Подобная „заточка“ со временем становится все лучше и лучше, свидетельствуя о возрастающем мастерстве и профессионализме».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73"/>
          <a:stretch/>
        </p:blipFill>
        <p:spPr>
          <a:xfrm>
            <a:off x="1580780" y="1133757"/>
            <a:ext cx="3453970" cy="30877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BADE8E-BFAB-4238-9B1C-B014E261C697}"/>
              </a:ext>
            </a:extLst>
          </p:cNvPr>
          <p:cNvSpPr txBox="1"/>
          <p:nvPr/>
        </p:nvSpPr>
        <p:spPr>
          <a:xfrm>
            <a:off x="2133478" y="422591"/>
            <a:ext cx="997313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медицинскими работниками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57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18</a:t>
            </a:fld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059800" y="2470755"/>
            <a:ext cx="6389405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Доктор медицинских наук, профессор, академик Национальной академии наук Беларуси.</a:t>
            </a:r>
          </a:p>
          <a:p>
            <a:pPr algn="just"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Заместитель директора по научной работе государственного учреждения «Республиканский научно-практический центр онкологии и медицинской радиологии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им. 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Н.Н. Александрова».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59800" y="1218785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КРАСНЫЙ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Сергей Анатольевич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193792" y="2276220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699"/>
          <a:stretch/>
        </p:blipFill>
        <p:spPr>
          <a:xfrm>
            <a:off x="1296734" y="1367396"/>
            <a:ext cx="3641026" cy="36774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296734" y="5210905"/>
            <a:ext cx="10261282" cy="1076378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«Чтобы новорожденному ребенку получить дозу никотина, сопоставимую с той, которую имеет активный курильщик, достаточно вдохнуть запах одежды курящего человека. </a:t>
            </a:r>
            <a:b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Это повод задуматься всем курящим родителям: вред пассивного курения уже доказан».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CD7EC6-C130-4577-B7F2-838449491A56}"/>
              </a:ext>
            </a:extLst>
          </p:cNvPr>
          <p:cNvSpPr txBox="1"/>
          <p:nvPr/>
        </p:nvSpPr>
        <p:spPr>
          <a:xfrm>
            <a:off x="2133478" y="422591"/>
            <a:ext cx="997313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медицинскими работниками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24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19</a:t>
            </a:fld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672932" y="2373462"/>
            <a:ext cx="69397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Доктор медицинских наук, профессор. </a:t>
            </a:r>
          </a:p>
          <a:p>
            <a:pPr algn="just">
              <a:spcBef>
                <a:spcPts val="12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Председатель Постоянной комиссии по здравоохранению, физической культуре, семейной и молодежной политике. Заслуженный врач Республики Беларусь.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2932" y="1250672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МАКАРИНА-КИБАК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Людмила Эдуардовна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793511" y="2293185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793511" y="3920434"/>
            <a:ext cx="7044920" cy="2308175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Aft>
                <a:spcPts val="300"/>
              </a:spcAft>
            </a:pPr>
            <a:r>
              <a:rPr lang="ru-RU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«Депутаты Союзного государства Беларуси и России работают над повышением качества жизни населения. А для того, чтобы жизнь была качественная, очень важно, насколько здоров народ. У нас в Беларуси этот год объявлен Годом качества, в России – Годом семьи. Парламентарии должны оказать всю необходимую помощь для реализации планов в рамках объявленных Года качества и Года семьи. И тогда, конечно, для нашего народа это и будет увеличение продолжительности жизни, увеличение самого народа, рождаемости и соблюдение всех тех семейных традиций, о которых мы говорим».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r="9318"/>
          <a:stretch/>
        </p:blipFill>
        <p:spPr>
          <a:xfrm>
            <a:off x="700644" y="1338261"/>
            <a:ext cx="3771073" cy="48970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38AB41-3875-4229-AC99-EFD77DC1B0BA}"/>
              </a:ext>
            </a:extLst>
          </p:cNvPr>
          <p:cNvSpPr txBox="1"/>
          <p:nvPr/>
        </p:nvSpPr>
        <p:spPr>
          <a:xfrm>
            <a:off x="2133478" y="422591"/>
            <a:ext cx="997313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медицинскими работниками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63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891114"/>
                </a:solidFill>
                <a:latin typeface="Arial Black" panose="020B0A04020102020204" pitchFamily="34" charset="0"/>
                <a:cs typeface="Arial"/>
              </a:rPr>
              <a:t>Викторина</a:t>
            </a:r>
            <a:endParaRPr lang="x-none" sz="8000" b="1" dirty="0">
              <a:solidFill>
                <a:srgbClr val="891114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Небольшая викторина) — DRIVE2">
            <a:extLst>
              <a:ext uri="{FF2B5EF4-FFF2-40B4-BE49-F238E27FC236}">
                <a16:creationId xmlns:a16="http://schemas.microsoft.com/office/drawing/2014/main" id="{4D12877A-6F1A-4826-AADE-1D12A7A5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" y="3620720"/>
            <a:ext cx="3018827" cy="20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449D7D-60A5-451B-A764-73B25F5F9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77" y="251591"/>
            <a:ext cx="3128827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5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20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786224" y="2731783"/>
            <a:ext cx="6609449" cy="95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Доктор медицинских наук, профессор, академик Национальной академии наук Беларуси. 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Заслуженный врач Республики Беларусь.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6224" y="1432509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ОСТРОВСКИЙ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Юрий Петрович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786224" y="2553883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786224" y="4733365"/>
            <a:ext cx="6869329" cy="1702044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«Профессиональные мечты: развиваться, развиваться и еще раз развиваться. Знаете, с движением вперед становится все сложнее, требуется все более интенсивное обучение современным подходам и технологиям. Несмотря на высокий профессионализм, ему ведь нет предела».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2" y="1276224"/>
            <a:ext cx="3486135" cy="51591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E89EC1-56BE-4106-A3EB-7118F2DE9202}"/>
              </a:ext>
            </a:extLst>
          </p:cNvPr>
          <p:cNvSpPr txBox="1"/>
          <p:nvPr/>
        </p:nvSpPr>
        <p:spPr>
          <a:xfrm>
            <a:off x="2133478" y="422591"/>
            <a:ext cx="997313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медицинскими работниками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014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21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299281" y="2858459"/>
            <a:ext cx="6176939" cy="1294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Доктор медицинских наук, профессор. 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Заслуженный врач Республики Беларусь. 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2018 г. директор Минского научно-практического центра хирургии, трансплантологии и гематологии.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9281" y="1655663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РУММО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Олег Олегович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405657" y="2659040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405657" y="4933995"/>
            <a:ext cx="6176939" cy="870956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«Нужно всегда оставаться человеком, заниматься тем, что любишь, и двигаться вперед».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12352"/>
          <a:stretch/>
        </p:blipFill>
        <p:spPr>
          <a:xfrm>
            <a:off x="715780" y="1543947"/>
            <a:ext cx="4361290" cy="42610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504888-52B0-4004-B952-77793774F23F}"/>
              </a:ext>
            </a:extLst>
          </p:cNvPr>
          <p:cNvSpPr txBox="1"/>
          <p:nvPr/>
        </p:nvSpPr>
        <p:spPr>
          <a:xfrm>
            <a:off x="2133478" y="422591"/>
            <a:ext cx="997313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медицинскими работниками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80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22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192538" y="2583951"/>
            <a:ext cx="6463308" cy="1218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Доктор медицинских наук, профессор, член-корреспондент Национальной академии наук Беларуси. 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Ректор учреждения образования «Белорусский государственный медицинский университет».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2538" y="1399850"/>
            <a:ext cx="489422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РУБНИКОВИЧ 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Сергей Петрович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339283" y="2397158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192539" y="4662009"/>
            <a:ext cx="6463308" cy="1494601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«Главное – видеть отдачу от вложенных в работу сил, видеть эффект. Когда есть положительный результат, когда есть реализация задуманного, интерес будет сохраняться».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6" y="1153581"/>
            <a:ext cx="3335353" cy="50030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BC95D8-589B-46FF-B5C6-7FDB3546DE64}"/>
              </a:ext>
            </a:extLst>
          </p:cNvPr>
          <p:cNvSpPr txBox="1"/>
          <p:nvPr/>
        </p:nvSpPr>
        <p:spPr>
          <a:xfrm>
            <a:off x="2133478" y="422591"/>
            <a:ext cx="997313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медицинскими работниками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75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846992" y="3688832"/>
            <a:ext cx="600260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Следующая тема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ШАГа</a:t>
            </a:r>
            <a:r>
              <a:rPr lang="ru-RU" sz="2400" dirty="0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</a:p>
          <a:p>
            <a:pPr algn="ctr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Родина моя Беларусь </a:t>
            </a:r>
            <a:b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 лицах.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Итоги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»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9" y="216349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504587" y="2199402"/>
            <a:ext cx="6687413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72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АНОНС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4EEEE3-806A-4E96-AADB-F78A5DA39B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845" y="1926951"/>
            <a:ext cx="549815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0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3516511" y="352772"/>
            <a:ext cx="8211548" cy="2125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«Деньги потерял – ничего не потерял, время потерял – многое потерял, здоровье потерял – всё потерял».</a:t>
            </a:r>
          </a:p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«Здоровье – это не подарок, который человек получает один раз и на всю жизнь, а результат сознательного поведения каждого человека и всех в обществе»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(А. С. Макаренко).</a:t>
            </a:r>
          </a:p>
        </p:txBody>
      </p:sp>
      <p:sp>
        <p:nvSpPr>
          <p:cNvPr id="4" name="Вопрос 1">
            <a:hlinkClick r:id="rId2" action="ppaction://hlinksldjump"/>
            <a:extLst>
              <a:ext uri="{FF2B5EF4-FFF2-40B4-BE49-F238E27FC236}">
                <a16:creationId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595756" y="3876134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Вопрос 2">
            <a:hlinkClick r:id="rId3" action="ppaction://hlinksldjump"/>
            <a:extLst>
              <a:ext uri="{FF2B5EF4-FFF2-40B4-BE49-F238E27FC236}">
                <a16:creationId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839310" y="3876134"/>
            <a:ext cx="1879272" cy="12874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Вопрос 3">
            <a:hlinkClick r:id="rId4" action="ppaction://hlinksldjump"/>
            <a:extLst>
              <a:ext uri="{FF2B5EF4-FFF2-40B4-BE49-F238E27FC236}">
                <a16:creationId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082864" y="3876134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Вопрос 4">
            <a:hlinkClick r:id="rId5" action="ppaction://hlinksldjump"/>
            <a:extLst>
              <a:ext uri="{FF2B5EF4-FFF2-40B4-BE49-F238E27FC236}">
                <a16:creationId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326418" y="3876134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Вопрос 5">
            <a:hlinkClick r:id="rId6" action="ppaction://hlinksldjump"/>
            <a:extLst>
              <a:ext uri="{FF2B5EF4-FFF2-40B4-BE49-F238E27FC236}">
                <a16:creationId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569973" y="3876134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8" y="5339013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12" y="5339012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9" y="5391483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0" y="5339011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82" y="5316169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938925" y="2809764"/>
            <a:ext cx="10853489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76091"/>
                </a:solidFill>
                <a:latin typeface="Arial Black" panose="020B0A04020102020204" pitchFamily="34" charset="0"/>
                <a:cs typeface="Arial"/>
              </a:rPr>
              <a:t>Ответьте на вопросы викторины:</a:t>
            </a:r>
            <a:endParaRPr lang="x-none" sz="4000" b="1" dirty="0">
              <a:solidFill>
                <a:srgbClr val="376091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55" y="1664808"/>
            <a:ext cx="695049" cy="4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3C6FBCF5-3C2F-4B44-9965-798A6021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15" y="4864877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2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07BD60B0-CC51-425F-966D-906A33F1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71" y="4916938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3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464A3D2C-9824-43F3-BBD7-2A4E2B78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8" y="4932306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4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150FFB68-B16F-4E05-B42B-216AA31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00" y="4942624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5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8C6E0501-A3DA-472D-BE1C-C6E45727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729" y="4916937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9B5E86-5BBE-425A-94E3-C82A287565DA}"/>
              </a:ext>
            </a:extLst>
          </p:cNvPr>
          <p:cNvSpPr/>
          <p:nvPr/>
        </p:nvSpPr>
        <p:spPr>
          <a:xfrm>
            <a:off x="32243" y="0"/>
            <a:ext cx="1728448" cy="173300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16562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1142602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Какова важнейшая задача белорусской медицины?</a:t>
            </a:r>
          </a:p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учреждения образования в Республике Беларусь готовят специалистов для здравоохранения?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1147266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521132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521133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0" y="1519091"/>
            <a:ext cx="514061" cy="514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2778707" y="2127547"/>
            <a:ext cx="9051960" cy="2264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Александр Григорьевич Лукашенко на встрече со студентами Белорусского государственного медицинского университета сказал: </a:t>
            </a:r>
            <a:r>
              <a:rPr lang="ru-RU" sz="2000" i="1" dirty="0">
                <a:latin typeface="Calibri" panose="020F0502020204030204" pitchFamily="34" charset="0"/>
                <a:cs typeface="Calibri" panose="020F0502020204030204" pitchFamily="34" charset="0"/>
              </a:rPr>
              <a:t>«Перед отечественной медициной стоит важнейшая задача – увеличить продолжительность и повысить качество жизни наших граждан. Таков один из основополагающих приоритетов национальной политики государства».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Для решения этой задачи в Беларуси осуществляется подготовка высококвалифицированных специалистов в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средних специальных учебных заведениях и в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высших учебных заведениях.</a:t>
            </a: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82" y="4481097"/>
            <a:ext cx="3647999" cy="205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4" y="2286225"/>
            <a:ext cx="1917374" cy="1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46"/>
          <a:stretch/>
        </p:blipFill>
        <p:spPr>
          <a:xfrm>
            <a:off x="988583" y="4481097"/>
            <a:ext cx="3259495" cy="205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83" y="6319697"/>
            <a:ext cx="426800" cy="4268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61" y="6319697"/>
            <a:ext cx="426800" cy="426800"/>
          </a:xfrm>
          <a:prstGeom prst="rect">
            <a:avLst/>
          </a:prstGeom>
        </p:spPr>
      </p:pic>
      <p:pic>
        <p:nvPicPr>
          <p:cNvPr id="6" name="Рисунок 5">
            <a:hlinkClick r:id="rId13" action="ppaction://hlinksldjump"/>
            <a:extLst>
              <a:ext uri="{FF2B5EF4-FFF2-40B4-BE49-F238E27FC236}">
                <a16:creationId xmlns:a16="http://schemas.microsoft.com/office/drawing/2014/main" id="{AD8DB5FA-A6D6-4CEE-84C1-C6787D7435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86" y="4481097"/>
            <a:ext cx="3518642" cy="2052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24" y="6306896"/>
            <a:ext cx="426800" cy="4268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415E154-D706-4557-B23C-F1C1C5D24AC0}"/>
              </a:ext>
            </a:extLst>
          </p:cNvPr>
          <p:cNvSpPr/>
          <p:nvPr/>
        </p:nvSpPr>
        <p:spPr>
          <a:xfrm>
            <a:off x="1" y="2127546"/>
            <a:ext cx="12192000" cy="4730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0715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9B5E86-5BBE-425A-94E3-C82A287565DA}"/>
              </a:ext>
            </a:extLst>
          </p:cNvPr>
          <p:cNvSpPr/>
          <p:nvPr/>
        </p:nvSpPr>
        <p:spPr>
          <a:xfrm>
            <a:off x="32243" y="0"/>
            <a:ext cx="1728448" cy="173300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16562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1142602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Какова важнейшая задача белорусской медицины?</a:t>
            </a:r>
          </a:p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учреждения образования в Республике Беларусь готовят специалистов для здравоохранения?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1147266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521132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521133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0" y="1519091"/>
            <a:ext cx="514061" cy="514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2778707" y="2127547"/>
            <a:ext cx="9051960" cy="2264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Александр Григорьевич Лукашенко на встрече со студентами в Белорусском государственном медицинском университете сказал: </a:t>
            </a:r>
            <a:r>
              <a:rPr lang="ru-RU" sz="2000" i="1" dirty="0">
                <a:latin typeface="Calibri" panose="020F0502020204030204" pitchFamily="34" charset="0"/>
                <a:cs typeface="Calibri" panose="020F0502020204030204" pitchFamily="34" charset="0"/>
              </a:rPr>
              <a:t>«Перед отечественной медициной стоит важнейшая задача – увеличить продолжительность и повысить качество жизни наших граждан. Таков один из основополагающих приоритетов национальной политики государства».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Для решения этой задачи в Беларуси осуществляется подготовка высококвалифицированных специалистов в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средних специальных учебных заведениях и в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высших учебных заведениях.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4" y="2286225"/>
            <a:ext cx="1917374" cy="1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hlinkClick r:id="rId7" action="ppaction://hlinksldjump"/>
            <a:extLst>
              <a:ext uri="{FF2B5EF4-FFF2-40B4-BE49-F238E27FC236}">
                <a16:creationId xmlns:a16="http://schemas.microsoft.com/office/drawing/2014/main" id="{FE52D88A-3C26-4227-9619-FBB0EFF8D8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82" y="4481097"/>
            <a:ext cx="3647999" cy="205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Рисунок 25">
            <a:hlinkClick r:id="rId10" action="ppaction://hlinksldjump"/>
            <a:extLst>
              <a:ext uri="{FF2B5EF4-FFF2-40B4-BE49-F238E27FC236}">
                <a16:creationId xmlns:a16="http://schemas.microsoft.com/office/drawing/2014/main" id="{C44BE4F6-79FB-47B3-8F22-68B848025A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46"/>
          <a:stretch/>
        </p:blipFill>
        <p:spPr>
          <a:xfrm>
            <a:off x="988583" y="4481097"/>
            <a:ext cx="3259495" cy="205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7101529-595B-43D5-8D43-BF6620F9F9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83" y="6319697"/>
            <a:ext cx="426800" cy="4268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C5F9D26-807E-40E7-8D35-987ECBA6FD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61" y="6319697"/>
            <a:ext cx="426800" cy="4268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7DEF56B-9E33-4484-AE45-88D0B21F00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86" y="4481097"/>
            <a:ext cx="3518642" cy="2052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239A681-47C1-4BD5-B751-2B1D08C687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24" y="6306896"/>
            <a:ext cx="426800" cy="4268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902B59B-62F8-4C67-8FBE-E5FE65B00F8F}"/>
              </a:ext>
            </a:extLst>
          </p:cNvPr>
          <p:cNvSpPr/>
          <p:nvPr/>
        </p:nvSpPr>
        <p:spPr>
          <a:xfrm>
            <a:off x="1" y="39079"/>
            <a:ext cx="12192000" cy="681892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D6E70DF-D0DF-4A5F-AAA4-70964551317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570"/>
          <a:stretch/>
        </p:blipFill>
        <p:spPr>
          <a:xfrm>
            <a:off x="1112870" y="246104"/>
            <a:ext cx="10089784" cy="63132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Прямоугольник 30">
            <a:hlinkClick r:id="rId15" action="ppaction://hlinksldjump"/>
            <a:extLst>
              <a:ext uri="{FF2B5EF4-FFF2-40B4-BE49-F238E27FC236}">
                <a16:creationId xmlns:a16="http://schemas.microsoft.com/office/drawing/2014/main" id="{B8EFA547-BC2B-455C-8ACD-EC87E9F1925C}"/>
              </a:ext>
            </a:extLst>
          </p:cNvPr>
          <p:cNvSpPr/>
          <p:nvPr/>
        </p:nvSpPr>
        <p:spPr>
          <a:xfrm>
            <a:off x="27513" y="1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56792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9B5E86-5BBE-425A-94E3-C82A287565DA}"/>
              </a:ext>
            </a:extLst>
          </p:cNvPr>
          <p:cNvSpPr/>
          <p:nvPr/>
        </p:nvSpPr>
        <p:spPr>
          <a:xfrm>
            <a:off x="32243" y="0"/>
            <a:ext cx="1728448" cy="173300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16562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1142602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Какова важнейшая задача белорусской медицины?</a:t>
            </a:r>
          </a:p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учреждения образования в Республике Беларусь готовят специалистов для здравоохранения?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1147266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521132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521133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0" y="1519091"/>
            <a:ext cx="514061" cy="514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2778707" y="2127547"/>
            <a:ext cx="9051960" cy="2264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Александр Григорьевич Лукашенко на встрече со студентами в Белорусском государственном медицинском университете сказал: </a:t>
            </a:r>
            <a:r>
              <a:rPr lang="ru-RU" sz="2000" i="1" dirty="0">
                <a:latin typeface="Calibri" panose="020F0502020204030204" pitchFamily="34" charset="0"/>
                <a:cs typeface="Calibri" panose="020F0502020204030204" pitchFamily="34" charset="0"/>
              </a:rPr>
              <a:t>«Перед отечественной медициной стоит важнейшая задача – увеличить продолжительность и повысить качество жизни наших граждан. Таков один из основополагающих приоритетов национальной политики государства».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Для решения этой задачи в Беларуси осуществляется подготовка высококвалифицированных специалистов в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средних специальных учебных заведениях и в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высших учебных заведениях.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4" y="2286225"/>
            <a:ext cx="1917374" cy="1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hlinkClick r:id="rId7" action="ppaction://hlinksldjump"/>
            <a:extLst>
              <a:ext uri="{FF2B5EF4-FFF2-40B4-BE49-F238E27FC236}">
                <a16:creationId xmlns:a16="http://schemas.microsoft.com/office/drawing/2014/main" id="{2FB6C361-B920-46E8-858E-B8708C62F3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82" y="4481097"/>
            <a:ext cx="3647999" cy="205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Рисунок 25">
            <a:hlinkClick r:id="rId10" action="ppaction://hlinksldjump"/>
            <a:extLst>
              <a:ext uri="{FF2B5EF4-FFF2-40B4-BE49-F238E27FC236}">
                <a16:creationId xmlns:a16="http://schemas.microsoft.com/office/drawing/2014/main" id="{2725C13A-D838-44C6-985D-1C897E5322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46"/>
          <a:stretch/>
        </p:blipFill>
        <p:spPr>
          <a:xfrm>
            <a:off x="988583" y="4481097"/>
            <a:ext cx="3259495" cy="205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85F6D75-F458-460A-A557-8A00D4E2A1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83" y="6319697"/>
            <a:ext cx="426800" cy="4268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B34B5AC-91F7-4708-AFE2-EC950D1399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61" y="6319697"/>
            <a:ext cx="426800" cy="4268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602296-7DC5-4E63-8ABF-4CE5A098DB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86" y="4481097"/>
            <a:ext cx="3518642" cy="2052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6627DE1-FE8C-4234-BB26-201B9F655C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24" y="6306896"/>
            <a:ext cx="426800" cy="4268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E44CF5F-982C-4027-AD95-04342E07BAB5}"/>
              </a:ext>
            </a:extLst>
          </p:cNvPr>
          <p:cNvSpPr/>
          <p:nvPr/>
        </p:nvSpPr>
        <p:spPr>
          <a:xfrm>
            <a:off x="1" y="39079"/>
            <a:ext cx="12192000" cy="681892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6C51CDB-E538-489C-9F29-EB3CF1276FE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40" y="0"/>
            <a:ext cx="8319949" cy="6858000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DE378250-C116-4D2F-8CAA-59CBB9A18ACA}"/>
              </a:ext>
            </a:extLst>
          </p:cNvPr>
          <p:cNvSpPr/>
          <p:nvPr/>
        </p:nvSpPr>
        <p:spPr>
          <a:xfrm>
            <a:off x="2208581" y="3458290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F8A04F51-6AD4-4E77-9AF0-D93E1E04A23E}"/>
              </a:ext>
            </a:extLst>
          </p:cNvPr>
          <p:cNvSpPr/>
          <p:nvPr/>
        </p:nvSpPr>
        <p:spPr>
          <a:xfrm>
            <a:off x="4366222" y="2507201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246F63-C048-4C80-ADCE-0D870CB954ED}"/>
              </a:ext>
            </a:extLst>
          </p:cNvPr>
          <p:cNvSpPr/>
          <p:nvPr/>
        </p:nvSpPr>
        <p:spPr>
          <a:xfrm>
            <a:off x="8356814" y="5066371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F0FC990-26AF-4635-BF61-E84C9792C576}"/>
              </a:ext>
            </a:extLst>
          </p:cNvPr>
          <p:cNvSpPr/>
          <p:nvPr/>
        </p:nvSpPr>
        <p:spPr>
          <a:xfrm>
            <a:off x="6264355" y="934716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4BC8499E-9FED-4171-9A39-063D03FB42EE}"/>
              </a:ext>
            </a:extLst>
          </p:cNvPr>
          <p:cNvSpPr/>
          <p:nvPr/>
        </p:nvSpPr>
        <p:spPr>
          <a:xfrm>
            <a:off x="6843643" y="5647392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2594AC2-0540-47C3-B3D1-25CA892EDCC0}"/>
              </a:ext>
            </a:extLst>
          </p:cNvPr>
          <p:cNvSpPr/>
          <p:nvPr/>
        </p:nvSpPr>
        <p:spPr>
          <a:xfrm>
            <a:off x="7672096" y="3037239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DCBC93-3A95-462B-A0F3-23E00776B946}"/>
              </a:ext>
            </a:extLst>
          </p:cNvPr>
          <p:cNvSpPr txBox="1"/>
          <p:nvPr/>
        </p:nvSpPr>
        <p:spPr>
          <a:xfrm>
            <a:off x="6613978" y="4235019"/>
            <a:ext cx="11599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Бобруйск</a:t>
            </a:r>
            <a:endParaRPr lang="be-BY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687F8499-9BA5-414E-9527-B4B5615D7AE3}"/>
              </a:ext>
            </a:extLst>
          </p:cNvPr>
          <p:cNvSpPr/>
          <p:nvPr/>
        </p:nvSpPr>
        <p:spPr>
          <a:xfrm>
            <a:off x="6774877" y="4128451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EC06029E-584C-4ED7-83E0-40E78E42744D}"/>
              </a:ext>
            </a:extLst>
          </p:cNvPr>
          <p:cNvSpPr/>
          <p:nvPr/>
        </p:nvSpPr>
        <p:spPr>
          <a:xfrm>
            <a:off x="5506594" y="2964401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FF"/>
              </a:solidFill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7F23EA97-04AD-472F-AAA9-3DF03DA28C3C}"/>
              </a:ext>
            </a:extLst>
          </p:cNvPr>
          <p:cNvCxnSpPr>
            <a:stCxn id="41" idx="1"/>
          </p:cNvCxnSpPr>
          <p:nvPr/>
        </p:nvCxnSpPr>
        <p:spPr>
          <a:xfrm flipH="1" flipV="1">
            <a:off x="3310759" y="1481959"/>
            <a:ext cx="2217065" cy="150367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346990A-A491-4C95-916B-D2130737BB15}"/>
              </a:ext>
            </a:extLst>
          </p:cNvPr>
          <p:cNvGrpSpPr/>
          <p:nvPr/>
        </p:nvGrpSpPr>
        <p:grpSpPr>
          <a:xfrm>
            <a:off x="209381" y="136636"/>
            <a:ext cx="3406178" cy="400110"/>
            <a:chOff x="198870" y="241739"/>
            <a:chExt cx="3406178" cy="40011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201FFA6C-79AC-46ED-BAE1-7BDA91B84792}"/>
                </a:ext>
              </a:extLst>
            </p:cNvPr>
            <p:cNvSpPr/>
            <p:nvPr/>
          </p:nvSpPr>
          <p:spPr>
            <a:xfrm>
              <a:off x="198870" y="389367"/>
              <a:ext cx="144965" cy="1449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FF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D0FC67A-B016-4448-BCD9-2FE6922EE5A8}"/>
                </a:ext>
              </a:extLst>
            </p:cNvPr>
            <p:cNvSpPr txBox="1"/>
            <p:nvPr/>
          </p:nvSpPr>
          <p:spPr>
            <a:xfrm>
              <a:off x="346842" y="241739"/>
              <a:ext cx="32582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002060"/>
                  </a:solidFill>
                </a:rPr>
                <a:t>Медицинские колледжи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83DB2F1-B4FA-433D-845C-D64C8AA82723}"/>
              </a:ext>
            </a:extLst>
          </p:cNvPr>
          <p:cNvGrpSpPr/>
          <p:nvPr/>
        </p:nvGrpSpPr>
        <p:grpSpPr>
          <a:xfrm>
            <a:off x="198870" y="467711"/>
            <a:ext cx="3532301" cy="400110"/>
            <a:chOff x="198870" y="593836"/>
            <a:chExt cx="3532301" cy="400110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AA86BBAE-C2A0-4535-BA76-EE72A3FEFE1F}"/>
                </a:ext>
              </a:extLst>
            </p:cNvPr>
            <p:cNvSpPr/>
            <p:nvPr/>
          </p:nvSpPr>
          <p:spPr>
            <a:xfrm>
              <a:off x="198870" y="736208"/>
              <a:ext cx="144965" cy="1449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A5F224B-32E4-4267-8C89-3AE8FD97EB47}"/>
                </a:ext>
              </a:extLst>
            </p:cNvPr>
            <p:cNvSpPr txBox="1"/>
            <p:nvPr/>
          </p:nvSpPr>
          <p:spPr>
            <a:xfrm>
              <a:off x="362606" y="593836"/>
              <a:ext cx="33685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C00000"/>
                  </a:solidFill>
                </a:rPr>
                <a:t>Медицинские университеты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0" name="Овал 49">
            <a:extLst>
              <a:ext uri="{FF2B5EF4-FFF2-40B4-BE49-F238E27FC236}">
                <a16:creationId xmlns:a16="http://schemas.microsoft.com/office/drawing/2014/main" id="{754ECB4F-E159-4402-BC68-A01C3AABDE9C}"/>
              </a:ext>
            </a:extLst>
          </p:cNvPr>
          <p:cNvSpPr/>
          <p:nvPr/>
        </p:nvSpPr>
        <p:spPr>
          <a:xfrm>
            <a:off x="5448787" y="3253436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FF"/>
              </a:solidFill>
            </a:endParaRP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E0EAA88C-2B90-4417-889F-509BE9F419E8}"/>
              </a:ext>
            </a:extLst>
          </p:cNvPr>
          <p:cNvCxnSpPr>
            <a:stCxn id="50" idx="1"/>
          </p:cNvCxnSpPr>
          <p:nvPr/>
        </p:nvCxnSpPr>
        <p:spPr>
          <a:xfrm flipH="1" flipV="1">
            <a:off x="3216167" y="2091559"/>
            <a:ext cx="2253850" cy="118310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6C1FAB84-20D3-49D8-AAC4-FFDF0B064759}"/>
              </a:ext>
            </a:extLst>
          </p:cNvPr>
          <p:cNvCxnSpPr>
            <a:stCxn id="34" idx="7"/>
          </p:cNvCxnSpPr>
          <p:nvPr/>
        </p:nvCxnSpPr>
        <p:spPr>
          <a:xfrm flipV="1">
            <a:off x="8480549" y="4750676"/>
            <a:ext cx="1304582" cy="33692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40C8FE4B-D3E6-4743-B373-6E0C609DED21}"/>
              </a:ext>
            </a:extLst>
          </p:cNvPr>
          <p:cNvCxnSpPr>
            <a:stCxn id="37" idx="7"/>
          </p:cNvCxnSpPr>
          <p:nvPr/>
        </p:nvCxnSpPr>
        <p:spPr>
          <a:xfrm flipV="1">
            <a:off x="7795831" y="2312277"/>
            <a:ext cx="1190514" cy="74619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B16AB2E8-2D2B-4D42-922F-3941B8044F5A}"/>
              </a:ext>
            </a:extLst>
          </p:cNvPr>
          <p:cNvCxnSpPr>
            <a:stCxn id="32" idx="1"/>
          </p:cNvCxnSpPr>
          <p:nvPr/>
        </p:nvCxnSpPr>
        <p:spPr>
          <a:xfrm flipH="1" flipV="1">
            <a:off x="1692167" y="3247698"/>
            <a:ext cx="537644" cy="23182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Овал 58">
            <a:extLst>
              <a:ext uri="{FF2B5EF4-FFF2-40B4-BE49-F238E27FC236}">
                <a16:creationId xmlns:a16="http://schemas.microsoft.com/office/drawing/2014/main" id="{DE20B016-72F6-485C-BEE1-9B5EE257678E}"/>
              </a:ext>
            </a:extLst>
          </p:cNvPr>
          <p:cNvSpPr/>
          <p:nvPr/>
        </p:nvSpPr>
        <p:spPr>
          <a:xfrm>
            <a:off x="7456317" y="1209972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27131A38-35F3-4292-8DFC-B21F2744227E}"/>
              </a:ext>
            </a:extLst>
          </p:cNvPr>
          <p:cNvCxnSpPr>
            <a:stCxn id="59" idx="7"/>
          </p:cNvCxnSpPr>
          <p:nvPr/>
        </p:nvCxnSpPr>
        <p:spPr>
          <a:xfrm flipV="1">
            <a:off x="7580052" y="499243"/>
            <a:ext cx="1211851" cy="73195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1" name="Овал 60">
            <a:extLst>
              <a:ext uri="{FF2B5EF4-FFF2-40B4-BE49-F238E27FC236}">
                <a16:creationId xmlns:a16="http://schemas.microsoft.com/office/drawing/2014/main" id="{E9C81757-0254-47C4-9607-F1A257D3F0B8}"/>
              </a:ext>
            </a:extLst>
          </p:cNvPr>
          <p:cNvSpPr/>
          <p:nvPr/>
        </p:nvSpPr>
        <p:spPr>
          <a:xfrm>
            <a:off x="2032980" y="5676870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7" name="Picture 46" descr="200">
            <a:extLst>
              <a:ext uri="{FF2B5EF4-FFF2-40B4-BE49-F238E27FC236}">
                <a16:creationId xmlns:a16="http://schemas.microsoft.com/office/drawing/2014/main" id="{05979202-B461-4582-B234-06C7C5515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687" y="5457572"/>
            <a:ext cx="1320230" cy="11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D7440A14-92C9-4A78-BE0D-3A89BC774AAA}"/>
              </a:ext>
            </a:extLst>
          </p:cNvPr>
          <p:cNvCxnSpPr>
            <a:stCxn id="61" idx="2"/>
            <a:endCxn id="64" idx="3"/>
          </p:cNvCxnSpPr>
          <p:nvPr/>
        </p:nvCxnSpPr>
        <p:spPr>
          <a:xfrm flipH="1">
            <a:off x="1124460" y="5749353"/>
            <a:ext cx="908520" cy="11140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5" name="Овал 64">
            <a:extLst>
              <a:ext uri="{FF2B5EF4-FFF2-40B4-BE49-F238E27FC236}">
                <a16:creationId xmlns:a16="http://schemas.microsoft.com/office/drawing/2014/main" id="{28F68CF3-0E34-4CEC-9F64-F2F501E56EA7}"/>
              </a:ext>
            </a:extLst>
          </p:cNvPr>
          <p:cNvSpPr/>
          <p:nvPr/>
        </p:nvSpPr>
        <p:spPr>
          <a:xfrm>
            <a:off x="5406800" y="4394608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2218C6C7-413E-42DD-9DD9-970528A20D89}"/>
              </a:ext>
            </a:extLst>
          </p:cNvPr>
          <p:cNvCxnSpPr>
            <a:stCxn id="65" idx="3"/>
          </p:cNvCxnSpPr>
          <p:nvPr/>
        </p:nvCxnSpPr>
        <p:spPr>
          <a:xfrm flipH="1">
            <a:off x="4004442" y="4518344"/>
            <a:ext cx="1423588" cy="164071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Овал 67">
            <a:extLst>
              <a:ext uri="{FF2B5EF4-FFF2-40B4-BE49-F238E27FC236}">
                <a16:creationId xmlns:a16="http://schemas.microsoft.com/office/drawing/2014/main" id="{B0D2B2E9-92C8-49F0-9900-E9909203F986}"/>
              </a:ext>
            </a:extLst>
          </p:cNvPr>
          <p:cNvSpPr/>
          <p:nvPr/>
        </p:nvSpPr>
        <p:spPr>
          <a:xfrm>
            <a:off x="6089972" y="2691932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EECA951A-7CCB-4EF5-B18C-B16F8C298724}"/>
              </a:ext>
            </a:extLst>
          </p:cNvPr>
          <p:cNvCxnSpPr>
            <a:stCxn id="68" idx="7"/>
          </p:cNvCxnSpPr>
          <p:nvPr/>
        </p:nvCxnSpPr>
        <p:spPr>
          <a:xfrm flipV="1">
            <a:off x="6213707" y="1555531"/>
            <a:ext cx="2457327" cy="115763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21C2F186-B355-4DCA-B41A-D58B00AFB04B}"/>
              </a:ext>
            </a:extLst>
          </p:cNvPr>
          <p:cNvCxnSpPr>
            <a:stCxn id="33" idx="0"/>
          </p:cNvCxnSpPr>
          <p:nvPr/>
        </p:nvCxnSpPr>
        <p:spPr>
          <a:xfrm flipH="1" flipV="1">
            <a:off x="4109546" y="1008994"/>
            <a:ext cx="329159" cy="149820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3" name="Овал 72">
            <a:extLst>
              <a:ext uri="{FF2B5EF4-FFF2-40B4-BE49-F238E27FC236}">
                <a16:creationId xmlns:a16="http://schemas.microsoft.com/office/drawing/2014/main" id="{25D2E364-1410-45A9-99A7-F56239A9EE91}"/>
              </a:ext>
            </a:extLst>
          </p:cNvPr>
          <p:cNvSpPr/>
          <p:nvPr/>
        </p:nvSpPr>
        <p:spPr>
          <a:xfrm>
            <a:off x="7613972" y="2155903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62A85984-C0CA-490B-8131-920EE69425CB}"/>
              </a:ext>
            </a:extLst>
          </p:cNvPr>
          <p:cNvCxnSpPr>
            <a:stCxn id="73" idx="7"/>
          </p:cNvCxnSpPr>
          <p:nvPr/>
        </p:nvCxnSpPr>
        <p:spPr>
          <a:xfrm flipV="1">
            <a:off x="7737707" y="1387367"/>
            <a:ext cx="2446817" cy="78976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6" name="Овал 75">
            <a:extLst>
              <a:ext uri="{FF2B5EF4-FFF2-40B4-BE49-F238E27FC236}">
                <a16:creationId xmlns:a16="http://schemas.microsoft.com/office/drawing/2014/main" id="{11059C83-0987-4E64-BA55-CFBE2A26FC15}"/>
              </a:ext>
            </a:extLst>
          </p:cNvPr>
          <p:cNvSpPr/>
          <p:nvPr/>
        </p:nvSpPr>
        <p:spPr>
          <a:xfrm>
            <a:off x="5364760" y="3080815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70187382-5F8F-436F-B861-2EB9C7100A70}"/>
              </a:ext>
            </a:extLst>
          </p:cNvPr>
          <p:cNvCxnSpPr>
            <a:stCxn id="35" idx="7"/>
            <a:endCxn id="78" idx="1"/>
          </p:cNvCxnSpPr>
          <p:nvPr/>
        </p:nvCxnSpPr>
        <p:spPr>
          <a:xfrm flipV="1">
            <a:off x="6388090" y="340200"/>
            <a:ext cx="1379054" cy="61574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9" name="Овал 78">
            <a:extLst>
              <a:ext uri="{FF2B5EF4-FFF2-40B4-BE49-F238E27FC236}">
                <a16:creationId xmlns:a16="http://schemas.microsoft.com/office/drawing/2014/main" id="{1509174F-0690-4303-AE50-B4CD992CE959}"/>
              </a:ext>
            </a:extLst>
          </p:cNvPr>
          <p:cNvSpPr/>
          <p:nvPr/>
        </p:nvSpPr>
        <p:spPr>
          <a:xfrm>
            <a:off x="3457131" y="4263227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37A96200-A4DD-45E5-B6E5-9F82BE0BE663}"/>
              </a:ext>
            </a:extLst>
          </p:cNvPr>
          <p:cNvSpPr/>
          <p:nvPr/>
        </p:nvSpPr>
        <p:spPr>
          <a:xfrm>
            <a:off x="2085532" y="3627351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1BC94CC4-CE1F-49D2-8C19-F67BBFE5716F}"/>
              </a:ext>
            </a:extLst>
          </p:cNvPr>
          <p:cNvCxnSpPr>
            <a:stCxn id="40" idx="6"/>
          </p:cNvCxnSpPr>
          <p:nvPr/>
        </p:nvCxnSpPr>
        <p:spPr>
          <a:xfrm flipV="1">
            <a:off x="6919842" y="3418490"/>
            <a:ext cx="3044278" cy="78244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463ACA63-D8BF-4151-85A8-816484ABBB93}"/>
              </a:ext>
            </a:extLst>
          </p:cNvPr>
          <p:cNvCxnSpPr/>
          <p:nvPr/>
        </p:nvCxnSpPr>
        <p:spPr>
          <a:xfrm>
            <a:off x="7010400" y="5791200"/>
            <a:ext cx="1534510" cy="52551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B1FF46EE-53C8-4FBE-A363-4ED4A5AFCD31}"/>
              </a:ext>
            </a:extLst>
          </p:cNvPr>
          <p:cNvCxnSpPr>
            <a:stCxn id="79" idx="2"/>
          </p:cNvCxnSpPr>
          <p:nvPr/>
        </p:nvCxnSpPr>
        <p:spPr>
          <a:xfrm flipH="1">
            <a:off x="1692166" y="4335710"/>
            <a:ext cx="1764965" cy="45700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EA7F22CD-CD86-48E9-8933-8F4A0FE4E940}"/>
              </a:ext>
            </a:extLst>
          </p:cNvPr>
          <p:cNvCxnSpPr>
            <a:stCxn id="76" idx="1"/>
          </p:cNvCxnSpPr>
          <p:nvPr/>
        </p:nvCxnSpPr>
        <p:spPr>
          <a:xfrm flipH="1" flipV="1">
            <a:off x="2228193" y="2322786"/>
            <a:ext cx="3157797" cy="779259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9" name="Овал 88">
            <a:extLst>
              <a:ext uri="{FF2B5EF4-FFF2-40B4-BE49-F238E27FC236}">
                <a16:creationId xmlns:a16="http://schemas.microsoft.com/office/drawing/2014/main" id="{F49474AB-7C6E-4156-8C19-0F25EF6EA5B0}"/>
              </a:ext>
            </a:extLst>
          </p:cNvPr>
          <p:cNvSpPr/>
          <p:nvPr/>
        </p:nvSpPr>
        <p:spPr>
          <a:xfrm>
            <a:off x="7472084" y="1393902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DA992638-A6C0-482E-B2B7-1E1CABC4F70F}"/>
              </a:ext>
            </a:extLst>
          </p:cNvPr>
          <p:cNvCxnSpPr>
            <a:stCxn id="89" idx="7"/>
          </p:cNvCxnSpPr>
          <p:nvPr/>
        </p:nvCxnSpPr>
        <p:spPr>
          <a:xfrm flipV="1">
            <a:off x="7595819" y="609601"/>
            <a:ext cx="2241864" cy="805531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2" name="Овал 91">
            <a:extLst>
              <a:ext uri="{FF2B5EF4-FFF2-40B4-BE49-F238E27FC236}">
                <a16:creationId xmlns:a16="http://schemas.microsoft.com/office/drawing/2014/main" id="{9C3BDE3D-E817-45D9-AF83-BC2867E8E3F2}"/>
              </a:ext>
            </a:extLst>
          </p:cNvPr>
          <p:cNvSpPr/>
          <p:nvPr/>
        </p:nvSpPr>
        <p:spPr>
          <a:xfrm>
            <a:off x="8365463" y="5335282"/>
            <a:ext cx="144965" cy="144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C6CEA799-B853-4DC0-B25F-8676D39871C7}"/>
              </a:ext>
            </a:extLst>
          </p:cNvPr>
          <p:cNvCxnSpPr>
            <a:stCxn id="92" idx="6"/>
          </p:cNvCxnSpPr>
          <p:nvPr/>
        </p:nvCxnSpPr>
        <p:spPr>
          <a:xfrm flipV="1">
            <a:off x="8510428" y="5328746"/>
            <a:ext cx="1348274" cy="79019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44FFC892-A975-4737-9B1C-46755E41659F}"/>
              </a:ext>
            </a:extLst>
          </p:cNvPr>
          <p:cNvCxnSpPr>
            <a:stCxn id="80" idx="2"/>
          </p:cNvCxnSpPr>
          <p:nvPr/>
        </p:nvCxnSpPr>
        <p:spPr>
          <a:xfrm flipH="1" flipV="1">
            <a:off x="1282263" y="3678621"/>
            <a:ext cx="803269" cy="21213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40B0CDC-2B98-4F92-A109-432E55FAFC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1" y="1819972"/>
            <a:ext cx="514061" cy="514061"/>
          </a:xfrm>
          <a:prstGeom prst="rect">
            <a:avLst/>
          </a:prstGeom>
        </p:spPr>
      </p:pic>
      <p:sp>
        <p:nvSpPr>
          <p:cNvPr id="98" name="Переход">
            <a:hlinkClick r:id="rId17" action="ppaction://hlinksldjump"/>
            <a:extLst>
              <a:ext uri="{FF2B5EF4-FFF2-40B4-BE49-F238E27FC236}">
                <a16:creationId xmlns:a16="http://schemas.microsoft.com/office/drawing/2014/main" id="{F0E86BFC-9975-4893-98CE-5733B205E403}"/>
              </a:ext>
            </a:extLst>
          </p:cNvPr>
          <p:cNvSpPr/>
          <p:nvPr/>
        </p:nvSpPr>
        <p:spPr>
          <a:xfrm>
            <a:off x="27513" y="1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43" name="Рисунок 42">
            <a:hlinkClick r:id="rId18"/>
            <a:extLst>
              <a:ext uri="{FF2B5EF4-FFF2-40B4-BE49-F238E27FC236}">
                <a16:creationId xmlns:a16="http://schemas.microsoft.com/office/drawing/2014/main" id="{830E03C6-59EA-47CE-A505-DEB16C8026A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11" y="1053663"/>
            <a:ext cx="680544" cy="680544"/>
          </a:xfrm>
          <a:prstGeom prst="rect">
            <a:avLst/>
          </a:prstGeom>
        </p:spPr>
      </p:pic>
      <p:pic>
        <p:nvPicPr>
          <p:cNvPr id="88" name="Рисунок 87">
            <a:hlinkClick r:id="rId20"/>
            <a:extLst>
              <a:ext uri="{FF2B5EF4-FFF2-40B4-BE49-F238E27FC236}">
                <a16:creationId xmlns:a16="http://schemas.microsoft.com/office/drawing/2014/main" id="{BCEE621E-3084-4B28-A83F-256373AF630F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59" y="1873469"/>
            <a:ext cx="680400" cy="680400"/>
          </a:xfrm>
          <a:prstGeom prst="rect">
            <a:avLst/>
          </a:prstGeom>
        </p:spPr>
      </p:pic>
      <p:pic>
        <p:nvPicPr>
          <p:cNvPr id="86" name="Рисунок 85">
            <a:hlinkClick r:id="rId22"/>
            <a:extLst>
              <a:ext uri="{FF2B5EF4-FFF2-40B4-BE49-F238E27FC236}">
                <a16:creationId xmlns:a16="http://schemas.microsoft.com/office/drawing/2014/main" id="{3BEE248C-5175-49DC-8B70-3F2932BB76F4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42" y="4480034"/>
            <a:ext cx="680400" cy="680400"/>
          </a:xfrm>
          <a:prstGeom prst="rect">
            <a:avLst/>
          </a:prstGeom>
        </p:spPr>
      </p:pic>
      <p:pic>
        <p:nvPicPr>
          <p:cNvPr id="53" name="Рисунок 52">
            <a:hlinkClick r:id="rId24"/>
            <a:extLst>
              <a:ext uri="{FF2B5EF4-FFF2-40B4-BE49-F238E27FC236}">
                <a16:creationId xmlns:a16="http://schemas.microsoft.com/office/drawing/2014/main" id="{4B5324CE-A2A9-4510-86E0-99E56370078A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67" y="4301358"/>
            <a:ext cx="680400" cy="680400"/>
          </a:xfrm>
          <a:prstGeom prst="rect">
            <a:avLst/>
          </a:prstGeom>
        </p:spPr>
      </p:pic>
      <p:pic>
        <p:nvPicPr>
          <p:cNvPr id="63" name="Рисунок 62">
            <a:hlinkClick r:id="rId26"/>
            <a:extLst>
              <a:ext uri="{FF2B5EF4-FFF2-40B4-BE49-F238E27FC236}">
                <a16:creationId xmlns:a16="http://schemas.microsoft.com/office/drawing/2014/main" id="{7238A98E-A090-431D-846D-B8191263D39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806" y="118241"/>
            <a:ext cx="680400" cy="680400"/>
          </a:xfrm>
          <a:prstGeom prst="rect">
            <a:avLst/>
          </a:prstGeom>
        </p:spPr>
      </p:pic>
      <p:pic>
        <p:nvPicPr>
          <p:cNvPr id="55" name="Рисунок 54">
            <a:hlinkClick r:id="rId28"/>
            <a:extLst>
              <a:ext uri="{FF2B5EF4-FFF2-40B4-BE49-F238E27FC236}">
                <a16:creationId xmlns:a16="http://schemas.microsoft.com/office/drawing/2014/main" id="{3EDBD9B3-CF0B-4B0E-8084-2818680BADA3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54" y="1705303"/>
            <a:ext cx="680400" cy="680400"/>
          </a:xfrm>
          <a:prstGeom prst="rect">
            <a:avLst/>
          </a:prstGeom>
        </p:spPr>
      </p:pic>
      <p:pic>
        <p:nvPicPr>
          <p:cNvPr id="64" name="Рисунок 63">
            <a:hlinkClick r:id="rId30"/>
            <a:extLst>
              <a:ext uri="{FF2B5EF4-FFF2-40B4-BE49-F238E27FC236}">
                <a16:creationId xmlns:a16="http://schemas.microsoft.com/office/drawing/2014/main" id="{568DE1B5-3BCB-4F8F-8A73-444411A44C2C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0" y="5520558"/>
            <a:ext cx="680400" cy="680400"/>
          </a:xfrm>
          <a:prstGeom prst="rect">
            <a:avLst/>
          </a:prstGeom>
        </p:spPr>
      </p:pic>
      <p:pic>
        <p:nvPicPr>
          <p:cNvPr id="57" name="Рисунок 56">
            <a:hlinkClick r:id="rId32"/>
            <a:extLst>
              <a:ext uri="{FF2B5EF4-FFF2-40B4-BE49-F238E27FC236}">
                <a16:creationId xmlns:a16="http://schemas.microsoft.com/office/drawing/2014/main" id="{828D66A3-ACFE-4120-ABB4-DB44606F8FB6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41" y="2745828"/>
            <a:ext cx="680400" cy="680400"/>
          </a:xfrm>
          <a:prstGeom prst="rect">
            <a:avLst/>
          </a:prstGeom>
        </p:spPr>
      </p:pic>
      <p:pic>
        <p:nvPicPr>
          <p:cNvPr id="58" name="Рисунок 57">
            <a:hlinkClick r:id="rId34"/>
            <a:extLst>
              <a:ext uri="{FF2B5EF4-FFF2-40B4-BE49-F238E27FC236}">
                <a16:creationId xmlns:a16="http://schemas.microsoft.com/office/drawing/2014/main" id="{B353A3EF-CD4A-4112-8E2C-15459FE53A93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5" y="1726325"/>
            <a:ext cx="680400" cy="680400"/>
          </a:xfrm>
          <a:prstGeom prst="rect">
            <a:avLst/>
          </a:prstGeom>
        </p:spPr>
      </p:pic>
      <p:pic>
        <p:nvPicPr>
          <p:cNvPr id="91" name="Рисунок 90">
            <a:hlinkClick r:id="rId36"/>
            <a:extLst>
              <a:ext uri="{FF2B5EF4-FFF2-40B4-BE49-F238E27FC236}">
                <a16:creationId xmlns:a16="http://schemas.microsoft.com/office/drawing/2014/main" id="{DA92BB59-F2A8-440B-B481-7A773C2C9566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31" y="181304"/>
            <a:ext cx="680400" cy="680400"/>
          </a:xfrm>
          <a:prstGeom prst="rect">
            <a:avLst/>
          </a:prstGeom>
        </p:spPr>
      </p:pic>
      <p:pic>
        <p:nvPicPr>
          <p:cNvPr id="94" name="Рисунок 93">
            <a:hlinkClick r:id="rId38"/>
            <a:extLst>
              <a:ext uri="{FF2B5EF4-FFF2-40B4-BE49-F238E27FC236}">
                <a16:creationId xmlns:a16="http://schemas.microsoft.com/office/drawing/2014/main" id="{C731BFC1-5615-4773-A9B8-488765679316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62" y="5079125"/>
            <a:ext cx="680400" cy="680400"/>
          </a:xfrm>
          <a:prstGeom prst="rect">
            <a:avLst/>
          </a:prstGeom>
        </p:spPr>
      </p:pic>
      <p:pic>
        <p:nvPicPr>
          <p:cNvPr id="67" name="Рисунок 66">
            <a:hlinkClick r:id="rId40"/>
            <a:extLst>
              <a:ext uri="{FF2B5EF4-FFF2-40B4-BE49-F238E27FC236}">
                <a16:creationId xmlns:a16="http://schemas.microsoft.com/office/drawing/2014/main" id="{AB7CD7EA-4107-4D84-9C58-0CFCD162D469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37" y="6103883"/>
            <a:ext cx="680400" cy="680400"/>
          </a:xfrm>
          <a:prstGeom prst="rect">
            <a:avLst/>
          </a:prstGeom>
        </p:spPr>
      </p:pic>
      <p:pic>
        <p:nvPicPr>
          <p:cNvPr id="96" name="Рисунок 95">
            <a:hlinkClick r:id="rId42"/>
            <a:extLst>
              <a:ext uri="{FF2B5EF4-FFF2-40B4-BE49-F238E27FC236}">
                <a16:creationId xmlns:a16="http://schemas.microsoft.com/office/drawing/2014/main" id="{F4144588-E466-41F8-B20E-C81D827A14BA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8" y="3460531"/>
            <a:ext cx="680400" cy="680400"/>
          </a:xfrm>
          <a:prstGeom prst="rect">
            <a:avLst/>
          </a:prstGeom>
        </p:spPr>
      </p:pic>
      <p:pic>
        <p:nvPicPr>
          <p:cNvPr id="70" name="Рисунок 69">
            <a:hlinkClick r:id="rId44"/>
            <a:extLst>
              <a:ext uri="{FF2B5EF4-FFF2-40B4-BE49-F238E27FC236}">
                <a16:creationId xmlns:a16="http://schemas.microsoft.com/office/drawing/2014/main" id="{F331C541-AFCC-49DC-9E4F-9275B092CCDC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150" y="990601"/>
            <a:ext cx="680400" cy="680400"/>
          </a:xfrm>
          <a:prstGeom prst="rect">
            <a:avLst/>
          </a:prstGeom>
        </p:spPr>
      </p:pic>
      <p:pic>
        <p:nvPicPr>
          <p:cNvPr id="72" name="Рисунок 71">
            <a:hlinkClick r:id="rId46"/>
            <a:extLst>
              <a:ext uri="{FF2B5EF4-FFF2-40B4-BE49-F238E27FC236}">
                <a16:creationId xmlns:a16="http://schemas.microsoft.com/office/drawing/2014/main" id="{54646DC3-45C8-4616-B383-B37B790F6C6E}"/>
              </a:ext>
            </a:extLst>
          </p:cNvPr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72" y="338958"/>
            <a:ext cx="680400" cy="680400"/>
          </a:xfrm>
          <a:prstGeom prst="rect">
            <a:avLst/>
          </a:prstGeom>
        </p:spPr>
      </p:pic>
      <p:pic>
        <p:nvPicPr>
          <p:cNvPr id="75" name="Рисунок 74">
            <a:hlinkClick r:id="rId48"/>
            <a:extLst>
              <a:ext uri="{FF2B5EF4-FFF2-40B4-BE49-F238E27FC236}">
                <a16:creationId xmlns:a16="http://schemas.microsoft.com/office/drawing/2014/main" id="{BDBC3CC8-6F18-4A99-8F1A-C94B5986C6C9}"/>
              </a:ext>
            </a:extLst>
          </p:cNvPr>
          <p:cNvPicPr>
            <a:picLocks noChangeAspect="1"/>
          </p:cNvPicPr>
          <p:nvPr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661" y="1032641"/>
            <a:ext cx="680400" cy="680400"/>
          </a:xfrm>
          <a:prstGeom prst="rect">
            <a:avLst/>
          </a:prstGeom>
        </p:spPr>
      </p:pic>
      <p:pic>
        <p:nvPicPr>
          <p:cNvPr id="78" name="Рисунок 77">
            <a:hlinkClick r:id="rId50"/>
            <a:extLst>
              <a:ext uri="{FF2B5EF4-FFF2-40B4-BE49-F238E27FC236}">
                <a16:creationId xmlns:a16="http://schemas.microsoft.com/office/drawing/2014/main" id="{D7F348B9-E2CA-44D0-A1FC-0D984A446062}"/>
              </a:ext>
            </a:extLst>
          </p:cNvPr>
          <p:cNvPicPr>
            <a:picLocks noChangeAspect="1"/>
          </p:cNvPicPr>
          <p:nvPr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144" y="0"/>
            <a:ext cx="680400" cy="680400"/>
          </a:xfrm>
          <a:prstGeom prst="rect">
            <a:avLst/>
          </a:prstGeom>
        </p:spPr>
      </p:pic>
      <p:pic>
        <p:nvPicPr>
          <p:cNvPr id="82" name="Рисунок 81">
            <a:hlinkClick r:id="rId52"/>
            <a:extLst>
              <a:ext uri="{FF2B5EF4-FFF2-40B4-BE49-F238E27FC236}">
                <a16:creationId xmlns:a16="http://schemas.microsoft.com/office/drawing/2014/main" id="{91E2DEA1-B1E4-469D-9775-ED56511AF0DB}"/>
              </a:ext>
            </a:extLst>
          </p:cNvPr>
          <p:cNvPicPr>
            <a:picLocks noChangeAspect="1"/>
          </p:cNvPicPr>
          <p:nvPr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27" y="2882462"/>
            <a:ext cx="680400" cy="680400"/>
          </a:xfrm>
          <a:prstGeom prst="rect">
            <a:avLst/>
          </a:prstGeom>
        </p:spPr>
      </p:pic>
      <p:pic>
        <p:nvPicPr>
          <p:cNvPr id="84" name="Рисунок 83">
            <a:hlinkClick r:id="rId54"/>
            <a:extLst>
              <a:ext uri="{FF2B5EF4-FFF2-40B4-BE49-F238E27FC236}">
                <a16:creationId xmlns:a16="http://schemas.microsoft.com/office/drawing/2014/main" id="{59A0DD89-337D-49BF-AD79-B50F8D4DECE7}"/>
              </a:ext>
            </a:extLst>
          </p:cNvPr>
          <p:cNvPicPr>
            <a:picLocks noChangeAspect="1"/>
          </p:cNvPicPr>
          <p:nvPr/>
        </p:nvPicPr>
        <p:blipFill>
          <a:blip r:embed="rId5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027" y="5972502"/>
            <a:ext cx="680400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08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9B5E86-5BBE-425A-94E3-C82A287565DA}"/>
              </a:ext>
            </a:extLst>
          </p:cNvPr>
          <p:cNvSpPr/>
          <p:nvPr/>
        </p:nvSpPr>
        <p:spPr>
          <a:xfrm>
            <a:off x="32243" y="0"/>
            <a:ext cx="1728448" cy="173300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16562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1142602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Какова важнейшая задача белорусской медицины?</a:t>
            </a:r>
          </a:p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учреждения образования в Республике Беларусь готовят специалистов для здравоохранения?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1147266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521132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521133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0" y="1519091"/>
            <a:ext cx="514061" cy="514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2778707" y="2127547"/>
            <a:ext cx="9051960" cy="2264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Александр Григорьевич Лукашенко на встрече со студентами в Белорусском государственном медицинском университете сказал: </a:t>
            </a:r>
            <a:r>
              <a:rPr lang="ru-RU" sz="2000" i="1" dirty="0">
                <a:latin typeface="Calibri" panose="020F0502020204030204" pitchFamily="34" charset="0"/>
                <a:cs typeface="Calibri" panose="020F0502020204030204" pitchFamily="34" charset="0"/>
              </a:rPr>
              <a:t>«Перед отечественной медициной стоит важнейшая задача – увеличить продолжительность и повысить качество жизни наших граждан. Таков один из основополагающих приоритетов национальной политики государства».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Для решения этой задачи в Беларуси осуществляется подготовка высококвалифицированных специалистов в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средних специальных учебных заведениях и в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высших учебных заведениях.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87" y="4468296"/>
            <a:ext cx="3647999" cy="205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4" y="2286225"/>
            <a:ext cx="1917374" cy="1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46"/>
          <a:stretch/>
        </p:blipFill>
        <p:spPr>
          <a:xfrm>
            <a:off x="2832057" y="4468296"/>
            <a:ext cx="3259495" cy="205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07" y="6306896"/>
            <a:ext cx="426800" cy="4268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95" y="6328813"/>
            <a:ext cx="426800" cy="4268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AD0E89-76F6-42E0-9413-679807C0A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420" y="4468296"/>
            <a:ext cx="1432601" cy="2052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976" y="6328813"/>
            <a:ext cx="426800" cy="4268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E44CF5F-982C-4027-AD95-04342E07BAB5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3A8F7F-753F-453F-8FBD-DA106A0A09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2" y="194299"/>
            <a:ext cx="11003577" cy="64170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4" name="Прямоугольник 33">
            <a:hlinkClick r:id="rId13" action="ppaction://hlinksldjump"/>
            <a:extLst>
              <a:ext uri="{FF2B5EF4-FFF2-40B4-BE49-F238E27FC236}">
                <a16:creationId xmlns:a16="http://schemas.microsoft.com/office/drawing/2014/main" id="{CD582999-852B-4275-B0F1-170ACB40EB0C}"/>
              </a:ext>
            </a:extLst>
          </p:cNvPr>
          <p:cNvSpPr/>
          <p:nvPr/>
        </p:nvSpPr>
        <p:spPr>
          <a:xfrm>
            <a:off x="27513" y="1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8881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2CFB68-C5AA-4ED0-A846-AD5D826E6398}"/>
              </a:ext>
            </a:extLst>
          </p:cNvPr>
          <p:cNvSpPr/>
          <p:nvPr/>
        </p:nvSpPr>
        <p:spPr>
          <a:xfrm>
            <a:off x="0" y="0"/>
            <a:ext cx="1840189" cy="173099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7460" y="239184"/>
            <a:ext cx="8955376" cy="1309917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216000" bIns="252000" rtlCol="0" anchor="ctr" anchorCtr="0">
            <a:no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условия созданы в нашей стране для сохранения и укрепления здоровья детей, молодежи, взрослых, формирования здорового образа жизни граждан?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21273" y="236232"/>
            <a:ext cx="1879272" cy="1312869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2" y="1543586"/>
            <a:ext cx="514061" cy="5140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4401176" y="2165493"/>
            <a:ext cx="7384789" cy="2412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Ежегодно в Беларуси проводится около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22 тысяч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спортивно-массовых мероприятий. Традиционными стали состязания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«Белорусская лыжня»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международные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Минский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велокарнавал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Минский полумарафон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Возрождена система республиканских отраслевых спартакиад. В стране проводятся соревнования среди детей и подростков по футболу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«Кожаный мяч»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по гандболу –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«Стремительный мяч»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по биатлону –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«Снежный снайпер»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республиканский хоккейный турнир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«Золотая шайба»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 призы Президента Республики Беларусь. В Беларуси функционирует более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23 тысяч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физкультурно-спортивных сооружений. 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21273" y="1667879"/>
            <a:ext cx="10764693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5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23119" y="1667879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5267057" y="4729088"/>
            <a:ext cx="6421360" cy="5909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каждом областном центре есть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Дворец спорта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крытая ледовая площадка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5" y="2207983"/>
            <a:ext cx="3928711" cy="21873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5" y="4489326"/>
            <a:ext cx="1015482" cy="21873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05" y="4676582"/>
            <a:ext cx="3552416" cy="14119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88" y="6054312"/>
            <a:ext cx="491160" cy="4911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1BC5EE-BEB1-492C-809E-0DBE000D72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73" y="6274715"/>
            <a:ext cx="491161" cy="4911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1A369B-F3F3-4E80-A5C8-9D4E5CAFB8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883" r="15389"/>
          <a:stretch/>
        </p:blipFill>
        <p:spPr>
          <a:xfrm>
            <a:off x="5224957" y="5488696"/>
            <a:ext cx="1472657" cy="1188000"/>
          </a:xfrm>
          <a:prstGeom prst="rect">
            <a:avLst/>
          </a:prstGeom>
        </p:spPr>
      </p:pic>
      <p:pic>
        <p:nvPicPr>
          <p:cNvPr id="1026" name="Picture 2" descr="Стремительный мяч - Белорусская Федерация Гандбола">
            <a:extLst>
              <a:ext uri="{FF2B5EF4-FFF2-40B4-BE49-F238E27FC236}">
                <a16:creationId xmlns:a16="http://schemas.microsoft.com/office/drawing/2014/main" id="{F91BFB77-7778-4729-A54D-BA5A80EF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53" y="5481544"/>
            <a:ext cx="1421294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нежный снайпер">
            <a:extLst>
              <a:ext uri="{FF2B5EF4-FFF2-40B4-BE49-F238E27FC236}">
                <a16:creationId xmlns:a16="http://schemas.microsoft.com/office/drawing/2014/main" id="{B3B3BD85-D19F-4250-A341-2B4050C7A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47" t="13500" r="28346" b="13167"/>
          <a:stretch/>
        </p:blipFill>
        <p:spPr bwMode="auto">
          <a:xfrm>
            <a:off x="8764986" y="5432860"/>
            <a:ext cx="1322112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Золотая шайба” — будущее хоккея — Трехзвездочный отель &quot;Арена&quot; г. Минск —  официальный сайт">
            <a:extLst>
              <a:ext uri="{FF2B5EF4-FFF2-40B4-BE49-F238E27FC236}">
                <a16:creationId xmlns:a16="http://schemas.microsoft.com/office/drawing/2014/main" id="{F5C1DFA5-7721-471B-BB43-28DA84384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7" r="18307"/>
          <a:stretch/>
        </p:blipFill>
        <p:spPr bwMode="auto">
          <a:xfrm>
            <a:off x="10410137" y="5357472"/>
            <a:ext cx="1247137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ыть">
            <a:extLst>
              <a:ext uri="{FF2B5EF4-FFF2-40B4-BE49-F238E27FC236}">
                <a16:creationId xmlns:a16="http://schemas.microsoft.com/office/drawing/2014/main" id="{0BB04E35-ADAF-4731-9933-B7EE1C18D834}"/>
              </a:ext>
            </a:extLst>
          </p:cNvPr>
          <p:cNvSpPr/>
          <p:nvPr/>
        </p:nvSpPr>
        <p:spPr>
          <a:xfrm>
            <a:off x="0" y="2115860"/>
            <a:ext cx="12192000" cy="474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2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2CFB68-C5AA-4ED0-A846-AD5D826E6398}"/>
              </a:ext>
            </a:extLst>
          </p:cNvPr>
          <p:cNvSpPr/>
          <p:nvPr/>
        </p:nvSpPr>
        <p:spPr>
          <a:xfrm>
            <a:off x="0" y="0"/>
            <a:ext cx="1840189" cy="173099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7460" y="239184"/>
            <a:ext cx="8955376" cy="1309917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216000" bIns="252000" rtlCol="0" anchor="ctr" anchorCtr="0">
            <a:no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условия созданы в нашей стране для сохранения и укрепления здоровья детей, молодежи, взрослых, формирования здорового образа жизни граждан?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21273" y="236232"/>
            <a:ext cx="1879272" cy="1312869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2" y="1543586"/>
            <a:ext cx="514061" cy="5140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4401176" y="2165493"/>
            <a:ext cx="7384789" cy="2412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Ежегодно в Беларуси проводятся около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22 тысяч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спортивно-массовых мероприятий. Традиционными стали состязания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«Белорусская лыжня»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международные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Минский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велокарнавал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Минский полумарафон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Возрождена система республиканских отраслевых спартакиад. В стране проводятся соревнования среди детей и подростков по футболу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«Кожаный мяч»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по гандболу –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«Стремительный мяч»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по биатлону –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«Снежный снайпер»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республиканский хоккейный турнир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«Золотая шайба»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 призы Президента Республики Беларусь. В Беларуси функционируют более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23 тысяч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физкультурно-спортивных сооружений. 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21273" y="1667879"/>
            <a:ext cx="10764693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5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23119" y="1667879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5267057" y="4729088"/>
            <a:ext cx="6421360" cy="5909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каждом областном центре есть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Дворец спорта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крытая ледовая площадка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0739" y="5491284"/>
            <a:ext cx="1374838" cy="11260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072">
            <a:off x="6870863" y="5522998"/>
            <a:ext cx="1340603" cy="112355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8294" y="5463831"/>
            <a:ext cx="1257831" cy="11260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0431" y="5463831"/>
            <a:ext cx="1285174" cy="1126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5" y="2207983"/>
            <a:ext cx="3928711" cy="21873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5" y="4489326"/>
            <a:ext cx="1015482" cy="21873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05" y="4676582"/>
            <a:ext cx="3552416" cy="14119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8B13C3-FF7F-4EC6-91A4-787B47DE3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88" y="6054312"/>
            <a:ext cx="491160" cy="4911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1BC5EE-BEB1-492C-809E-0DBE000D72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73" y="6274715"/>
            <a:ext cx="491161" cy="49116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443C4EC-EBE0-459F-A3CE-98EB5F374FAE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1B29F26-6FDC-405F-AA27-5E290D411A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52" y="79944"/>
            <a:ext cx="3095748" cy="66683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Прямоугольник 28">
            <a:hlinkClick r:id="rId20" action="ppaction://hlinksldjump"/>
            <a:extLst>
              <a:ext uri="{FF2B5EF4-FFF2-40B4-BE49-F238E27FC236}">
                <a16:creationId xmlns:a16="http://schemas.microsoft.com/office/drawing/2014/main" id="{7552C876-C3E2-4A27-8486-1A16FF0FDFF5}"/>
              </a:ext>
            </a:extLst>
          </p:cNvPr>
          <p:cNvSpPr/>
          <p:nvPr/>
        </p:nvSpPr>
        <p:spPr>
          <a:xfrm>
            <a:off x="27513" y="1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126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11870</TotalTime>
  <Words>2034</Words>
  <Application>Microsoft Office PowerPoint</Application>
  <PresentationFormat>Широкоэкранный</PresentationFormat>
  <Paragraphs>197</Paragraphs>
  <Slides>23</Slides>
  <Notes>20</Notes>
  <HiddenSlides>10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  <vt:variant>
        <vt:lpstr>Произвольные показы</vt:lpstr>
      </vt:variant>
      <vt:variant>
        <vt:i4>1</vt:i4>
      </vt:variant>
    </vt:vector>
  </HeadingPairs>
  <TitlesOfParts>
    <vt:vector size="29" baseType="lpstr">
      <vt:lpstr>Arial Black</vt:lpstr>
      <vt:lpstr>Calibri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Ирина Харевич</cp:lastModifiedBy>
  <cp:revision>860</cp:revision>
  <cp:lastPrinted>2018-12-07T06:48:34Z</cp:lastPrinted>
  <dcterms:created xsi:type="dcterms:W3CDTF">2018-12-03T10:14:15Z</dcterms:created>
  <dcterms:modified xsi:type="dcterms:W3CDTF">2024-04-19T05:41:15Z</dcterms:modified>
</cp:coreProperties>
</file>