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09" r:id="rId2"/>
    <p:sldId id="313" r:id="rId3"/>
    <p:sldId id="421" r:id="rId4"/>
    <p:sldId id="422" r:id="rId5"/>
    <p:sldId id="423" r:id="rId6"/>
    <p:sldId id="424" r:id="rId7"/>
    <p:sldId id="425" r:id="rId8"/>
    <p:sldId id="427" r:id="rId9"/>
    <p:sldId id="409" r:id="rId10"/>
    <p:sldId id="428" r:id="rId11"/>
    <p:sldId id="418" r:id="rId12"/>
    <p:sldId id="429" r:id="rId13"/>
    <p:sldId id="430" r:id="rId14"/>
    <p:sldId id="431" r:id="rId15"/>
    <p:sldId id="434" r:id="rId16"/>
    <p:sldId id="433" r:id="rId17"/>
    <p:sldId id="435" r:id="rId18"/>
  </p:sldIdLst>
  <p:sldSz cx="12192000" cy="6858000"/>
  <p:notesSz cx="6858000" cy="9144000"/>
  <p:embeddedFontLst>
    <p:embeddedFont>
      <p:font typeface="Arial Black" panose="020B0A04020102020204" pitchFamily="3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ариса Довнар" initials="ЛД" lastIdx="1" clrIdx="0">
    <p:extLst>
      <p:ext uri="{19B8F6BF-5375-455C-9EA6-DF929625EA0E}">
        <p15:presenceInfo xmlns:p15="http://schemas.microsoft.com/office/powerpoint/2012/main" userId="S-1-5-21-1550027116-1376463256-1133838943-12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9EB9DA"/>
    <a:srgbClr val="183F44"/>
    <a:srgbClr val="2C767F"/>
    <a:srgbClr val="30A54F"/>
    <a:srgbClr val="FFFFFF"/>
    <a:srgbClr val="004D68"/>
    <a:srgbClr val="DCE4F0"/>
    <a:srgbClr val="A6B9D8"/>
    <a:srgbClr val="F4D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2" autoAdjust="0"/>
    <p:restoredTop sz="94784" autoAdjust="0"/>
  </p:normalViewPr>
  <p:slideViewPr>
    <p:cSldViewPr snapToGrid="0">
      <p:cViewPr varScale="1">
        <p:scale>
          <a:sx n="68" d="100"/>
          <a:sy n="68" d="100"/>
        </p:scale>
        <p:origin x="684" y="72"/>
      </p:cViewPr>
      <p:guideLst>
        <p:guide orient="horz" pos="2228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18.04.2023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197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04228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08835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98880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07503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8222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24748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8216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55828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63500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04121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6512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8334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7342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54137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3446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806960" y="90820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CEDD956-B3AF-4AC1-AA44-1EE5E8FC38C0}"/>
              </a:ext>
            </a:extLst>
          </p:cNvPr>
          <p:cNvGrpSpPr/>
          <p:nvPr userDrawn="1"/>
        </p:nvGrpSpPr>
        <p:grpSpPr>
          <a:xfrm>
            <a:off x="9904918" y="601679"/>
            <a:ext cx="1481950" cy="484901"/>
            <a:chOff x="9757074" y="699511"/>
            <a:chExt cx="1481950" cy="48490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A7C09769-487C-4A3E-AFF7-1073DA4BD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41521"/>
            <a:stretch/>
          </p:blipFill>
          <p:spPr>
            <a:xfrm>
              <a:off x="9757074" y="926818"/>
              <a:ext cx="1481950" cy="257594"/>
            </a:xfrm>
            <a:prstGeom prst="rect">
              <a:avLst/>
            </a:prstGeom>
            <a:effectLst/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E320D15-8BC8-4F46-B7CF-69BDA9BC1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57828"/>
            <a:stretch/>
          </p:blipFill>
          <p:spPr>
            <a:xfrm>
              <a:off x="9780517" y="699511"/>
              <a:ext cx="1068715" cy="25759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slide" Target="slide9.xml"/><Relationship Id="rId7" Type="http://schemas.microsoft.com/office/2007/relationships/hdphoto" Target="../media/hdphoto4.wdp"/><Relationship Id="rId12" Type="http://schemas.microsoft.com/office/2007/relationships/hdphoto" Target="../media/hdphoto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5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6.wdp"/><Relationship Id="rId1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hyperlink" Target="https://clck.ru/346gZq" TargetMode="Externa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4.xml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jpeg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clck.ru/347874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clck.ru/34783t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7.png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hyperlink" Target="https://clck.ru/346WT7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hyperlink" Target="https://clck.ru/346WT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1.jpg"/><Relationship Id="rId5" Type="http://schemas.openxmlformats.org/officeDocument/2006/relationships/hyperlink" Target="https://clck.ru/33EjEW" TargetMode="External"/><Relationship Id="rId10" Type="http://schemas.openxmlformats.org/officeDocument/2006/relationships/image" Target="../media/image9.jpeg"/><Relationship Id="rId4" Type="http://schemas.openxmlformats.org/officeDocument/2006/relationships/image" Target="../media/image6.png"/><Relationship Id="rId9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hyperlink" Target="https://clck.ru/346XPx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hyperlink" Target="https://clck.ru/346bud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10.xml"/><Relationship Id="rId7" Type="http://schemas.openxmlformats.org/officeDocument/2006/relationships/hyperlink" Target="https://clck.ru/346h7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351561" y="153733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108858" y="6412148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Апрель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2023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8A43DB-0F94-4D29-9961-3C25039C203F}"/>
              </a:ext>
            </a:extLst>
          </p:cNvPr>
          <p:cNvSpPr/>
          <p:nvPr/>
        </p:nvSpPr>
        <p:spPr>
          <a:xfrm>
            <a:off x="4479412" y="1915496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1" y="1494696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082174" y="3709485"/>
            <a:ext cx="8109826" cy="17046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8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>Гордость за Беларусь. Культура белорусского народа: традиции, наследие, современность </a:t>
            </a:r>
            <a:r>
              <a:rPr lang="ru-RU" sz="2300" b="1" dirty="0">
                <a:latin typeface="Arial"/>
                <a:ea typeface="Arial"/>
                <a:cs typeface="Arial"/>
                <a:sym typeface="Arial"/>
              </a:rPr>
              <a:t>(материальное и духовное историко-культурное наследие, профессиональное и народное искусство, общественные творческие инициативы и др.)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B727DA-8BDA-41A2-AF77-936FD3ACE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523" y="2077822"/>
            <a:ext cx="7106072" cy="7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85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 dirty="0"/>
          </a:p>
        </p:txBody>
      </p:sp>
      <p:pic>
        <p:nvPicPr>
          <p:cNvPr id="29" name="Picture 4" descr="Пункты Геодезической дуги Струве появились на публичной кадастровой карте  Беларуси">
            <a:hlinkClick r:id="rId3" action="ppaction://hlinksldjump"/>
            <a:extLst>
              <a:ext uri="{FF2B5EF4-FFF2-40B4-BE49-F238E27FC236}">
                <a16:creationId xmlns:a16="http://schemas.microsoft.com/office/drawing/2014/main" id="{0EBB6ECD-70BA-4E25-AAA1-F3B873B34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" y="0"/>
            <a:ext cx="3565525" cy="685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hlinkClick r:id="rId3" action="ppaction://hlinksldjump"/>
            <a:extLst>
              <a:ext uri="{FF2B5EF4-FFF2-40B4-BE49-F238E27FC236}">
                <a16:creationId xmlns:a16="http://schemas.microsoft.com/office/drawing/2014/main" id="{6FB15897-B1F1-4630-846E-089F18E2F2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2690" y="77502"/>
            <a:ext cx="7477808" cy="6620001"/>
          </a:xfrm>
          <a:prstGeom prst="rect">
            <a:avLst/>
          </a:prstGeom>
        </p:spPr>
      </p:pic>
      <p:pic>
        <p:nvPicPr>
          <p:cNvPr id="31" name="Picture 6" descr="ДУГА СТРУВЕ - Газета &amp;quot;Край смалявiцкi&amp;quot;">
            <a:extLst>
              <a:ext uri="{FF2B5EF4-FFF2-40B4-BE49-F238E27FC236}">
                <a16:creationId xmlns:a16="http://schemas.microsoft.com/office/drawing/2014/main" id="{8F28C303-78E3-4EA7-989F-81050D85C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4" b="9937"/>
          <a:stretch/>
        </p:blipFill>
        <p:spPr bwMode="auto">
          <a:xfrm>
            <a:off x="3758215" y="77502"/>
            <a:ext cx="1738488" cy="21522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4D704C3-33CE-4620-A968-92C0C228314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799" t="15587" r="9178" b="9594"/>
          <a:stretch/>
        </p:blipFill>
        <p:spPr>
          <a:xfrm>
            <a:off x="9074503" y="83808"/>
            <a:ext cx="3040627" cy="1919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27135E76-B759-4561-8B8D-05206D1CE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974" y="3597400"/>
            <a:ext cx="2889895" cy="19253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D5F3087-E20D-4395-8E34-68D72FA434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0012" y="5336878"/>
            <a:ext cx="2406736" cy="13327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4018BFDA-393C-421B-850A-C371DEC46092}"/>
              </a:ext>
            </a:extLst>
          </p:cNvPr>
          <p:cNvCxnSpPr>
            <a:cxnSpLocks/>
          </p:cNvCxnSpPr>
          <p:nvPr/>
        </p:nvCxnSpPr>
        <p:spPr>
          <a:xfrm flipH="1" flipV="1">
            <a:off x="4627459" y="2229801"/>
            <a:ext cx="1320759" cy="4117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CF52DE65-0914-49EF-8729-9C68B6DDE3A8}"/>
              </a:ext>
            </a:extLst>
          </p:cNvPr>
          <p:cNvCxnSpPr>
            <a:cxnSpLocks/>
          </p:cNvCxnSpPr>
          <p:nvPr/>
        </p:nvCxnSpPr>
        <p:spPr>
          <a:xfrm flipH="1">
            <a:off x="3404374" y="2641600"/>
            <a:ext cx="2543844" cy="2098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05B8EB61-7A9C-42A4-AEDB-97D106DEC8A9}"/>
              </a:ext>
            </a:extLst>
          </p:cNvPr>
          <p:cNvCxnSpPr>
            <a:cxnSpLocks/>
          </p:cNvCxnSpPr>
          <p:nvPr/>
        </p:nvCxnSpPr>
        <p:spPr>
          <a:xfrm flipV="1">
            <a:off x="6423333" y="1819564"/>
            <a:ext cx="2605925" cy="17778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73783468-A06D-4680-9AAB-132D3D31AD78}"/>
              </a:ext>
            </a:extLst>
          </p:cNvPr>
          <p:cNvCxnSpPr>
            <a:cxnSpLocks/>
          </p:cNvCxnSpPr>
          <p:nvPr/>
        </p:nvCxnSpPr>
        <p:spPr>
          <a:xfrm>
            <a:off x="7545640" y="4546569"/>
            <a:ext cx="16497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9D6D349-7414-4FA3-A6A7-B8097BCD423B}"/>
              </a:ext>
            </a:extLst>
          </p:cNvPr>
          <p:cNvSpPr txBox="1"/>
          <p:nvPr/>
        </p:nvSpPr>
        <p:spPr>
          <a:xfrm>
            <a:off x="6150474" y="2183922"/>
            <a:ext cx="847123" cy="3139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/>
              <a:t>2005 г.</a:t>
            </a:r>
            <a:endParaRPr lang="x-none" sz="16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981F4CC-1831-4914-A07D-5F5908EA3BCD}"/>
              </a:ext>
            </a:extLst>
          </p:cNvPr>
          <p:cNvSpPr txBox="1"/>
          <p:nvPr/>
        </p:nvSpPr>
        <p:spPr>
          <a:xfrm>
            <a:off x="7437325" y="3272034"/>
            <a:ext cx="847123" cy="3139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/>
              <a:t>2000 г.</a:t>
            </a:r>
            <a:endParaRPr lang="x-none" sz="16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A324C5-339C-49D7-A242-4C5E7BD27BB8}"/>
              </a:ext>
            </a:extLst>
          </p:cNvPr>
          <p:cNvSpPr txBox="1"/>
          <p:nvPr/>
        </p:nvSpPr>
        <p:spPr>
          <a:xfrm>
            <a:off x="4769884" y="4307905"/>
            <a:ext cx="847123" cy="3139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/>
              <a:t>1992 г.</a:t>
            </a:r>
            <a:endParaRPr lang="x-none" sz="16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4D9BA29-8F09-45FB-AA5E-71DB6D453A0F}"/>
              </a:ext>
            </a:extLst>
          </p:cNvPr>
          <p:cNvSpPr txBox="1"/>
          <p:nvPr/>
        </p:nvSpPr>
        <p:spPr>
          <a:xfrm>
            <a:off x="7314677" y="4713864"/>
            <a:ext cx="847123" cy="3139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/>
              <a:t>2005 г.</a:t>
            </a:r>
            <a:endParaRPr lang="x-none" sz="16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637C21E-8CE1-4F8A-9F65-3227C5808B44}"/>
              </a:ext>
            </a:extLst>
          </p:cNvPr>
          <p:cNvSpPr txBox="1"/>
          <p:nvPr/>
        </p:nvSpPr>
        <p:spPr>
          <a:xfrm>
            <a:off x="8976449" y="2024414"/>
            <a:ext cx="3532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/>
              <a:t>Комплекс построен в начале XVI в. Архитектура, сочетающая готику, барокко и ренессанс, сделала его одним из красивейших замков Европы</a:t>
            </a:r>
            <a:endParaRPr lang="x-none" sz="16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8FF7B71-5DA1-44AE-BF87-F17FCAF6453E}"/>
              </a:ext>
            </a:extLst>
          </p:cNvPr>
          <p:cNvSpPr txBox="1"/>
          <p:nvPr/>
        </p:nvSpPr>
        <p:spPr>
          <a:xfrm>
            <a:off x="8439311" y="5630821"/>
            <a:ext cx="364655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600" dirty="0" err="1"/>
              <a:t>Несвижский</a:t>
            </a:r>
            <a:r>
              <a:rPr lang="ru-RU" sz="1600" dirty="0"/>
              <a:t> дворцово-парковый комплекс.  Включает в себя замок, замковые укрепления, а также большой ландшафтно-пейзажный парк</a:t>
            </a:r>
            <a:endParaRPr lang="x-none" sz="16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CCF0944-52F4-43E0-93C6-56BCC07D37C1}"/>
              </a:ext>
            </a:extLst>
          </p:cNvPr>
          <p:cNvSpPr txBox="1"/>
          <p:nvPr/>
        </p:nvSpPr>
        <p:spPr>
          <a:xfrm>
            <a:off x="6236748" y="5527534"/>
            <a:ext cx="1825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/>
              <a:t>Уникальный заповедный лес Европы, охраняемый еще с </a:t>
            </a:r>
            <a:r>
              <a:rPr lang="en-US" sz="1600" dirty="0"/>
              <a:t>XIV </a:t>
            </a:r>
            <a:r>
              <a:rPr lang="ru-RU" sz="1600" dirty="0"/>
              <a:t>в. </a:t>
            </a:r>
            <a:endParaRPr lang="x-none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37C21E-8CE1-4F8A-9F65-3227C5808B44}"/>
              </a:ext>
            </a:extLst>
          </p:cNvPr>
          <p:cNvSpPr txBox="1"/>
          <p:nvPr/>
        </p:nvSpPr>
        <p:spPr>
          <a:xfrm>
            <a:off x="5496704" y="203476"/>
            <a:ext cx="278774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/>
              <a:t>Всемирно известное геодезическое сооружение, соединявшее 265 пунктов в 10 странах.</a:t>
            </a:r>
            <a:endParaRPr lang="x-none" sz="1600" dirty="0"/>
          </a:p>
        </p:txBody>
      </p:sp>
    </p:spTree>
    <p:extLst>
      <p:ext uri="{BB962C8B-B14F-4D97-AF65-F5344CB8AC3E}">
        <p14:creationId xmlns:p14="http://schemas.microsoft.com/office/powerpoint/2010/main" val="3192938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54569" y="3960040"/>
            <a:ext cx="4260215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dirty="0"/>
              <a:t>Самой большой праздничной площадкой, где </a:t>
            </a:r>
            <a:r>
              <a:rPr lang="ru-RU" sz="1700" dirty="0" err="1"/>
              <a:t>Купалье</a:t>
            </a:r>
            <a:r>
              <a:rPr lang="ru-RU" sz="1700" dirty="0"/>
              <a:t> проходит с международным размахом, стал </a:t>
            </a:r>
            <a:r>
              <a:rPr lang="ru-RU" sz="1700" dirty="0" err="1"/>
              <a:t>аг</a:t>
            </a:r>
            <a:r>
              <a:rPr lang="ru-RU" sz="1700" dirty="0"/>
              <a:t>. Александрия – малая родина Президента. На праздник </a:t>
            </a:r>
            <a:r>
              <a:rPr lang="ru-RU" sz="1700" b="1" dirty="0"/>
              <a:t>«</a:t>
            </a:r>
            <a:r>
              <a:rPr lang="ru-RU" sz="1700" b="1" dirty="0" err="1"/>
              <a:t>Александрыя</a:t>
            </a:r>
            <a:r>
              <a:rPr lang="ru-RU" sz="1700" b="1" dirty="0"/>
              <a:t> </a:t>
            </a:r>
            <a:r>
              <a:rPr lang="ru-RU" sz="1700" b="1" dirty="0" err="1"/>
              <a:t>збірае</a:t>
            </a:r>
            <a:r>
              <a:rPr lang="ru-RU" sz="1700" b="1" dirty="0"/>
              <a:t> </a:t>
            </a:r>
            <a:r>
              <a:rPr lang="ru-RU" sz="1700" b="1" dirty="0" err="1"/>
              <a:t>сяброў</a:t>
            </a:r>
            <a:r>
              <a:rPr lang="ru-RU" sz="1700" b="1" dirty="0"/>
              <a:t>»</a:t>
            </a:r>
            <a:r>
              <a:rPr lang="ru-RU" sz="1700" dirty="0"/>
              <a:t> приезжают тысячи гостей из ближнего и дальнего зарубежья, чтобы насладиться ярким действом на живописном берегу Днепра в один из самых длинных дней года.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5183261" y="3960040"/>
            <a:ext cx="6759344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разных регионах Беларуси колядные традиции имели свои особенности. Например, в </a:t>
            </a:r>
            <a:r>
              <a:rPr lang="ru-RU" dirty="0" err="1"/>
              <a:t>Копыльском</a:t>
            </a:r>
            <a:r>
              <a:rPr lang="ru-RU" dirty="0"/>
              <a:t> районе Минской области существовал обряд </a:t>
            </a:r>
            <a:r>
              <a:rPr lang="ru-RU" b="1" dirty="0"/>
              <a:t>«Колядные цари»</a:t>
            </a:r>
            <a:r>
              <a:rPr lang="ru-RU" dirty="0"/>
              <a:t>. Вместо всех привычных персонажей по домам сельчан ходили молодые парни в особых карнавальных костюмах. Они пели, танцевали и разыгрывали рождественские сценки. В 1996 г. жители д. Семежево возродили ритуал, и теперь его можно увидеть практически в первозданном виде. Обряд внесен в Список нематериального культурного наследия ЮНЕСКО.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A95DE0E-710B-48FF-80C0-352BB406435E}"/>
              </a:ext>
            </a:extLst>
          </p:cNvPr>
          <p:cNvCxnSpPr>
            <a:cxnSpLocks/>
          </p:cNvCxnSpPr>
          <p:nvPr/>
        </p:nvCxnSpPr>
        <p:spPr>
          <a:xfrm flipH="1">
            <a:off x="442414" y="0"/>
            <a:ext cx="12789" cy="10259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F851BDB-41CE-4E26-9A24-377622C28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52" y="2326203"/>
            <a:ext cx="491160" cy="491160"/>
          </a:xfrm>
          <a:prstGeom prst="rect">
            <a:avLst/>
          </a:prstGeom>
        </p:spPr>
      </p:pic>
      <p:sp>
        <p:nvSpPr>
          <p:cNvPr id="14" name="Заголовок 9">
            <a:extLst>
              <a:ext uri="{FF2B5EF4-FFF2-40B4-BE49-F238E27FC236}">
                <a16:creationId xmlns:a16="http://schemas.microsoft.com/office/drawing/2014/main" id="{4C89528B-8AB8-413F-8786-3F761E4932EF}"/>
              </a:ext>
            </a:extLst>
          </p:cNvPr>
          <p:cNvSpPr txBox="1">
            <a:spLocks/>
          </p:cNvSpPr>
          <p:nvPr/>
        </p:nvSpPr>
        <p:spPr>
          <a:xfrm>
            <a:off x="442414" y="272226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Беларусь — страна талантливых людей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69" y="1298138"/>
            <a:ext cx="4302259" cy="2402095"/>
          </a:xfrm>
          <a:prstGeom prst="rect">
            <a:avLst/>
          </a:prstGeom>
          <a:ln>
            <a:noFill/>
          </a:ln>
        </p:spPr>
      </p:pic>
      <p:pic>
        <p:nvPicPr>
          <p:cNvPr id="22" name="Рисунок 21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312" y="1635317"/>
            <a:ext cx="1381771" cy="13817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203AEEF-9ECE-4B84-A8CC-D121D8CA8ADF}"/>
              </a:ext>
            </a:extLst>
          </p:cNvPr>
          <p:cNvSpPr txBox="1"/>
          <p:nvPr/>
        </p:nvSpPr>
        <p:spPr>
          <a:xfrm>
            <a:off x="9519369" y="3165171"/>
            <a:ext cx="2672631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i="1" dirty="0"/>
              <a:t>Видеоролик «Колядные цари в Семежево. / Необычайные деревни» (4:11)</a:t>
            </a:r>
            <a:endParaRPr lang="en-US" sz="1400" i="1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957991" y="1397681"/>
            <a:ext cx="4260215" cy="1740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dirty="0"/>
              <a:t>Праздник уборки урожая </a:t>
            </a:r>
            <a:r>
              <a:rPr lang="ru-RU" sz="1700" b="1" dirty="0"/>
              <a:t>Дожинки</a:t>
            </a:r>
            <a:r>
              <a:rPr lang="ru-RU" sz="1700" dirty="0"/>
              <a:t> стал в независимой Беларуси праздником чествования тружеников села. При подготовке к празднику строят новые здания и сооружения, благоустраивают парки и другие общественные места, ремонтируют дороги.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9CF36F-564E-4A24-A436-4DFA67683C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8152" y="1674221"/>
            <a:ext cx="426757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55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12</a:t>
            </a:fld>
            <a:endParaRPr lang="x-none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871027" y="1337722"/>
            <a:ext cx="675934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Национальным достоянием Беларуси являются знаменитые </a:t>
            </a:r>
            <a:r>
              <a:rPr lang="ru-RU" b="1" dirty="0" err="1">
                <a:solidFill>
                  <a:srgbClr val="C00000"/>
                </a:solidFill>
              </a:rPr>
              <a:t>слуцкие</a:t>
            </a:r>
            <a:r>
              <a:rPr lang="ru-RU" b="1" dirty="0">
                <a:solidFill>
                  <a:srgbClr val="C00000"/>
                </a:solidFill>
              </a:rPr>
              <a:t> пояса</a:t>
            </a:r>
            <a:r>
              <a:rPr lang="ru-RU" dirty="0"/>
              <a:t>. Мировую известность приобрели пояса Слуцкой </a:t>
            </a:r>
            <a:r>
              <a:rPr lang="ru-RU" dirty="0" err="1"/>
              <a:t>персиарни</a:t>
            </a:r>
            <a:r>
              <a:rPr lang="ru-RU" dirty="0"/>
              <a:t> – мануфактуры </a:t>
            </a:r>
            <a:r>
              <a:rPr lang="ru-RU" dirty="0" err="1"/>
              <a:t>Радзивиллов</a:t>
            </a:r>
            <a:r>
              <a:rPr lang="ru-RU" dirty="0"/>
              <a:t>, открытой в 1750-е гг. Сегодня в Беларуси сохранились лишь единичные экземпляры и фрагменты поясов, изготовленных до середины XIX в. Уникальные традиции ткачества и изготовления поясов были возрождены на одном из крупнейших предприятий художественных промыслов Беларуси «Слуцкие пояса» в 2012–2013 гг.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A95DE0E-710B-48FF-80C0-352BB406435E}"/>
              </a:ext>
            </a:extLst>
          </p:cNvPr>
          <p:cNvCxnSpPr>
            <a:cxnSpLocks/>
          </p:cNvCxnSpPr>
          <p:nvPr/>
        </p:nvCxnSpPr>
        <p:spPr>
          <a:xfrm flipH="1">
            <a:off x="442414" y="0"/>
            <a:ext cx="12789" cy="10259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9">
            <a:extLst>
              <a:ext uri="{FF2B5EF4-FFF2-40B4-BE49-F238E27FC236}">
                <a16:creationId xmlns:a16="http://schemas.microsoft.com/office/drawing/2014/main" id="{4C89528B-8AB8-413F-8786-3F761E4932EF}"/>
              </a:ext>
            </a:extLst>
          </p:cNvPr>
          <p:cNvSpPr txBox="1">
            <a:spLocks/>
          </p:cNvSpPr>
          <p:nvPr/>
        </p:nvSpPr>
        <p:spPr>
          <a:xfrm>
            <a:off x="442414" y="272226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Беларусь — страна талантливых людей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69" y="1165037"/>
            <a:ext cx="4247453" cy="265587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68" y="4013729"/>
            <a:ext cx="4247453" cy="265587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954776" y="3790017"/>
            <a:ext cx="675934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Современное белорусское кино</a:t>
            </a:r>
            <a:r>
              <a:rPr lang="ru-RU" dirty="0"/>
              <a:t> продолжает традиции предыдущих поколений, ищет новые пути развития. Отечественные фильмы завоевывают награды престижных кинофестивалей мира. Драма </a:t>
            </a:r>
            <a:r>
              <a:rPr lang="ru-RU" b="1" dirty="0"/>
              <a:t>«В тумане» </a:t>
            </a:r>
            <a:r>
              <a:rPr lang="ru-RU" dirty="0"/>
              <a:t>(режиссер Сергей </a:t>
            </a:r>
            <a:r>
              <a:rPr lang="ru-RU" dirty="0" err="1"/>
              <a:t>Лозница</a:t>
            </a:r>
            <a:r>
              <a:rPr lang="ru-RU" dirty="0"/>
              <a:t>), снятая международной группой по повести Василя Быкова, на 65-м Каннском кинофестивале в 2012 г. удостоена специального приза жюри Международной федерации </a:t>
            </a:r>
            <a:r>
              <a:rPr lang="ru-RU" dirty="0" err="1"/>
              <a:t>кинопрессы</a:t>
            </a:r>
            <a:r>
              <a:rPr lang="ru-RU" dirty="0"/>
              <a:t> FIPRESCI.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4E1353AA-C2F4-447A-AEF1-025093D13F19}"/>
              </a:ext>
            </a:extLst>
          </p:cNvPr>
          <p:cNvSpPr/>
          <p:nvPr/>
        </p:nvSpPr>
        <p:spPr>
          <a:xfrm>
            <a:off x="7394713" y="5876742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034" y="5973587"/>
            <a:ext cx="367330" cy="3673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F674CA2-9375-4211-92CF-D8121970E8FB}"/>
              </a:ext>
            </a:extLst>
          </p:cNvPr>
          <p:cNvSpPr txBox="1"/>
          <p:nvPr/>
        </p:nvSpPr>
        <p:spPr>
          <a:xfrm>
            <a:off x="4954775" y="4238301"/>
            <a:ext cx="6835757" cy="1205436"/>
          </a:xfrm>
          <a:prstGeom prst="roundRect">
            <a:avLst/>
          </a:prstGeom>
          <a:solidFill>
            <a:srgbClr val="9EB9DA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Беларуси осуществляется много совместных проектов с кинематографистами стран мира. На «</a:t>
            </a:r>
            <a:r>
              <a:rPr lang="ru-RU" dirty="0" err="1"/>
              <a:t>Беларусьфильме</a:t>
            </a:r>
            <a:r>
              <a:rPr lang="ru-RU" dirty="0"/>
              <a:t>» снимали фильмы Никита Михалков, Петр и Валерий Тодоровские, Дмитрий </a:t>
            </a:r>
            <a:r>
              <a:rPr lang="ru-RU" dirty="0" err="1"/>
              <a:t>Астрахан</a:t>
            </a:r>
            <a:r>
              <a:rPr lang="ru-RU" dirty="0"/>
              <a:t>, Александр Сокуров.</a:t>
            </a:r>
          </a:p>
        </p:txBody>
      </p:sp>
    </p:spTree>
    <p:extLst>
      <p:ext uri="{BB962C8B-B14F-4D97-AF65-F5344CB8AC3E}">
        <p14:creationId xmlns:p14="http://schemas.microsoft.com/office/powerpoint/2010/main" val="194254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13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54569" y="3960040"/>
            <a:ext cx="4607724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b="1" dirty="0"/>
              <a:t>Минский международный кинофестиваль «</a:t>
            </a:r>
            <a:r>
              <a:rPr lang="ru-RU" sz="1700" b="1" dirty="0" err="1"/>
              <a:t>Лістапад</a:t>
            </a:r>
            <a:r>
              <a:rPr lang="ru-RU" sz="1700" b="1" dirty="0"/>
              <a:t>» </a:t>
            </a:r>
            <a:r>
              <a:rPr lang="ru-RU" sz="1700" dirty="0"/>
              <a:t>– ежегодный кинофестиваль, который проводится в ноябре в Минске с </a:t>
            </a:r>
            <a:br>
              <a:rPr lang="ru-RU" sz="1700" dirty="0"/>
            </a:br>
            <a:r>
              <a:rPr lang="ru-RU" sz="1700" dirty="0"/>
              <a:t>1994 г. Фестиваль является не только площадкой для просмотра фильмов, но и образовательной платформой: в рамках фестиваля проводятся мастер-классы, дискуссии, выставки и творческие встречи. В отдельном конкурсе </a:t>
            </a:r>
            <a:r>
              <a:rPr lang="ru-RU" sz="1700" b="1" dirty="0"/>
              <a:t>«</a:t>
            </a:r>
            <a:r>
              <a:rPr lang="ru-RU" sz="1700" b="1" dirty="0" err="1"/>
              <a:t>Лістападзік</a:t>
            </a:r>
            <a:r>
              <a:rPr lang="ru-RU" sz="1700" b="1" dirty="0"/>
              <a:t>» </a:t>
            </a:r>
            <a:r>
              <a:rPr lang="ru-RU" sz="1700" dirty="0"/>
              <a:t>представлены полнометражные игровые и анимационные фильмы для детей и молодежи.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5183261" y="3960040"/>
            <a:ext cx="6759344" cy="248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Национальная библиотека Республики Беларусь</a:t>
            </a:r>
            <a:r>
              <a:rPr lang="ru-RU" dirty="0"/>
              <a:t> в Минске обладает самым большим собранием печатных изданий в стране, а также правом получения обязательного экземпляра. Здесь собрано самое большое за пределами России собрание книг на русском языке. Литература столетиями играла важную роль в культуре Беларуси.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2006 году открыто новое здание Национальной библиотеки, имеющее уникальное архитектурное решение – предмет национальной гордости белорусов.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A95DE0E-710B-48FF-80C0-352BB406435E}"/>
              </a:ext>
            </a:extLst>
          </p:cNvPr>
          <p:cNvCxnSpPr>
            <a:cxnSpLocks/>
          </p:cNvCxnSpPr>
          <p:nvPr/>
        </p:nvCxnSpPr>
        <p:spPr>
          <a:xfrm flipH="1">
            <a:off x="442414" y="0"/>
            <a:ext cx="12789" cy="10259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9">
            <a:extLst>
              <a:ext uri="{FF2B5EF4-FFF2-40B4-BE49-F238E27FC236}">
                <a16:creationId xmlns:a16="http://schemas.microsoft.com/office/drawing/2014/main" id="{4C89528B-8AB8-413F-8786-3F761E4932EF}"/>
              </a:ext>
            </a:extLst>
          </p:cNvPr>
          <p:cNvSpPr txBox="1">
            <a:spLocks/>
          </p:cNvSpPr>
          <p:nvPr/>
        </p:nvSpPr>
        <p:spPr>
          <a:xfrm>
            <a:off x="442414" y="272226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Беларусь — страна талантливых людей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10" y="1240403"/>
            <a:ext cx="4325512" cy="2416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249" y="1303492"/>
            <a:ext cx="4503931" cy="251598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4E1353AA-C2F4-447A-AEF1-025093D13F19}"/>
              </a:ext>
            </a:extLst>
          </p:cNvPr>
          <p:cNvSpPr/>
          <p:nvPr/>
        </p:nvSpPr>
        <p:spPr>
          <a:xfrm>
            <a:off x="224805" y="1622373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92" y="2487344"/>
            <a:ext cx="367330" cy="3673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674CA2-9375-4211-92CF-D8121970E8FB}"/>
              </a:ext>
            </a:extLst>
          </p:cNvPr>
          <p:cNvSpPr txBox="1"/>
          <p:nvPr/>
        </p:nvSpPr>
        <p:spPr>
          <a:xfrm>
            <a:off x="153265" y="1222305"/>
            <a:ext cx="6835757" cy="50464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</a:t>
            </a:r>
            <a:r>
              <a:rPr lang="ru-RU" b="1" dirty="0"/>
              <a:t>2022</a:t>
            </a:r>
            <a:r>
              <a:rPr lang="ru-RU" dirty="0"/>
              <a:t> году рекордное количество заявок – </a:t>
            </a:r>
            <a:r>
              <a:rPr lang="ru-RU" b="1" dirty="0"/>
              <a:t>1 360 </a:t>
            </a:r>
            <a:r>
              <a:rPr lang="ru-RU" dirty="0"/>
              <a:t>– подали </a:t>
            </a:r>
            <a:r>
              <a:rPr lang="ru-RU" b="1" dirty="0"/>
              <a:t>89</a:t>
            </a:r>
            <a:r>
              <a:rPr lang="ru-RU" dirty="0"/>
              <a:t> стран. Это и Россия, Индия, Китай, США, некоторые европейские государства. Самое большое количество заявок подал Иран, более 100 заявок.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Слоган фестиваля «Истинные ценности». Это темы семьи, родины, взаимоотношений людей, добра, мира.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</a:t>
            </a:r>
            <a:r>
              <a:rPr lang="ru-RU" b="1" dirty="0"/>
              <a:t>2023</a:t>
            </a:r>
            <a:r>
              <a:rPr lang="ru-RU" dirty="0"/>
              <a:t> году на церемониях открытия и закрытия «</a:t>
            </a:r>
            <a:r>
              <a:rPr lang="ru-RU" dirty="0" err="1"/>
              <a:t>Лістапада</a:t>
            </a:r>
            <a:r>
              <a:rPr lang="ru-RU" dirty="0"/>
              <a:t>» впервые прозвучит новая песня Белорусского государственного ансамбля </a:t>
            </a:r>
            <a:r>
              <a:rPr lang="ru-RU" b="1" dirty="0"/>
              <a:t>«</a:t>
            </a:r>
            <a:r>
              <a:rPr lang="ru-RU" b="1" dirty="0" err="1"/>
              <a:t>Песняры</a:t>
            </a:r>
            <a:r>
              <a:rPr lang="ru-RU" b="1" dirty="0"/>
              <a:t>»</a:t>
            </a:r>
            <a:r>
              <a:rPr lang="ru-RU" dirty="0"/>
              <a:t>, посвященная фестивалю. Она называется </a:t>
            </a:r>
            <a:r>
              <a:rPr lang="ru-RU" b="1" dirty="0"/>
              <a:t>«Золото „</a:t>
            </a:r>
            <a:r>
              <a:rPr lang="ru-RU" b="1" dirty="0" err="1"/>
              <a:t>Лістапада</a:t>
            </a:r>
            <a:r>
              <a:rPr lang="ru-RU" b="1" dirty="0"/>
              <a:t>“»</a:t>
            </a:r>
            <a:r>
              <a:rPr lang="ru-RU" dirty="0"/>
              <a:t>. Идея принадлежит режиссеру Владиславе </a:t>
            </a:r>
            <a:r>
              <a:rPr lang="ru-RU" dirty="0" err="1"/>
              <a:t>Артюковской</a:t>
            </a:r>
            <a:r>
              <a:rPr lang="ru-RU" dirty="0"/>
              <a:t>, музыка Романа Козырева, а слова Анны </a:t>
            </a:r>
            <a:r>
              <a:rPr lang="ru-RU" dirty="0" err="1"/>
              <a:t>Селук</a:t>
            </a:r>
            <a:r>
              <a:rPr lang="ru-RU" dirty="0"/>
              <a:t>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На конкурсе фильмов для детской и юношеской аудитории </a:t>
            </a:r>
            <a:r>
              <a:rPr lang="ru-RU" b="1" dirty="0"/>
              <a:t>«</a:t>
            </a:r>
            <a:r>
              <a:rPr lang="ru-RU" b="1" dirty="0" err="1"/>
              <a:t>Лістападзік</a:t>
            </a:r>
            <a:r>
              <a:rPr lang="ru-RU" b="1" dirty="0"/>
              <a:t>» </a:t>
            </a:r>
            <a:r>
              <a:rPr lang="ru-RU" dirty="0"/>
              <a:t>в </a:t>
            </a:r>
            <a:r>
              <a:rPr lang="ru-RU" b="1" dirty="0"/>
              <a:t>2022</a:t>
            </a:r>
            <a:r>
              <a:rPr lang="ru-RU" dirty="0"/>
              <a:t> году показали </a:t>
            </a:r>
            <a:r>
              <a:rPr lang="ru-RU" b="1" dirty="0"/>
              <a:t>9</a:t>
            </a:r>
            <a:r>
              <a:rPr lang="ru-RU" dirty="0"/>
              <a:t> картин, в том числе одну белорусскую. Это семейное кино от Андрея </a:t>
            </a:r>
            <a:r>
              <a:rPr lang="ru-RU" dirty="0" err="1"/>
              <a:t>Кудиненко</a:t>
            </a:r>
            <a:r>
              <a:rPr lang="ru-RU" dirty="0"/>
              <a:t> под названием «Десять жизней Медведя» с Евгением </a:t>
            </a:r>
            <a:r>
              <a:rPr lang="ru-RU" dirty="0" err="1"/>
              <a:t>Сидихиным</a:t>
            </a:r>
            <a:r>
              <a:rPr lang="ru-RU" dirty="0"/>
              <a:t> в главной роли.</a:t>
            </a:r>
          </a:p>
        </p:txBody>
      </p:sp>
      <p:pic>
        <p:nvPicPr>
          <p:cNvPr id="6" name="Рисунок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676" y="1370361"/>
            <a:ext cx="978929" cy="194660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29" y="1876825"/>
            <a:ext cx="514061" cy="51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14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54569" y="3960040"/>
            <a:ext cx="4607724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b="1" dirty="0"/>
              <a:t>Минский международный кинофестиваль «</a:t>
            </a:r>
            <a:r>
              <a:rPr lang="ru-RU" sz="1700" b="1" dirty="0" err="1"/>
              <a:t>Лістапад</a:t>
            </a:r>
            <a:r>
              <a:rPr lang="ru-RU" sz="1700" b="1" dirty="0"/>
              <a:t>» </a:t>
            </a:r>
            <a:r>
              <a:rPr lang="ru-RU" sz="1700" dirty="0"/>
              <a:t>– ежегодный кинофестиваль, который проводится в ноябре в Минске с 1994 г. Фестиваль является не только площадкой для просмотра фильмов, но и образовательной платформой: в рамках фестиваля проводятся мастер-классы, дискуссии, выставки и творческие встречи. В отдельном конкурсе </a:t>
            </a:r>
            <a:r>
              <a:rPr lang="ru-RU" sz="1700" b="1" dirty="0"/>
              <a:t>«</a:t>
            </a:r>
            <a:r>
              <a:rPr lang="ru-RU" sz="1700" b="1" dirty="0" err="1"/>
              <a:t>Лістападзік</a:t>
            </a:r>
            <a:r>
              <a:rPr lang="ru-RU" sz="1700" b="1" dirty="0"/>
              <a:t>» </a:t>
            </a:r>
            <a:r>
              <a:rPr lang="ru-RU" sz="1700" dirty="0"/>
              <a:t>представлены полнометражные игровые и анимационные фильмы для детей и молодежи.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5183261" y="3960040"/>
            <a:ext cx="6759344" cy="248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b="1" dirty="0"/>
              <a:t>Национальная библиотека Республики Беларусь</a:t>
            </a:r>
            <a:r>
              <a:rPr lang="ru-RU" dirty="0"/>
              <a:t> в Минске обладает самым большим собранием печатных изданий в стране, а также правом получения обязательного экземпляра. Здесь собрано самое большое за пределами России собрание книг на русском языке. Литература столетиями играла важную роль в культуре Беларуси.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2006 году открыто новое здание Национальной библиотеки, имеющее уникальное архитектурное решение – предмет национальной гордости белорусов.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A95DE0E-710B-48FF-80C0-352BB406435E}"/>
              </a:ext>
            </a:extLst>
          </p:cNvPr>
          <p:cNvCxnSpPr>
            <a:cxnSpLocks/>
          </p:cNvCxnSpPr>
          <p:nvPr/>
        </p:nvCxnSpPr>
        <p:spPr>
          <a:xfrm flipH="1">
            <a:off x="442414" y="0"/>
            <a:ext cx="12789" cy="10259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9">
            <a:extLst>
              <a:ext uri="{FF2B5EF4-FFF2-40B4-BE49-F238E27FC236}">
                <a16:creationId xmlns:a16="http://schemas.microsoft.com/office/drawing/2014/main" id="{4C89528B-8AB8-413F-8786-3F761E4932EF}"/>
              </a:ext>
            </a:extLst>
          </p:cNvPr>
          <p:cNvSpPr txBox="1">
            <a:spLocks/>
          </p:cNvSpPr>
          <p:nvPr/>
        </p:nvSpPr>
        <p:spPr>
          <a:xfrm>
            <a:off x="442414" y="272226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Беларусь — страна талантливых людей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10" y="1240403"/>
            <a:ext cx="4325512" cy="2416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249" y="1303492"/>
            <a:ext cx="4503931" cy="251598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4E1353AA-C2F4-447A-AEF1-025093D13F19}"/>
              </a:ext>
            </a:extLst>
          </p:cNvPr>
          <p:cNvSpPr/>
          <p:nvPr/>
        </p:nvSpPr>
        <p:spPr>
          <a:xfrm>
            <a:off x="224805" y="1622373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92" y="2487344"/>
            <a:ext cx="367330" cy="3673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674CA2-9375-4211-92CF-D8121970E8FB}"/>
              </a:ext>
            </a:extLst>
          </p:cNvPr>
          <p:cNvSpPr txBox="1"/>
          <p:nvPr/>
        </p:nvSpPr>
        <p:spPr>
          <a:xfrm>
            <a:off x="233683" y="1303492"/>
            <a:ext cx="6835757" cy="50464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</a:t>
            </a:r>
            <a:r>
              <a:rPr lang="ru-RU" b="1" dirty="0"/>
              <a:t>2022</a:t>
            </a:r>
            <a:r>
              <a:rPr lang="ru-RU" dirty="0"/>
              <a:t> году рекордное количество заявок – </a:t>
            </a:r>
            <a:r>
              <a:rPr lang="ru-RU" b="1" dirty="0"/>
              <a:t>1 360 </a:t>
            </a:r>
            <a:r>
              <a:rPr lang="ru-RU" dirty="0"/>
              <a:t>– подали </a:t>
            </a:r>
            <a:r>
              <a:rPr lang="ru-RU" b="1" dirty="0"/>
              <a:t>89</a:t>
            </a:r>
            <a:r>
              <a:rPr lang="ru-RU" dirty="0"/>
              <a:t> стран. Это и Россия, Индия, Китай, США, некоторые европейские государства. Самое большое количество заявок подал Иран, более 100 заявок.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Слоган фестиваля «Истинные ценности». Это темы семьи, родины, взаимоотношений людей, добра, мира.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</a:t>
            </a:r>
            <a:r>
              <a:rPr lang="ru-RU" b="1" dirty="0"/>
              <a:t>2023</a:t>
            </a:r>
            <a:r>
              <a:rPr lang="ru-RU" dirty="0"/>
              <a:t> году на церемониях открытия и закрытия «</a:t>
            </a:r>
            <a:r>
              <a:rPr lang="ru-RU" dirty="0" err="1"/>
              <a:t>Лістапада</a:t>
            </a:r>
            <a:r>
              <a:rPr lang="ru-RU" dirty="0"/>
              <a:t>» впервые прозвучит новая песня Белорусского государственного ансамбля </a:t>
            </a:r>
            <a:r>
              <a:rPr lang="ru-RU" b="1" dirty="0"/>
              <a:t>«</a:t>
            </a:r>
            <a:r>
              <a:rPr lang="ru-RU" b="1" dirty="0" err="1"/>
              <a:t>Песняры</a:t>
            </a:r>
            <a:r>
              <a:rPr lang="ru-RU" b="1" dirty="0"/>
              <a:t>»</a:t>
            </a:r>
            <a:r>
              <a:rPr lang="ru-RU" dirty="0"/>
              <a:t>, посвященная фестивалю. Она называется </a:t>
            </a:r>
            <a:r>
              <a:rPr lang="ru-RU" b="1" dirty="0"/>
              <a:t>«Золото „</a:t>
            </a:r>
            <a:r>
              <a:rPr lang="ru-RU" b="1" dirty="0" err="1"/>
              <a:t>Лістапада</a:t>
            </a:r>
            <a:r>
              <a:rPr lang="ru-RU" b="1" dirty="0"/>
              <a:t>“»</a:t>
            </a:r>
            <a:r>
              <a:rPr lang="ru-RU" dirty="0"/>
              <a:t>. Идея принадлежит режиссеру Владиславе </a:t>
            </a:r>
            <a:r>
              <a:rPr lang="ru-RU" dirty="0" err="1"/>
              <a:t>Артюковской</a:t>
            </a:r>
            <a:r>
              <a:rPr lang="ru-RU" dirty="0"/>
              <a:t>, музыка Романа Козырева, а слова Анны </a:t>
            </a:r>
            <a:r>
              <a:rPr lang="ru-RU" dirty="0" err="1"/>
              <a:t>Селук</a:t>
            </a:r>
            <a:r>
              <a:rPr lang="ru-RU" dirty="0"/>
              <a:t>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На конкурсе фильмов для детской и юношеской аудитории </a:t>
            </a:r>
            <a:r>
              <a:rPr lang="ru-RU" b="1" dirty="0"/>
              <a:t>«</a:t>
            </a:r>
            <a:r>
              <a:rPr lang="ru-RU" b="1" dirty="0" err="1"/>
              <a:t>Лістападзік</a:t>
            </a:r>
            <a:r>
              <a:rPr lang="ru-RU" b="1" dirty="0"/>
              <a:t>» </a:t>
            </a:r>
            <a:r>
              <a:rPr lang="ru-RU" dirty="0"/>
              <a:t>в </a:t>
            </a:r>
            <a:r>
              <a:rPr lang="ru-RU" b="1" dirty="0"/>
              <a:t>202</a:t>
            </a:r>
            <a:r>
              <a:rPr lang="ru-RU" dirty="0"/>
              <a:t>2 году показали </a:t>
            </a:r>
            <a:r>
              <a:rPr lang="ru-RU" b="1" dirty="0"/>
              <a:t>9</a:t>
            </a:r>
            <a:r>
              <a:rPr lang="ru-RU" dirty="0"/>
              <a:t> картин, в том числе одну белорусскую. Это семейное кино от Андрея </a:t>
            </a:r>
            <a:r>
              <a:rPr lang="ru-RU" dirty="0" err="1"/>
              <a:t>Кудиненко</a:t>
            </a:r>
            <a:r>
              <a:rPr lang="ru-RU" dirty="0"/>
              <a:t> под названием «Десять жизней Медведя» с Евгением </a:t>
            </a:r>
            <a:r>
              <a:rPr lang="ru-RU" dirty="0" err="1"/>
              <a:t>Сидихиным</a:t>
            </a:r>
            <a:r>
              <a:rPr lang="ru-RU" dirty="0"/>
              <a:t> в главной роли.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624" y="1303492"/>
            <a:ext cx="978929" cy="194660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29" y="1876825"/>
            <a:ext cx="514061" cy="5140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589" y="0"/>
            <a:ext cx="3448821" cy="685800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8512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15</a:t>
            </a:fld>
            <a:endParaRPr lang="x-none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08016" y="3939095"/>
            <a:ext cx="4853051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dirty="0"/>
              <a:t>Музыкальной визитной карточкой Республики Беларусь на протяжении более полувека по праву является заслуженный коллектив Республики Беларусь </a:t>
            </a:r>
            <a:r>
              <a:rPr lang="ru-RU" sz="1700" b="1" dirty="0"/>
              <a:t>Белорусский государственный ансамбль «</a:t>
            </a:r>
            <a:r>
              <a:rPr lang="ru-RU" sz="1700" b="1" dirty="0" err="1"/>
              <a:t>Песняры</a:t>
            </a:r>
            <a:r>
              <a:rPr lang="ru-RU" sz="1700" b="1" dirty="0"/>
              <a:t>»</a:t>
            </a:r>
            <a:r>
              <a:rPr lang="ru-RU" sz="1700" dirty="0"/>
              <a:t>. Этот легендарный ансамбль был создан Владимиром </a:t>
            </a:r>
            <a:r>
              <a:rPr lang="ru-RU" sz="1700" dirty="0" err="1"/>
              <a:t>Мулявиным</a:t>
            </a:r>
            <a:r>
              <a:rPr lang="ru-RU" sz="1700" dirty="0"/>
              <a:t> при Белорусской государственной филармонии в конце 1960-х гг. и за время своего существования обрел признание и любовь миллионов слушателей. Сегодня традиции ансамбля достойно продолжают молодые артисты.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A95DE0E-710B-48FF-80C0-352BB406435E}"/>
              </a:ext>
            </a:extLst>
          </p:cNvPr>
          <p:cNvCxnSpPr>
            <a:cxnSpLocks/>
          </p:cNvCxnSpPr>
          <p:nvPr/>
        </p:nvCxnSpPr>
        <p:spPr>
          <a:xfrm flipH="1">
            <a:off x="442414" y="0"/>
            <a:ext cx="12789" cy="10259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9">
            <a:extLst>
              <a:ext uri="{FF2B5EF4-FFF2-40B4-BE49-F238E27FC236}">
                <a16:creationId xmlns:a16="http://schemas.microsoft.com/office/drawing/2014/main" id="{4C89528B-8AB8-413F-8786-3F761E4932EF}"/>
              </a:ext>
            </a:extLst>
          </p:cNvPr>
          <p:cNvSpPr txBox="1">
            <a:spLocks/>
          </p:cNvSpPr>
          <p:nvPr/>
        </p:nvSpPr>
        <p:spPr>
          <a:xfrm>
            <a:off x="442414" y="272226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Беларусь — страна талантливых людей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49" y="1211839"/>
            <a:ext cx="4586786" cy="256227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714" y="1211839"/>
            <a:ext cx="4300981" cy="256227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5263377" y="3774113"/>
            <a:ext cx="6846848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700" dirty="0"/>
              <a:t>Программы ведущих профессиональных танцевальных коллективов нашей страны – заслуженного коллектива Республики Беларусь</a:t>
            </a:r>
            <a:r>
              <a:rPr lang="ru-RU" sz="1700" b="1" dirty="0"/>
              <a:t> Государственного академического ансамбля танца Беларуси</a:t>
            </a:r>
            <a:r>
              <a:rPr lang="ru-RU" sz="1700" dirty="0"/>
              <a:t> и </a:t>
            </a:r>
            <a:r>
              <a:rPr lang="ru-RU" sz="1700" b="1" dirty="0"/>
              <a:t>Белорусского государственного академического заслуженного хореографического ансамбля «Хорошки»</a:t>
            </a:r>
            <a:r>
              <a:rPr lang="ru-RU" sz="1700" dirty="0"/>
              <a:t> – ярко и правдиво отображают картины народной жизни и старинные белорусские обряды, представляют танцы народов мира. Оба эти коллектива успешно гастролируют в Беларуси и за рубежом, способствуя сохранению и популяризации белорусского хореографического и музыкального искусства. В репертуаре танцевальных коллективов – белорусские танцы «Лявониха», «Метелица», «Юрочка», «Бычок», «Журавель», «</a:t>
            </a:r>
            <a:r>
              <a:rPr lang="ru-RU" sz="1700" dirty="0" err="1"/>
              <a:t>Гусачок</a:t>
            </a:r>
            <a:r>
              <a:rPr lang="ru-RU" sz="1700" dirty="0"/>
              <a:t>», «</a:t>
            </a:r>
            <a:r>
              <a:rPr lang="ru-RU" sz="1700" dirty="0" err="1"/>
              <a:t>Крыжачок</a:t>
            </a:r>
            <a:r>
              <a:rPr lang="ru-RU" sz="1700" dirty="0"/>
              <a:t>», «Бульба», «</a:t>
            </a:r>
            <a:r>
              <a:rPr lang="ru-RU" sz="1700" dirty="0" err="1"/>
              <a:t>Толкачики</a:t>
            </a:r>
            <a:r>
              <a:rPr lang="ru-RU" sz="1700" dirty="0"/>
              <a:t>» и другие.</a:t>
            </a:r>
          </a:p>
        </p:txBody>
      </p:sp>
    </p:spTree>
    <p:extLst>
      <p:ext uri="{BB962C8B-B14F-4D97-AF65-F5344CB8AC3E}">
        <p14:creationId xmlns:p14="http://schemas.microsoft.com/office/powerpoint/2010/main" val="2633355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16</a:t>
            </a:fld>
            <a:endParaRPr lang="x-none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4962294" y="1396116"/>
            <a:ext cx="68468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2000" dirty="0"/>
              <a:t>Визитная карточка Беларуси – </a:t>
            </a:r>
            <a:r>
              <a:rPr lang="ru-RU" sz="2000" b="1" dirty="0">
                <a:solidFill>
                  <a:srgbClr val="C00000"/>
                </a:solidFill>
              </a:rPr>
              <a:t>Международный фестиваль искусств «Славянский базар в Витебске»</a:t>
            </a:r>
            <a:r>
              <a:rPr lang="ru-RU" sz="2000" dirty="0"/>
              <a:t>, который проводится с 1992 г. Во время фестиваля проходит международный конкурс исполнителей эстрадной песни и международный детский музыкальный конкурс. Также представлены другие виды искусств: изобразительное, театральное, декоративно-прикладное, киноискусство и др. Девиз фестиваля – «Через искусство – к миру и взаимопониманию». Традиционно фестиваль открывает Президент Республики Беларусь Александр Лукашенко.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A95DE0E-710B-48FF-80C0-352BB406435E}"/>
              </a:ext>
            </a:extLst>
          </p:cNvPr>
          <p:cNvCxnSpPr>
            <a:cxnSpLocks/>
          </p:cNvCxnSpPr>
          <p:nvPr/>
        </p:nvCxnSpPr>
        <p:spPr>
          <a:xfrm flipH="1">
            <a:off x="442414" y="0"/>
            <a:ext cx="12789" cy="10259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9">
            <a:extLst>
              <a:ext uri="{FF2B5EF4-FFF2-40B4-BE49-F238E27FC236}">
                <a16:creationId xmlns:a16="http://schemas.microsoft.com/office/drawing/2014/main" id="{4C89528B-8AB8-413F-8786-3F761E4932EF}"/>
              </a:ext>
            </a:extLst>
          </p:cNvPr>
          <p:cNvSpPr txBox="1">
            <a:spLocks/>
          </p:cNvSpPr>
          <p:nvPr/>
        </p:nvSpPr>
        <p:spPr>
          <a:xfrm>
            <a:off x="442414" y="272226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Беларусь — страна талантливых людей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03" y="1396116"/>
            <a:ext cx="4219367" cy="264265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1380545" y="4846934"/>
            <a:ext cx="85997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2000" b="1" dirty="0"/>
              <a:t>«Славянский базар в Витебске»</a:t>
            </a:r>
            <a:r>
              <a:rPr lang="ru-RU" sz="2000" dirty="0"/>
              <a:t> – крупнейший в СНГ культурный форум. Международным фестивалем искусств он называется с </a:t>
            </a:r>
            <a:r>
              <a:rPr lang="ru-RU" sz="2000" b="1" dirty="0"/>
              <a:t>1995</a:t>
            </a:r>
            <a:r>
              <a:rPr lang="ru-RU" sz="2000" dirty="0"/>
              <a:t> года. Решением Международной федерации организаторов фестивалей «Славянский базар в Витебске» дважды – в </a:t>
            </a:r>
            <a:r>
              <a:rPr lang="ru-RU" sz="2000" b="1" dirty="0"/>
              <a:t>2000-м</a:t>
            </a:r>
            <a:r>
              <a:rPr lang="ru-RU" sz="2000" dirty="0"/>
              <a:t> и </a:t>
            </a:r>
            <a:r>
              <a:rPr lang="ru-RU" sz="2000" b="1" dirty="0"/>
              <a:t>2004-м</a:t>
            </a:r>
            <a:r>
              <a:rPr lang="ru-RU" sz="2000" dirty="0"/>
              <a:t> годах – признан фестивалем года.     В нем участвовали представители более </a:t>
            </a:r>
            <a:r>
              <a:rPr lang="ru-RU" sz="2000" b="1" dirty="0"/>
              <a:t>70</a:t>
            </a:r>
            <a:r>
              <a:rPr lang="ru-RU" sz="2000" dirty="0"/>
              <a:t> стран. </a:t>
            </a:r>
          </a:p>
        </p:txBody>
      </p:sp>
    </p:spTree>
    <p:extLst>
      <p:ext uri="{BB962C8B-B14F-4D97-AF65-F5344CB8AC3E}">
        <p14:creationId xmlns:p14="http://schemas.microsoft.com/office/powerpoint/2010/main" val="2348448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17</a:t>
            </a:fld>
            <a:endParaRPr lang="x-none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A95DE0E-710B-48FF-80C0-352BB406435E}"/>
              </a:ext>
            </a:extLst>
          </p:cNvPr>
          <p:cNvCxnSpPr>
            <a:cxnSpLocks/>
          </p:cNvCxnSpPr>
          <p:nvPr/>
        </p:nvCxnSpPr>
        <p:spPr>
          <a:xfrm flipH="1">
            <a:off x="442414" y="0"/>
            <a:ext cx="12789" cy="10259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9">
            <a:extLst>
              <a:ext uri="{FF2B5EF4-FFF2-40B4-BE49-F238E27FC236}">
                <a16:creationId xmlns:a16="http://schemas.microsoft.com/office/drawing/2014/main" id="{4C89528B-8AB8-413F-8786-3F761E4932EF}"/>
              </a:ext>
            </a:extLst>
          </p:cNvPr>
          <p:cNvSpPr txBox="1">
            <a:spLocks/>
          </p:cNvSpPr>
          <p:nvPr/>
        </p:nvSpPr>
        <p:spPr>
          <a:xfrm>
            <a:off x="442414" y="272226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Беларусь — страна талантливых людей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6149299" y="2825708"/>
            <a:ext cx="5682145" cy="2317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Беларуси действует трехуровневая система подготовки кадров для сферы культуры, включающая </a:t>
            </a:r>
            <a:r>
              <a:rPr lang="ru-RU" b="1" dirty="0"/>
              <a:t>403</a:t>
            </a:r>
            <a:r>
              <a:rPr lang="ru-RU" dirty="0"/>
              <a:t> детские школы искусств, </a:t>
            </a:r>
            <a:r>
              <a:rPr lang="ru-RU" b="1" dirty="0"/>
              <a:t>20</a:t>
            </a:r>
            <a:r>
              <a:rPr lang="ru-RU" dirty="0"/>
              <a:t> учреждений среднего специального и </a:t>
            </a:r>
            <a:r>
              <a:rPr lang="ru-RU" b="1" dirty="0"/>
              <a:t>3</a:t>
            </a:r>
            <a:r>
              <a:rPr lang="ru-RU" dirty="0"/>
              <a:t> учреждения высшего образования: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</a:t>
            </a:r>
            <a:r>
              <a:rPr lang="ru-RU" dirty="0"/>
              <a:t>Белорусский государственный университет культуры и искусств;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</a:t>
            </a:r>
            <a:r>
              <a:rPr lang="ru-RU" dirty="0"/>
              <a:t>Белорусская государственная академия музыки;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</a:t>
            </a:r>
            <a:r>
              <a:rPr lang="ru-RU" dirty="0"/>
              <a:t> Белорусская государственная академия искусств.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A9ABD7-7BBB-4C19-A04D-F9E614974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613" y="1573818"/>
            <a:ext cx="431280" cy="4277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98A4A8-0BA4-4DA8-A870-16A5D69199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462" y="2240354"/>
            <a:ext cx="408149" cy="408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8EE71C-31F3-44E5-9629-7B13187258A2}"/>
              </a:ext>
            </a:extLst>
          </p:cNvPr>
          <p:cNvSpPr txBox="1"/>
          <p:nvPr/>
        </p:nvSpPr>
        <p:spPr>
          <a:xfrm>
            <a:off x="8376177" y="1737192"/>
            <a:ext cx="3647660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«Национальный центр художественного творчества детей и молодежи. Объединения по интересам» (2:24)</a:t>
            </a:r>
            <a:endParaRPr lang="en-US" sz="1600" i="1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DDBEB3F-29EF-4717-B4AA-7698C952F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896" y="5476169"/>
            <a:ext cx="431280" cy="42771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B81479-204D-4C3C-8B86-3DE98A81D6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461" y="6143772"/>
            <a:ext cx="408149" cy="4081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FFE1D82-E529-4820-BE07-9AAF3AC8F376}"/>
              </a:ext>
            </a:extLst>
          </p:cNvPr>
          <p:cNvSpPr txBox="1"/>
          <p:nvPr/>
        </p:nvSpPr>
        <p:spPr>
          <a:xfrm>
            <a:off x="8464335" y="5793243"/>
            <a:ext cx="3028122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Образование в сфере искусства в Беларуси</a:t>
            </a:r>
            <a:endParaRPr lang="en-US" sz="16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141" y="1240403"/>
            <a:ext cx="5187341" cy="289775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273093" y="4261122"/>
            <a:ext cx="5718479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За выдающиеся достижения в сфере музыкального, декоративно-прикладного искусства, музейного дела, народного и любительского художественного творчества, обучения и воспитания творческой молодежи, которые получили общественное признание, в 2022 году деятелям культуры </a:t>
            </a:r>
            <a:r>
              <a:rPr lang="ru-RU"/>
              <a:t>и искусства присуждены </a:t>
            </a:r>
            <a:r>
              <a:rPr lang="ru-RU" b="1" dirty="0"/>
              <a:t>10</a:t>
            </a:r>
            <a:r>
              <a:rPr lang="ru-RU" dirty="0"/>
              <a:t> специальных премий Президента Беларуси. </a:t>
            </a:r>
          </a:p>
        </p:txBody>
      </p:sp>
      <p:pic>
        <p:nvPicPr>
          <p:cNvPr id="4" name="Рисунок 3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611" y="1292027"/>
            <a:ext cx="1516566" cy="1516566"/>
          </a:xfrm>
          <a:prstGeom prst="rect">
            <a:avLst/>
          </a:prstGeom>
        </p:spPr>
      </p:pic>
      <p:pic>
        <p:nvPicPr>
          <p:cNvPr id="5" name="Рисунок 4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49" y="5123242"/>
            <a:ext cx="1561286" cy="156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8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 — страна многовековой и самобытной культуры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25481" y="4825714"/>
            <a:ext cx="571847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Согласно Конституции Республики Беларусь, </a:t>
            </a:r>
            <a:r>
              <a:rPr lang="ru-RU" b="1" dirty="0"/>
              <a:t>историко-культурное наследие</a:t>
            </a:r>
            <a:r>
              <a:rPr lang="ru-RU" dirty="0"/>
              <a:t> признано фактором развития нашего государства. За его сохранение несут ответственность как государство, так и граждане нашей страны.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A0654D6-B09A-48D1-9C46-A398C97E1CE8}"/>
              </a:ext>
            </a:extLst>
          </p:cNvPr>
          <p:cNvSpPr/>
          <p:nvPr/>
        </p:nvSpPr>
        <p:spPr>
          <a:xfrm>
            <a:off x="6289286" y="1460437"/>
            <a:ext cx="5450775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/>
              <a:t>Историко-культурное наследие Беларуси </a:t>
            </a:r>
            <a:r>
              <a:rPr lang="ru-RU" dirty="0"/>
              <a:t>представляет собой совокупность наиболее отличительных результатов и свидетельств исторического, культурного и духовного развития белорусского народа, воплощенных в историко-культурных ценностях, включенных в Государственный список историко-культурных ценностей Республики Беларусь, который ежегодно расширяется.</a:t>
            </a:r>
            <a:endParaRPr lang="en-US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6FF32A6-846F-4133-9913-1FE200F10EEF}"/>
              </a:ext>
            </a:extLst>
          </p:cNvPr>
          <p:cNvSpPr/>
          <p:nvPr/>
        </p:nvSpPr>
        <p:spPr>
          <a:xfrm>
            <a:off x="6289286" y="3951894"/>
            <a:ext cx="5450775" cy="241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целях популяризации историко-культурного наследия Министерством культуры в 2020 году создан поисковый сайт </a:t>
            </a:r>
            <a:r>
              <a:rPr lang="ru-RU" b="1" dirty="0"/>
              <a:t>«Государственный список историко-культурных ценностей Республики Беларусь»</a:t>
            </a:r>
            <a:r>
              <a:rPr lang="ru-RU" dirty="0"/>
              <a:t> (gosspisok.gov.by), который является информационным ресурсом, позволяющим любому пользователю быстро находить информацию об историко-культурных ценностях, в том числе через мобильные приложения.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49" y="1565762"/>
            <a:ext cx="5292090" cy="315092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82264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 — страна многовековой и самобытной культуры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25481" y="4825714"/>
            <a:ext cx="571847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Последние два с половиной десятилетия Республика Беларусь активно занимается восстановлением архитектурного наследия, вкладываются колоссальные ресурсы на его поддержание и сохранение.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A0654D6-B09A-48D1-9C46-A398C97E1CE8}"/>
              </a:ext>
            </a:extLst>
          </p:cNvPr>
          <p:cNvSpPr/>
          <p:nvPr/>
        </p:nvSpPr>
        <p:spPr>
          <a:xfrm>
            <a:off x="6289286" y="1460437"/>
            <a:ext cx="5450775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Проведена большая работа по реставрации и восстановлению сотен объектов историко-культурного наследия с целью поддержания их надлежащего технического состояния, приспособления под новые функции и вовлечения их в туристический и культурный оборот. На государственном уровне эти задачи решаются в рамках ряда государственных программ и локальных инвестиционных проектов. Кроме того, мероприятия по охране историко-культурного наследия, в том числе ремонтно-реставрационные работы на историко-культурных ценностях, финансируются за счет средств фонда Президента Республики Беларусь по поддержке культуры.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89" y="1460437"/>
            <a:ext cx="5144661" cy="322871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B3AADBC7-FACC-4BB5-8CB5-B3899F127FD9}"/>
              </a:ext>
            </a:extLst>
          </p:cNvPr>
          <p:cNvSpPr/>
          <p:nvPr/>
        </p:nvSpPr>
        <p:spPr>
          <a:xfrm>
            <a:off x="10502451" y="5419018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C62A67-DEB7-416D-887B-FE0B8F3CB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424" y="5477125"/>
            <a:ext cx="367330" cy="3673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CDDD40-06C5-42BB-8E9A-E8FE67797C01}"/>
              </a:ext>
            </a:extLst>
          </p:cNvPr>
          <p:cNvSpPr txBox="1"/>
          <p:nvPr/>
        </p:nvSpPr>
        <p:spPr>
          <a:xfrm>
            <a:off x="602337" y="749582"/>
            <a:ext cx="10624279" cy="51783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x-none"/>
            </a:defPPr>
            <a:lvl1pPr algn="just">
              <a:lnSpc>
                <a:spcPct val="90000"/>
              </a:lnSpc>
              <a:spcAft>
                <a:spcPts val="1200"/>
              </a:spcAft>
              <a:defRPr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spcAft>
                <a:spcPts val="300"/>
              </a:spcAft>
            </a:pPr>
            <a:r>
              <a:rPr lang="ru-RU" sz="1600" b="1" i="0" dirty="0"/>
              <a:t>Среди знаковых восстановленных объектов: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Могилевский областной драматический театр (2000),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 err="1"/>
              <a:t>Каменецкая</a:t>
            </a:r>
            <a:r>
              <a:rPr lang="ru-RU" sz="1600" i="0" dirty="0"/>
              <a:t> башня (2003),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археологический комплекс древнего Турова (2005),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дворцово-парковый ансамбль в Гомеле (2005),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ратуша в Чечерске (2005) и Могилеве (2008),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дворец Потемкина в Кричеве (2008),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объекты исторического центра Минска (Верхний город, здание Минской ратуши, Троицкое предместье и др.),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Национальный театр оперы и балета (2009),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 err="1"/>
              <a:t>Купаловский</a:t>
            </a:r>
            <a:r>
              <a:rPr lang="ru-RU" sz="1600" i="0" dirty="0"/>
              <a:t> театр (2011),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Свято-Покровский монастырь в Толочине (2016),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здание «</a:t>
            </a:r>
            <a:r>
              <a:rPr lang="ru-RU" sz="1600" i="0" dirty="0" err="1"/>
              <a:t>Беларусьфильма</a:t>
            </a:r>
            <a:r>
              <a:rPr lang="ru-RU" sz="1600" i="0" dirty="0"/>
              <a:t>» (2017),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стадион «Динамо» в Минске (2018),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Борисоглебская (</a:t>
            </a:r>
            <a:r>
              <a:rPr lang="ru-RU" sz="1600" i="0" dirty="0" err="1"/>
              <a:t>Коложская</a:t>
            </a:r>
            <a:r>
              <a:rPr lang="ru-RU" sz="1600" i="0" dirty="0"/>
              <a:t>) церковь в Гродно (2019),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объекты Брестской крепости,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i="0" dirty="0"/>
              <a:t>обелиск «Минск – город-герой» (2020) и др.</a:t>
            </a:r>
          </a:p>
          <a:p>
            <a:pPr>
              <a:spcAft>
                <a:spcPts val="300"/>
              </a:spcAft>
            </a:pPr>
            <a:endParaRPr lang="ru-RU" sz="1600" i="0" dirty="0"/>
          </a:p>
          <a:p>
            <a:pPr>
              <a:spcAft>
                <a:spcPts val="300"/>
              </a:spcAft>
            </a:pPr>
            <a:r>
              <a:rPr lang="ru-RU" sz="1600" i="0" dirty="0"/>
              <a:t>Восстановлены и приспособлены под музейные функции всемирно известные замковые комплексы в Мире (2010) и Несвиже (2011). Создание музейных учреждений на базе отреставрированных объектов ЮНЕСКО существенно повлияло на экономику регионов, привлечение инвесторов и развитие туристической инфраструктуры.</a:t>
            </a:r>
          </a:p>
        </p:txBody>
      </p:sp>
    </p:spTree>
    <p:extLst>
      <p:ext uri="{BB962C8B-B14F-4D97-AF65-F5344CB8AC3E}">
        <p14:creationId xmlns:p14="http://schemas.microsoft.com/office/powerpoint/2010/main" val="241826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 — страна многовековой и самобытной культуры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47784" y="4776735"/>
            <a:ext cx="5718479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настоящее время в стране работает </a:t>
            </a:r>
            <a:r>
              <a:rPr lang="ru-RU" b="1" dirty="0"/>
              <a:t>28</a:t>
            </a:r>
            <a:r>
              <a:rPr lang="ru-RU" dirty="0"/>
              <a:t> </a:t>
            </a:r>
            <a:r>
              <a:rPr lang="ru-RU" b="1" dirty="0"/>
              <a:t>профессиональных театров</a:t>
            </a:r>
            <a:r>
              <a:rPr lang="ru-RU" dirty="0"/>
              <a:t>: </a:t>
            </a:r>
            <a:r>
              <a:rPr lang="ru-RU" b="1" dirty="0">
                <a:solidFill>
                  <a:srgbClr val="C00000"/>
                </a:solidFill>
              </a:rPr>
              <a:t>19</a:t>
            </a:r>
            <a:r>
              <a:rPr lang="ru-RU" dirty="0"/>
              <a:t> драматических и музыкальных, </a:t>
            </a:r>
            <a:r>
              <a:rPr lang="ru-RU" b="1" dirty="0">
                <a:solidFill>
                  <a:srgbClr val="C00000"/>
                </a:solidFill>
              </a:rPr>
              <a:t>8</a:t>
            </a:r>
            <a:r>
              <a:rPr lang="ru-RU" dirty="0"/>
              <a:t> детских и юного зрителя, </a:t>
            </a:r>
            <a:r>
              <a:rPr lang="ru-RU" b="1" dirty="0">
                <a:solidFill>
                  <a:srgbClr val="C00000"/>
                </a:solidFill>
              </a:rPr>
              <a:t>1</a:t>
            </a:r>
            <a:r>
              <a:rPr lang="ru-RU" dirty="0"/>
              <a:t> театр оперы и балета. А также большое количество самодеятельных народных коллективов, в </a:t>
            </a:r>
            <a:r>
              <a:rPr lang="ru-RU" dirty="0" err="1"/>
              <a:t>т.ч</a:t>
            </a:r>
            <a:r>
              <a:rPr lang="ru-RU" dirty="0"/>
              <a:t>. кукольные, драматические и музыкальные театры.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A0654D6-B09A-48D1-9C46-A398C97E1CE8}"/>
              </a:ext>
            </a:extLst>
          </p:cNvPr>
          <p:cNvSpPr/>
          <p:nvPr/>
        </p:nvSpPr>
        <p:spPr>
          <a:xfrm>
            <a:off x="6066264" y="1460437"/>
            <a:ext cx="5316058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</a:t>
            </a:r>
            <a:r>
              <a:rPr lang="ru-RU" b="1" dirty="0"/>
              <a:t>Программу реконструкции и технического переоснащения государственных театро</a:t>
            </a:r>
            <a:r>
              <a:rPr lang="ru-RU" dirty="0"/>
              <a:t>в на 2004–2010 годы включили 24 театра – те, которым была необходима неотложная помощь. Именно на этот период пришелся масштабный ремонт в стенах Большого театра оперы и балета – жемчужины театрального искусства независимой Беларуси.</a:t>
            </a:r>
            <a:endParaRPr lang="en-US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6FF32A6-846F-4133-9913-1FE200F10EEF}"/>
              </a:ext>
            </a:extLst>
          </p:cNvPr>
          <p:cNvSpPr/>
          <p:nvPr/>
        </p:nvSpPr>
        <p:spPr>
          <a:xfrm>
            <a:off x="6092114" y="3243812"/>
            <a:ext cx="585049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Главная достопримечательность реконструкции – не только само здание театра, но и уникальное звучание Большого, сценическая площадка – одна из лучших в Европе.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71" y="1565762"/>
            <a:ext cx="5321651" cy="297278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4E1353AA-C2F4-447A-AEF1-025093D13F19}"/>
              </a:ext>
            </a:extLst>
          </p:cNvPr>
          <p:cNvSpPr/>
          <p:nvPr/>
        </p:nvSpPr>
        <p:spPr>
          <a:xfrm>
            <a:off x="11433700" y="1565762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038" y="2277597"/>
            <a:ext cx="367330" cy="3673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674CA2-9375-4211-92CF-D8121970E8FB}"/>
              </a:ext>
            </a:extLst>
          </p:cNvPr>
          <p:cNvSpPr txBox="1"/>
          <p:nvPr/>
        </p:nvSpPr>
        <p:spPr>
          <a:xfrm>
            <a:off x="5501258" y="1536968"/>
            <a:ext cx="6835757" cy="148125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Требовалось не только вернуть зданию первоначальный облик, но и реализовать идеи архитектора Иосифа </a:t>
            </a:r>
            <a:r>
              <a:rPr lang="ru-RU" dirty="0" err="1"/>
              <a:t>Лангбарда</a:t>
            </a:r>
            <a:r>
              <a:rPr lang="ru-RU" dirty="0"/>
              <a:t>. Новые возможности для спецэффектов на сцене появились благодаря гидравлическим шахтам глубиной 20 метров. Площадь театра после реконструкции увеличилась почти на 9 тыс. м</a:t>
            </a:r>
            <a:r>
              <a:rPr lang="ru-RU" baseline="30000" dirty="0"/>
              <a:t>2</a:t>
            </a:r>
            <a:r>
              <a:rPr lang="ru-RU" dirty="0"/>
              <a:t>.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51E348-9C16-4D66-B70E-9DBE4CCBAA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938" y="5159174"/>
            <a:ext cx="514061" cy="5140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203AEEF-9ECE-4B84-A8CC-D121D8CA8ADF}"/>
              </a:ext>
            </a:extLst>
          </p:cNvPr>
          <p:cNvSpPr txBox="1"/>
          <p:nvPr/>
        </p:nvSpPr>
        <p:spPr>
          <a:xfrm>
            <a:off x="6344728" y="5796593"/>
            <a:ext cx="2672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i="1" dirty="0"/>
              <a:t>Видеоролик «</a:t>
            </a:r>
            <a:r>
              <a:rPr lang="en-US" sz="1400" i="1" dirty="0"/>
              <a:t>STAGE TECHNOLOGY of The Bolshoi Theatre of Belarus</a:t>
            </a:r>
            <a:r>
              <a:rPr lang="ru-RU" sz="1400" i="1" dirty="0"/>
              <a:t> </a:t>
            </a:r>
            <a:r>
              <a:rPr lang="en-US" sz="1400" i="1" dirty="0"/>
              <a:t>/ </a:t>
            </a:r>
            <a:r>
              <a:rPr lang="ru-RU" sz="1400" i="1" dirty="0"/>
              <a:t>Возможности сцены Большого театра Беларуси» (01:48)</a:t>
            </a:r>
            <a:endParaRPr lang="en-US" sz="1400" i="1" dirty="0"/>
          </a:p>
        </p:txBody>
      </p:sp>
      <p:pic>
        <p:nvPicPr>
          <p:cNvPr id="6" name="Рисунок 5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83" y="4298630"/>
            <a:ext cx="1550020" cy="1550020"/>
          </a:xfrm>
          <a:prstGeom prst="rect">
            <a:avLst/>
          </a:prstGeom>
        </p:spPr>
      </p:pic>
      <p:pic>
        <p:nvPicPr>
          <p:cNvPr id="7" name="Рисунок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483" y="4246715"/>
            <a:ext cx="1448510" cy="228931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108" y="5159174"/>
            <a:ext cx="514061" cy="51406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498023B-0C9E-4B27-98A5-59BF8DD193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4488" y="4517400"/>
            <a:ext cx="431280" cy="42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 — страна многовековой и самобытной культуры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47784" y="4776735"/>
            <a:ext cx="5718479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В настоящее время в стране работает </a:t>
            </a:r>
            <a:r>
              <a:rPr lang="ru-RU" b="1" dirty="0"/>
              <a:t>28</a:t>
            </a:r>
            <a:r>
              <a:rPr lang="ru-RU" dirty="0"/>
              <a:t> </a:t>
            </a:r>
            <a:r>
              <a:rPr lang="ru-RU" b="1" dirty="0"/>
              <a:t>профессиональных театров</a:t>
            </a:r>
            <a:r>
              <a:rPr lang="ru-RU" dirty="0"/>
              <a:t>: </a:t>
            </a:r>
            <a:r>
              <a:rPr lang="ru-RU" b="1" dirty="0">
                <a:solidFill>
                  <a:srgbClr val="C00000"/>
                </a:solidFill>
              </a:rPr>
              <a:t>19</a:t>
            </a:r>
            <a:r>
              <a:rPr lang="ru-RU" dirty="0"/>
              <a:t> драматических и музыкальных, </a:t>
            </a:r>
            <a:r>
              <a:rPr lang="ru-RU" b="1" dirty="0">
                <a:solidFill>
                  <a:srgbClr val="C00000"/>
                </a:solidFill>
              </a:rPr>
              <a:t>8</a:t>
            </a:r>
            <a:r>
              <a:rPr lang="ru-RU" dirty="0"/>
              <a:t> детских и юного зрителя, </a:t>
            </a:r>
            <a:r>
              <a:rPr lang="ru-RU" b="1" dirty="0">
                <a:solidFill>
                  <a:srgbClr val="C00000"/>
                </a:solidFill>
              </a:rPr>
              <a:t>1</a:t>
            </a:r>
            <a:r>
              <a:rPr lang="ru-RU" dirty="0"/>
              <a:t> театр оперы и балета. А также большое количество самодеятельных народных коллективов, в </a:t>
            </a:r>
            <a:r>
              <a:rPr lang="ru-RU" dirty="0" err="1"/>
              <a:t>т.ч</a:t>
            </a:r>
            <a:r>
              <a:rPr lang="ru-RU" dirty="0"/>
              <a:t>. кукольные, драматические и музыкальные театры.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A0654D6-B09A-48D1-9C46-A398C97E1CE8}"/>
              </a:ext>
            </a:extLst>
          </p:cNvPr>
          <p:cNvSpPr/>
          <p:nvPr/>
        </p:nvSpPr>
        <p:spPr>
          <a:xfrm>
            <a:off x="6066264" y="1460437"/>
            <a:ext cx="5316058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</a:t>
            </a:r>
            <a:r>
              <a:rPr lang="ru-RU" b="1" dirty="0"/>
              <a:t>Программу реконструкции и технического переоснащения государственных театро</a:t>
            </a:r>
            <a:r>
              <a:rPr lang="ru-RU" dirty="0"/>
              <a:t>в на 2004–2010 годы включили 24 театра – те, которым была необходима неотложная помощь. Именно на этот период пришелся масштабный ремонт в стенах Большого театра оперы и балета – жемчужины театрального искусства независимой Беларуси.</a:t>
            </a:r>
            <a:endParaRPr lang="en-US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6FF32A6-846F-4133-9913-1FE200F10EEF}"/>
              </a:ext>
            </a:extLst>
          </p:cNvPr>
          <p:cNvSpPr/>
          <p:nvPr/>
        </p:nvSpPr>
        <p:spPr>
          <a:xfrm>
            <a:off x="6092114" y="3243812"/>
            <a:ext cx="585049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Главная достопримечательность реконструкции – не только само здание театра, но и уникальное звучание Большого, сценическая площадка – одна из лучших в Европе.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71" y="1565762"/>
            <a:ext cx="5321651" cy="297278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4E1353AA-C2F4-447A-AEF1-025093D13F19}"/>
              </a:ext>
            </a:extLst>
          </p:cNvPr>
          <p:cNvSpPr/>
          <p:nvPr/>
        </p:nvSpPr>
        <p:spPr>
          <a:xfrm>
            <a:off x="11433700" y="1565762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038" y="2277597"/>
            <a:ext cx="367330" cy="3673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674CA2-9375-4211-92CF-D8121970E8FB}"/>
              </a:ext>
            </a:extLst>
          </p:cNvPr>
          <p:cNvSpPr txBox="1"/>
          <p:nvPr/>
        </p:nvSpPr>
        <p:spPr>
          <a:xfrm>
            <a:off x="4486497" y="1642791"/>
            <a:ext cx="6835757" cy="148125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Требовалось не только вернуть зданию первоначальный облик, но и реализовать идеи архитектора Иосифа </a:t>
            </a:r>
            <a:r>
              <a:rPr lang="ru-RU" dirty="0" err="1"/>
              <a:t>Лангбарда</a:t>
            </a:r>
            <a:r>
              <a:rPr lang="ru-RU" dirty="0"/>
              <a:t>. Новые возможности для спецэффектов на сцене появились благодаря гидравлическим шахтам глубиной 20 метров. Площадь театра после реконструкции увеличилась почти на 9 тыс. м</a:t>
            </a:r>
            <a:r>
              <a:rPr lang="ru-RU" baseline="30000" dirty="0"/>
              <a:t>2</a:t>
            </a:r>
            <a:r>
              <a:rPr lang="ru-RU" dirty="0"/>
              <a:t>. </a:t>
            </a:r>
          </a:p>
        </p:txBody>
      </p:sp>
      <p:pic>
        <p:nvPicPr>
          <p:cNvPr id="14" name="Рисунок 13">
            <a:hlinkClick r:id="rId5"/>
            <a:extLst>
              <a:ext uri="{FF2B5EF4-FFF2-40B4-BE49-F238E27FC236}">
                <a16:creationId xmlns:a16="http://schemas.microsoft.com/office/drawing/2014/main" id="{95944A36-E8F9-476D-BF69-FCB2C751A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6365" y="4550605"/>
            <a:ext cx="447209" cy="4435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51E348-9C16-4D66-B70E-9DBE4CCBAA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938" y="5159174"/>
            <a:ext cx="514061" cy="5140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203AEEF-9ECE-4B84-A8CC-D121D8CA8ADF}"/>
              </a:ext>
            </a:extLst>
          </p:cNvPr>
          <p:cNvSpPr txBox="1"/>
          <p:nvPr/>
        </p:nvSpPr>
        <p:spPr>
          <a:xfrm>
            <a:off x="6344728" y="5796593"/>
            <a:ext cx="2672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i="1" dirty="0"/>
              <a:t>Видеоролик «</a:t>
            </a:r>
            <a:r>
              <a:rPr lang="en-US" sz="1400" i="1" dirty="0"/>
              <a:t>STAGE TECHNOLOGY of The Bolshoi Theatre of Belarus</a:t>
            </a:r>
            <a:r>
              <a:rPr lang="ru-RU" sz="1400" i="1" dirty="0"/>
              <a:t> </a:t>
            </a:r>
            <a:r>
              <a:rPr lang="en-US" sz="1400" i="1" dirty="0"/>
              <a:t>/ </a:t>
            </a:r>
            <a:r>
              <a:rPr lang="ru-RU" sz="1400" i="1" dirty="0"/>
              <a:t>Возможности сцены Большого театра Беларуси» (01:48)</a:t>
            </a:r>
            <a:endParaRPr lang="en-US" sz="1400" i="1" dirty="0"/>
          </a:p>
        </p:txBody>
      </p:sp>
      <p:pic>
        <p:nvPicPr>
          <p:cNvPr id="6" name="Рисунок 5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83" y="4298630"/>
            <a:ext cx="1550020" cy="1550020"/>
          </a:xfrm>
          <a:prstGeom prst="rect">
            <a:avLst/>
          </a:prstGeom>
        </p:spPr>
      </p:pic>
      <p:pic>
        <p:nvPicPr>
          <p:cNvPr id="7" name="Рисунок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483" y="4246715"/>
            <a:ext cx="1448510" cy="228931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809" y="5182865"/>
            <a:ext cx="514061" cy="5140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378" y="0"/>
            <a:ext cx="4339244" cy="6858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D2ED782-F6D4-41FA-8907-A12CE452A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1222" y="4327257"/>
            <a:ext cx="431280" cy="42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3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58" y="1449733"/>
            <a:ext cx="3801986" cy="211681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 — страна многовековой и самобытной культуры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153356" y="3581467"/>
            <a:ext cx="5718479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Обновленный </a:t>
            </a:r>
            <a:r>
              <a:rPr lang="ru-RU" b="1" dirty="0"/>
              <a:t>Белорусский государственный академический театр юного зрителя </a:t>
            </a:r>
            <a:r>
              <a:rPr lang="ru-RU" dirty="0"/>
              <a:t>открыли 1 июня 2015 года – в Международный день защиты детей.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A0654D6-B09A-48D1-9C46-A398C97E1CE8}"/>
              </a:ext>
            </a:extLst>
          </p:cNvPr>
          <p:cNvSpPr/>
          <p:nvPr/>
        </p:nvSpPr>
        <p:spPr>
          <a:xfrm>
            <a:off x="6170693" y="3978465"/>
            <a:ext cx="5876341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Первый стационарный деревянный </a:t>
            </a:r>
            <a:r>
              <a:rPr lang="ru-RU" b="1" dirty="0"/>
              <a:t>цирк</a:t>
            </a:r>
            <a:r>
              <a:rPr lang="ru-RU" dirty="0"/>
              <a:t> появился в Минске в ноябре 1884 года. Но его разрушила фашистская авиация в 1941-м. Первое представление в новом здании </a:t>
            </a:r>
            <a:r>
              <a:rPr lang="ru-RU" dirty="0" err="1"/>
              <a:t>Белгосцирка</a:t>
            </a:r>
            <a:r>
              <a:rPr lang="ru-RU" dirty="0"/>
              <a:t>, построенном в центре Минска, состоялось 11 февраля 1959 года. В декабре 2010 года завершилась уникальная и масштабная модернизация </a:t>
            </a:r>
            <a:r>
              <a:rPr lang="ru-RU" dirty="0" err="1"/>
              <a:t>Белгосцирка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E1353AA-C2F4-447A-AEF1-025093D13F19}"/>
              </a:ext>
            </a:extLst>
          </p:cNvPr>
          <p:cNvSpPr/>
          <p:nvPr/>
        </p:nvSpPr>
        <p:spPr>
          <a:xfrm>
            <a:off x="4547994" y="1587775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781" y="2389949"/>
            <a:ext cx="367330" cy="3673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51E348-9C16-4D66-B70E-9DBE4CCBAA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7" y="5482392"/>
            <a:ext cx="514061" cy="5140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203AEEF-9ECE-4B84-A8CC-D121D8CA8ADF}"/>
              </a:ext>
            </a:extLst>
          </p:cNvPr>
          <p:cNvSpPr txBox="1"/>
          <p:nvPr/>
        </p:nvSpPr>
        <p:spPr>
          <a:xfrm>
            <a:off x="233780" y="6152139"/>
            <a:ext cx="2672631" cy="44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i="1" dirty="0"/>
              <a:t>Видеоролик «Путешествие по театрам Беларуси» (05:53)</a:t>
            </a:r>
            <a:endParaRPr lang="en-US" sz="1400" i="1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E1353AA-C2F4-447A-AEF1-025093D13F19}"/>
              </a:ext>
            </a:extLst>
          </p:cNvPr>
          <p:cNvSpPr/>
          <p:nvPr/>
        </p:nvSpPr>
        <p:spPr>
          <a:xfrm>
            <a:off x="10866390" y="1565762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863" y="2409760"/>
            <a:ext cx="367330" cy="367330"/>
          </a:xfrm>
          <a:prstGeom prst="rect">
            <a:avLst/>
          </a:prstGeom>
        </p:spPr>
      </p:pic>
      <p:pic>
        <p:nvPicPr>
          <p:cNvPr id="4" name="Рисунок 3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09" y="4607799"/>
            <a:ext cx="1466497" cy="14664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F674CA2-9375-4211-92CF-D8121970E8FB}"/>
              </a:ext>
            </a:extLst>
          </p:cNvPr>
          <p:cNvSpPr txBox="1"/>
          <p:nvPr/>
        </p:nvSpPr>
        <p:spPr>
          <a:xfrm>
            <a:off x="93121" y="2152925"/>
            <a:ext cx="5397474" cy="203289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Здесь появились новые мягкие кресла, увеличилось расстояние между проходами, а вот количество мест уменьшилось с 455 до 323. Подумали и о зрителях в инвалидных колясках. Сценический поворотный круг обзавелся пятью люками-провалами, через которые артисты могут внезапно появляться на сцене.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7095" y="1489065"/>
            <a:ext cx="3967058" cy="220872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F674CA2-9375-4211-92CF-D8121970E8FB}"/>
              </a:ext>
            </a:extLst>
          </p:cNvPr>
          <p:cNvSpPr txBox="1"/>
          <p:nvPr/>
        </p:nvSpPr>
        <p:spPr>
          <a:xfrm>
            <a:off x="5183261" y="2195708"/>
            <a:ext cx="6835757" cy="43245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ходе модернизации были сохранены только фасад и несущие стены. Появились зрительный зал с мягкими креслами, подсвечиваемые ступеньки, основная 13-метровая арена. На нижнем уровне – четыре новых манежа (платформы), поднимающиеся по мере необходимости (паркетный, ледяной, электронный светящийся, резиновый – для лошадей и хищников). В </a:t>
            </a:r>
            <a:r>
              <a:rPr lang="ru-RU" dirty="0" err="1"/>
              <a:t>Белгосцирке</a:t>
            </a:r>
            <a:r>
              <a:rPr lang="ru-RU" dirty="0"/>
              <a:t> теперь могут даваться водные, воздушные представления.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цокольный этаж перенесен гардероб, на верхнем этаже открылся музей истории цирка. Всего в репетиционном манеже шесть уровней. Два подземных занимают животные, для них установлен специальный лифт. Введены в эксплуатацию современная ветлечебница, солярий для лошадей и шорная (гардеробная для лошадок), душ и кухня, комната для травмированных или заболевших животных.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E9FE06F-B1D1-46DF-8013-31B34CA2E8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500" y="4738447"/>
            <a:ext cx="431280" cy="42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1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 — страна многовековой и самобытной культуры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202817" y="4396664"/>
            <a:ext cx="57184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sz="1600" dirty="0"/>
              <a:t>Безнадежным долгостроем, с 1985 года уродовавшим центр Минска, был недостроенный </a:t>
            </a:r>
            <a:r>
              <a:rPr lang="ru-RU" sz="1600" b="1" dirty="0">
                <a:solidFill>
                  <a:srgbClr val="C00000"/>
                </a:solidFill>
              </a:rPr>
              <a:t>Дворец Республики</a:t>
            </a:r>
            <a:r>
              <a:rPr lang="ru-RU" sz="1600" b="1" dirty="0"/>
              <a:t> </a:t>
            </a:r>
            <a:r>
              <a:rPr lang="ru-RU" sz="1600" dirty="0"/>
              <a:t>на Октябрьской площади. Решение Президента Республики Беларусь А.Г. Лукашенко о завершении строительства Дворца стало судьбоносным не только для этого сооружения, но и для будущего развития страны. Практически одновременно с Дворцом Республики сдали в строй и новый </a:t>
            </a:r>
            <a:r>
              <a:rPr lang="ru-RU" sz="1600" b="1" dirty="0"/>
              <a:t>железнодорожный вокзал</a:t>
            </a:r>
            <a:r>
              <a:rPr lang="ru-RU" sz="1600" dirty="0"/>
              <a:t> (31 декабря 2001 года). Эти два знаковых объекта стали олицетворять архитектурное десятилетие Минска.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6FF32A6-846F-4133-9913-1FE200F10EEF}"/>
              </a:ext>
            </a:extLst>
          </p:cNvPr>
          <p:cNvSpPr/>
          <p:nvPr/>
        </p:nvSpPr>
        <p:spPr>
          <a:xfrm>
            <a:off x="6300437" y="4396664"/>
            <a:ext cx="5450775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Крупнейшим собранием произведений искусства обладает </a:t>
            </a:r>
            <a:r>
              <a:rPr lang="ru-RU" b="1" dirty="0">
                <a:solidFill>
                  <a:srgbClr val="C00000"/>
                </a:solidFill>
              </a:rPr>
              <a:t>Национальный художественный музей Республики Беларусь</a:t>
            </a:r>
            <a:r>
              <a:rPr lang="ru-RU" dirty="0"/>
              <a:t>. Это около </a:t>
            </a:r>
            <a:r>
              <a:rPr lang="ru-RU" b="1" dirty="0"/>
              <a:t>30 тысяч </a:t>
            </a:r>
            <a:r>
              <a:rPr lang="ru-RU" dirty="0"/>
              <a:t>экспонатов белорусского и зарубежного изобразительного искусства. Коллекция белорусского искусства насчитывает около </a:t>
            </a:r>
            <a:r>
              <a:rPr lang="ru-RU" b="1" dirty="0"/>
              <a:t>20 тысяч </a:t>
            </a:r>
            <a:r>
              <a:rPr lang="ru-RU" dirty="0"/>
              <a:t>произведений.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04" y="1493654"/>
            <a:ext cx="4807070" cy="280440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115" y="1460437"/>
            <a:ext cx="4816475" cy="2804403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4E1353AA-C2F4-447A-AEF1-025093D13F19}"/>
              </a:ext>
            </a:extLst>
          </p:cNvPr>
          <p:cNvSpPr/>
          <p:nvPr/>
        </p:nvSpPr>
        <p:spPr>
          <a:xfrm>
            <a:off x="241331" y="1664369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6" y="2495308"/>
            <a:ext cx="367330" cy="3673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674CA2-9375-4211-92CF-D8121970E8FB}"/>
              </a:ext>
            </a:extLst>
          </p:cNvPr>
          <p:cNvSpPr txBox="1"/>
          <p:nvPr/>
        </p:nvSpPr>
        <p:spPr>
          <a:xfrm>
            <a:off x="241331" y="925454"/>
            <a:ext cx="6835757" cy="55811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600" dirty="0"/>
              <a:t>Сегодня Дворец Республики – грандиозный, нетривиальный многозальный объект для проведения массовых мероприятий. Здание возвышается на 45 метров, еще на 20 уходит под землю. Площадь – тринадцать гектаров, габариты – 100×100 метров. Большой зрительный зал на 2700 человек, малый зал на 470 человек, два конференц-зала на 100 и 200 человек, правительственный комплекс, включающий конференц-зал на 30 человек, пресс-центр. Здесь проводятся мероприятия для детей и взрослых, творческие вечера. </a:t>
            </a:r>
            <a:r>
              <a:rPr lang="ru-RU" sz="1600" dirty="0" err="1"/>
              <a:t>Сезария</a:t>
            </a:r>
            <a:r>
              <a:rPr lang="ru-RU" sz="1600" dirty="0"/>
              <a:t> </a:t>
            </a:r>
            <a:r>
              <a:rPr lang="ru-RU" sz="1600" dirty="0" err="1"/>
              <a:t>Эвора</a:t>
            </a:r>
            <a:r>
              <a:rPr lang="ru-RU" sz="1600" dirty="0"/>
              <a:t>, Пьер Ришар, Ванесса </a:t>
            </a:r>
            <a:r>
              <a:rPr lang="ru-RU" sz="1600" dirty="0" err="1"/>
              <a:t>Мэй</a:t>
            </a:r>
            <a:r>
              <a:rPr lang="ru-RU" sz="1600" dirty="0"/>
              <a:t>, Эмир </a:t>
            </a:r>
            <a:r>
              <a:rPr lang="ru-RU" sz="1600" dirty="0" err="1"/>
              <a:t>Кустурица</a:t>
            </a:r>
            <a:r>
              <a:rPr lang="ru-RU" sz="1600" dirty="0"/>
              <a:t>, </a:t>
            </a:r>
            <a:r>
              <a:rPr lang="ru-RU" sz="1600" dirty="0" err="1"/>
              <a:t>Патрисия</a:t>
            </a:r>
            <a:r>
              <a:rPr lang="ru-RU" sz="1600" dirty="0"/>
              <a:t> </a:t>
            </a:r>
            <a:r>
              <a:rPr lang="ru-RU" sz="1600" dirty="0" err="1"/>
              <a:t>Каас</a:t>
            </a:r>
            <a:r>
              <a:rPr lang="ru-RU" sz="1600" dirty="0"/>
              <a:t>, Лара </a:t>
            </a:r>
            <a:r>
              <a:rPr lang="ru-RU" sz="1600" dirty="0" err="1"/>
              <a:t>Фабиан</a:t>
            </a:r>
            <a:r>
              <a:rPr lang="ru-RU" sz="1600" dirty="0"/>
              <a:t>, Хью Лори – неполный список мировых звезд, выступивших здесь.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600" dirty="0"/>
              <a:t>Технологическое оснащение Дворца: специальные выдвижные трибуны, беспроводная система синхронизации переводов, трансформируемая колосниковая сцена позволяет проводить форумы высокого уровня, культурно-массовые мероприятия. Дворец Республики – это еще и дом Президентского оркестра. Выступал в нем и всемирно известный дирижер Александр Анисимов – художественный руководитель Государственного академического симфонического оркестра Беларуси, приглашенный дирижер Национального академического Большого театра оперы и балета Беларуси, </a:t>
            </a:r>
            <a:r>
              <a:rPr lang="ru-RU" sz="1600"/>
              <a:t>почетный дирижер </a:t>
            </a:r>
            <a:r>
              <a:rPr lang="ru-RU" sz="1600" dirty="0"/>
              <a:t>Национального симфонического оркестра Ирландии. </a:t>
            </a:r>
          </a:p>
        </p:txBody>
      </p:sp>
    </p:spTree>
    <p:extLst>
      <p:ext uri="{BB962C8B-B14F-4D97-AF65-F5344CB8AC3E}">
        <p14:creationId xmlns:p14="http://schemas.microsoft.com/office/powerpoint/2010/main" val="6320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 — страна многовековой и самобытной культуры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58332" y="4426760"/>
            <a:ext cx="5718479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</a:pPr>
            <a:r>
              <a:rPr lang="ru-RU" dirty="0"/>
              <a:t>Крупнейшие государственные музеи, в которых широко представлена многовековая история страны, находятся в столице: </a:t>
            </a:r>
            <a:r>
              <a:rPr lang="ru-RU" b="1" dirty="0"/>
              <a:t>Национальный исторический музей, Музей современной белорусской государственности, Национальный художественный музей, Музей истории города Минска, Музей истории белорусской литературы</a:t>
            </a:r>
            <a:r>
              <a:rPr lang="ru-RU" dirty="0"/>
              <a:t>.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A0654D6-B09A-48D1-9C46-A398C97E1CE8}"/>
              </a:ext>
            </a:extLst>
          </p:cNvPr>
          <p:cNvSpPr/>
          <p:nvPr/>
        </p:nvSpPr>
        <p:spPr>
          <a:xfrm>
            <a:off x="6578849" y="3098482"/>
            <a:ext cx="5450775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Сегодня в Беларуси действует около </a:t>
            </a:r>
            <a:r>
              <a:rPr lang="ru-RU" b="1" dirty="0"/>
              <a:t>150</a:t>
            </a:r>
            <a:r>
              <a:rPr lang="ru-RU" dirty="0"/>
              <a:t> музеев, среди которых музейные комплексы, дворцово-парковые ансамбли, средневековые замки, оборонительные крепости, усадьбы и дома известных личностей, которые являются хранилищами богатых коллекций с интересными экспозициями.</a:t>
            </a:r>
            <a:endParaRPr lang="en-US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51E348-9C16-4D66-B70E-9DBE4CCBAA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25" y="6250020"/>
            <a:ext cx="514061" cy="5140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03AEEF-9ECE-4B84-A8CC-D121D8CA8ADF}"/>
              </a:ext>
            </a:extLst>
          </p:cNvPr>
          <p:cNvSpPr txBox="1"/>
          <p:nvPr/>
        </p:nvSpPr>
        <p:spPr>
          <a:xfrm>
            <a:off x="8453860" y="5907359"/>
            <a:ext cx="2672631" cy="786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i="1" dirty="0"/>
              <a:t>Виртуальное знакомство с музеями современной Беларуси с использование каталога портала «Музеи Беларуси»</a:t>
            </a:r>
            <a:endParaRPr lang="en-US" sz="1400" i="1" dirty="0"/>
          </a:p>
        </p:txBody>
      </p:sp>
      <p:pic>
        <p:nvPicPr>
          <p:cNvPr id="6" name="Рисунок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635" y="5476177"/>
            <a:ext cx="1371600" cy="13716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A0654D6-B09A-48D1-9C46-A398C97E1CE8}"/>
              </a:ext>
            </a:extLst>
          </p:cNvPr>
          <p:cNvSpPr/>
          <p:nvPr/>
        </p:nvSpPr>
        <p:spPr>
          <a:xfrm>
            <a:off x="6578848" y="1493597"/>
            <a:ext cx="5450775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В числе самых посещаемых военных музеев – </a:t>
            </a:r>
            <a:r>
              <a:rPr lang="ru-RU" b="1" dirty="0">
                <a:solidFill>
                  <a:srgbClr val="C00000"/>
                </a:solidFill>
              </a:rPr>
              <a:t>мемориальный комплекс «Брестская крепость-герой» </a:t>
            </a:r>
            <a:r>
              <a:rPr lang="ru-RU" dirty="0"/>
              <a:t>и</a:t>
            </a:r>
            <a:r>
              <a:rPr lang="ru-RU" b="1" dirty="0">
                <a:solidFill>
                  <a:srgbClr val="C00000"/>
                </a:solidFill>
              </a:rPr>
              <a:t> Белорусский государственный музей истории Великой Отечественной войны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6FF32A6-846F-4133-9913-1FE200F10EEF}"/>
              </a:ext>
            </a:extLst>
          </p:cNvPr>
          <p:cNvSpPr/>
          <p:nvPr/>
        </p:nvSpPr>
        <p:spPr>
          <a:xfrm>
            <a:off x="455201" y="1565762"/>
            <a:ext cx="5710275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В </a:t>
            </a:r>
            <a:r>
              <a:rPr lang="ru-RU" sz="1700" b="1" dirty="0"/>
              <a:t>Национальном художественном музее Беларуси </a:t>
            </a:r>
            <a:r>
              <a:rPr lang="ru-RU" sz="1700" dirty="0"/>
              <a:t>– одно из крупнейших в СНГ собраний белорусского и зарубежного искусства. Во время фашисткой оккупации музей перестал существовать, и его утрату можно было считать невосполнимой. Все нужно было начинать заново. Душой музея стала его директор Елена </a:t>
            </a:r>
            <a:r>
              <a:rPr lang="ru-RU" sz="1700" dirty="0" err="1"/>
              <a:t>Аладова</a:t>
            </a:r>
            <a:r>
              <a:rPr lang="ru-RU" sz="1700" dirty="0"/>
              <a:t>, для которой воссоздание собрания стало делом всей жизни. Сейчас при поддержке руководства страны усилия директора музея Владимира </a:t>
            </a:r>
            <a:r>
              <a:rPr lang="ru-RU" sz="1700" dirty="0" err="1"/>
              <a:t>Прокопцова</a:t>
            </a:r>
            <a:r>
              <a:rPr lang="ru-RU" sz="1700" dirty="0"/>
              <a:t> (с 1998 года) направлены на реставрацию, объединение зданий вокруг основного в единый музейный квартал.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4E1353AA-C2F4-447A-AEF1-025093D13F19}"/>
              </a:ext>
            </a:extLst>
          </p:cNvPr>
          <p:cNvSpPr/>
          <p:nvPr/>
        </p:nvSpPr>
        <p:spPr>
          <a:xfrm>
            <a:off x="6703182" y="2558213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05" y="2629000"/>
            <a:ext cx="367330" cy="3673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F674CA2-9375-4211-92CF-D8121970E8FB}"/>
              </a:ext>
            </a:extLst>
          </p:cNvPr>
          <p:cNvSpPr txBox="1"/>
          <p:nvPr/>
        </p:nvSpPr>
        <p:spPr>
          <a:xfrm>
            <a:off x="455201" y="589667"/>
            <a:ext cx="6835757" cy="496135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Комиссия по сбору документов и материалов войны была создана в Москве 2 июня 1942 года ЦК КП(б)Б. Белорусский государственный музей истории Великой Отечественной войны – первый в мире музей, посвященный самой кровопролитной войне ХХ века, – открылся для посетителей 22 октября 1944 года.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Торжественное открытие обновленного музея состоялось </a:t>
            </a:r>
            <a:br>
              <a:rPr lang="ru-RU" dirty="0"/>
            </a:br>
            <a:r>
              <a:rPr lang="ru-RU" dirty="0"/>
              <a:t>2 июля 2014 года в канун Дня Независимости, к 70-летию освобождения Беларуси от немецко-фашистских захватчиков.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Уникальное здание общей площадью 15 600 м</a:t>
            </a:r>
            <a:r>
              <a:rPr lang="ru-RU" baseline="30000" dirty="0"/>
              <a:t>2</a:t>
            </a:r>
            <a:r>
              <a:rPr lang="ru-RU" dirty="0"/>
              <a:t> было возведено в знаковом месте – на площади Героев рядом со стелой «Минск – город-герой» и музейно-парковым комплексом «Победа», где по традиции проходят военные парады и праздничные шествия. Сегодня это один из самых значимых и крупных музеев истории Второй мировой войны, наряду с собраниями в Москве, Санкт-Петербурге и Новом Орлеане.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E1353AA-C2F4-447A-AEF1-025093D13F19}"/>
              </a:ext>
            </a:extLst>
          </p:cNvPr>
          <p:cNvSpPr/>
          <p:nvPr/>
        </p:nvSpPr>
        <p:spPr>
          <a:xfrm>
            <a:off x="8199407" y="4681455"/>
            <a:ext cx="508905" cy="50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endParaRPr lang="ru-RU" sz="28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6A73157-9048-4914-96C4-EA559721CF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66" y="4783607"/>
            <a:ext cx="367330" cy="36733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8E04E02-7332-478C-8372-CD59474A2D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6001" y="5626788"/>
            <a:ext cx="431280" cy="42771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771455-5F9E-4A9B-BF20-F97E16ABA6D0}"/>
              </a:ext>
            </a:extLst>
          </p:cNvPr>
          <p:cNvSpPr txBox="1"/>
          <p:nvPr/>
        </p:nvSpPr>
        <p:spPr>
          <a:xfrm>
            <a:off x="4997911" y="781200"/>
            <a:ext cx="6835757" cy="58262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600" dirty="0"/>
              <a:t>Настоящие музейные сокровищницы Беларуси – это древние города, где сохранились памятники белорусской архитектуры: Национальный Полоцкий историко-культурный музей-заповедник, Национальный историко-культурный музей-заповедник «Несвиж», Историко-культурный музей-заповедник «Заславль», музей «Замковый комплекс "Мир”», Гомельский дворцово-парковый ансамбль, Гродненский государственный историко-археологический музей (Старый и Новый замки), Музей-усадьба М. К. Огинского и др. В них коллекции раритетов демонстрируются в исторических и восстановленных интерьерах.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600" dirty="0"/>
              <a:t>В разных уголках Беларуси действуют тематические музеи, посвященные ярким событиям истории и выдающимся людям, культуре, этнографии и кулинарным традициям, удивительной белорусской природе: </a:t>
            </a:r>
            <a:r>
              <a:rPr lang="ru-RU" sz="1600" dirty="0" err="1"/>
              <a:t>Ветковский</a:t>
            </a:r>
            <a:r>
              <a:rPr lang="ru-RU" sz="1600" dirty="0"/>
              <a:t> музей старообрядчества и белорусских традиций им. Ф. Г. </a:t>
            </a:r>
            <a:r>
              <a:rPr lang="ru-RU" sz="1600" dirty="0" err="1"/>
              <a:t>Шклярова</a:t>
            </a:r>
            <a:r>
              <a:rPr lang="ru-RU" sz="1600" dirty="0"/>
              <a:t>, Мостовский государственный музей «Лес и человек», </a:t>
            </a:r>
            <a:r>
              <a:rPr lang="ru-RU" sz="1600" dirty="0" err="1"/>
              <a:t>Ивьевский</a:t>
            </a:r>
            <a:r>
              <a:rPr lang="ru-RU" sz="1600" dirty="0"/>
              <a:t> музей национальных культур, Краснопольский районный историко-этнографический музей, Художественный музей </a:t>
            </a:r>
            <a:br>
              <a:rPr lang="ru-RU" sz="1600" dirty="0"/>
            </a:br>
            <a:r>
              <a:rPr lang="ru-RU" sz="1600" dirty="0"/>
              <a:t>им. В. К. </a:t>
            </a:r>
            <a:r>
              <a:rPr lang="ru-RU" sz="1600" dirty="0" err="1"/>
              <a:t>Бялыницкого-Бирули</a:t>
            </a:r>
            <a:r>
              <a:rPr lang="ru-RU" sz="1600" dirty="0"/>
              <a:t> в г. Белыничи, Мемориальный музей-мастерская З. И. </a:t>
            </a:r>
            <a:r>
              <a:rPr lang="ru-RU" sz="1600" dirty="0" err="1"/>
              <a:t>Азгура</a:t>
            </a:r>
            <a:r>
              <a:rPr lang="ru-RU" sz="1600" dirty="0"/>
              <a:t>, Дом-музей Адама Мицкевича в </a:t>
            </a:r>
            <a:r>
              <a:rPr lang="ru-RU" sz="1600" dirty="0" err="1"/>
              <a:t>Новогрудке</a:t>
            </a:r>
            <a:r>
              <a:rPr lang="ru-RU" sz="1600" dirty="0"/>
              <a:t>, Волковысский военно-исторический музей им. П. И. Багратиона, Музей битвы за Днепр, Витебский областной музей Героя Советского Союза М. Ф. </a:t>
            </a:r>
            <a:r>
              <a:rPr lang="ru-RU" sz="1600" dirty="0" err="1"/>
              <a:t>Шмырева</a:t>
            </a:r>
            <a:r>
              <a:rPr lang="ru-RU" sz="1600" dirty="0"/>
              <a:t> и др.</a:t>
            </a:r>
          </a:p>
        </p:txBody>
      </p:sp>
    </p:spTree>
    <p:extLst>
      <p:ext uri="{BB962C8B-B14F-4D97-AF65-F5344CB8AC3E}">
        <p14:creationId xmlns:p14="http://schemas.microsoft.com/office/powerpoint/2010/main" val="32441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 flipH="1">
            <a:off x="455201" y="0"/>
            <a:ext cx="1" cy="139504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Заголовок 9">
            <a:extLst>
              <a:ext uri="{FF2B5EF4-FFF2-40B4-BE49-F238E27FC236}">
                <a16:creationId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64607" y="597585"/>
            <a:ext cx="9437308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Беларусь — страна многовековой и самобытной культуры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1989D5E-EC6B-41DB-9486-AB57A2AB9673}"/>
              </a:ext>
            </a:extLst>
          </p:cNvPr>
          <p:cNvSpPr/>
          <p:nvPr/>
        </p:nvSpPr>
        <p:spPr>
          <a:xfrm>
            <a:off x="1647604" y="1565762"/>
            <a:ext cx="37270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/>
              <a:t>Сегодня </a:t>
            </a:r>
            <a:r>
              <a:rPr lang="ru-RU" b="1" dirty="0"/>
              <a:t>4</a:t>
            </a:r>
            <a:r>
              <a:rPr lang="ru-RU" dirty="0"/>
              <a:t> объекта на территории страны включены в </a:t>
            </a:r>
            <a:r>
              <a:rPr lang="ru-RU" b="1" dirty="0"/>
              <a:t>Список Всемирного наследия ЮНЕСКО</a:t>
            </a:r>
            <a:r>
              <a:rPr lang="ru-RU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Национальный парк «Беловежская пуща»;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/>
              <a:t>Замковый комплекс «Мир»;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Архитектурно-культурный комплекс резиденции Радзивиллов в Несвиже;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/>
              <a:t>Дуга Струве.</a:t>
            </a:r>
          </a:p>
        </p:txBody>
      </p:sp>
      <p:pic>
        <p:nvPicPr>
          <p:cNvPr id="30" name="Рисунок 29">
            <a:hlinkClick r:id="rId3" action="ppaction://hlinksldjump"/>
            <a:extLst>
              <a:ext uri="{FF2B5EF4-FFF2-40B4-BE49-F238E27FC236}">
                <a16:creationId xmlns:a16="http://schemas.microsoft.com/office/drawing/2014/main" id="{8F9AEBE3-096D-4B33-B82C-5754C84A8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404" y="1682453"/>
            <a:ext cx="1484795" cy="131446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9CA4B98-D102-4E3E-B85F-CB9A48D91F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21" y="3279688"/>
            <a:ext cx="491160" cy="491160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1989D5E-EC6B-41DB-9486-AB57A2AB9673}"/>
              </a:ext>
            </a:extLst>
          </p:cNvPr>
          <p:cNvSpPr/>
          <p:nvPr/>
        </p:nvSpPr>
        <p:spPr>
          <a:xfrm>
            <a:off x="5821553" y="1395046"/>
            <a:ext cx="625893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/>
              <a:t>В </a:t>
            </a:r>
            <a:r>
              <a:rPr lang="ru-RU" sz="2000" b="1" dirty="0"/>
              <a:t>Список нематериального культурного наследия ЮНЕСКО </a:t>
            </a:r>
            <a:r>
              <a:rPr lang="ru-RU" sz="2000" dirty="0"/>
              <a:t>включены: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в 2009 году – праздничный рождественский обряд «Колядные цари» в деревне Семежево </a:t>
            </a:r>
            <a:r>
              <a:rPr lang="ru-RU" sz="2000" dirty="0" err="1"/>
              <a:t>Копыльского</a:t>
            </a:r>
            <a:r>
              <a:rPr lang="ru-RU" sz="2000" dirty="0"/>
              <a:t> района;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в 2018 году – «Торжество в честь почитания иконы Матери Божьей </a:t>
            </a:r>
            <a:r>
              <a:rPr lang="ru-RU" sz="2000" dirty="0" err="1"/>
              <a:t>Будславской</a:t>
            </a:r>
            <a:r>
              <a:rPr lang="ru-RU" sz="2000" dirty="0"/>
              <a:t>» (</a:t>
            </a:r>
            <a:r>
              <a:rPr lang="ru-RU" sz="2000" dirty="0" err="1"/>
              <a:t>Будславский</a:t>
            </a:r>
            <a:r>
              <a:rPr lang="ru-RU" sz="2000" dirty="0"/>
              <a:t> </a:t>
            </a:r>
            <a:r>
              <a:rPr lang="ru-RU" sz="2000" dirty="0" err="1"/>
              <a:t>фест</a:t>
            </a:r>
            <a:r>
              <a:rPr lang="ru-RU" sz="2000" dirty="0"/>
              <a:t>)» в г. Будслав </a:t>
            </a:r>
            <a:r>
              <a:rPr lang="ru-RU" sz="2000" dirty="0" err="1"/>
              <a:t>Мядельского</a:t>
            </a:r>
            <a:r>
              <a:rPr lang="ru-RU" sz="2000" dirty="0"/>
              <a:t> района;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в 2019 году – весенний обряд «Юрьевский хоровод» в д. Погост </a:t>
            </a:r>
            <a:r>
              <a:rPr lang="ru-RU" sz="2000" dirty="0" err="1"/>
              <a:t>Житковичского</a:t>
            </a:r>
            <a:r>
              <a:rPr lang="ru-RU" sz="2000" dirty="0"/>
              <a:t> района;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В 2020 году – «Культура лесного бортничества».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751E348-9C16-4D66-B70E-9DBE4CCBAA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062" y="5614565"/>
            <a:ext cx="514061" cy="51406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203AEEF-9ECE-4B84-A8CC-D121D8CA8ADF}"/>
              </a:ext>
            </a:extLst>
          </p:cNvPr>
          <p:cNvSpPr txBox="1"/>
          <p:nvPr/>
        </p:nvSpPr>
        <p:spPr>
          <a:xfrm>
            <a:off x="8791835" y="5374065"/>
            <a:ext cx="2672631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i="1" dirty="0"/>
              <a:t>Видеоролик «Обряд „Юрьевский хоровод“ в Погосте / Необычайные деревни» (3:03)</a:t>
            </a:r>
            <a:endParaRPr lang="en-US" sz="1400" i="1" dirty="0"/>
          </a:p>
        </p:txBody>
      </p:sp>
      <p:pic>
        <p:nvPicPr>
          <p:cNvPr id="4" name="Рисунок 3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554" y="4931724"/>
            <a:ext cx="1344339" cy="1344339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E1989D5E-EC6B-41DB-9486-AB57A2AB9673}"/>
              </a:ext>
            </a:extLst>
          </p:cNvPr>
          <p:cNvSpPr/>
          <p:nvPr/>
        </p:nvSpPr>
        <p:spPr>
          <a:xfrm>
            <a:off x="303801" y="4544775"/>
            <a:ext cx="50708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/>
              <a:t>В </a:t>
            </a:r>
            <a:r>
              <a:rPr lang="ru-RU" b="1" dirty="0"/>
              <a:t>Предварительный Список всемирного культурного и природного наследия ЮНЕСКО </a:t>
            </a:r>
            <a:r>
              <a:rPr lang="ru-RU" dirty="0"/>
              <a:t>включены Августовский канал, </a:t>
            </a:r>
            <a:r>
              <a:rPr lang="ru-RU" dirty="0" err="1"/>
              <a:t>Спасо</a:t>
            </a:r>
            <a:r>
              <a:rPr lang="ru-RU" dirty="0"/>
              <a:t>-Преображенская церковь и Софийский собор в Полоцке, Борисоглебская (</a:t>
            </a:r>
            <a:r>
              <a:rPr lang="ru-RU" dirty="0" err="1"/>
              <a:t>Коложская</a:t>
            </a:r>
            <a:r>
              <a:rPr lang="ru-RU" dirty="0"/>
              <a:t>) церковь в Гродно, культовые сооружения оборонного типа, деревянные церкви Полесья.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5FD329-5F1F-4AA5-95B9-4032796B58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7452" y="5055034"/>
            <a:ext cx="431280" cy="42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160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12403</TotalTime>
  <Words>3283</Words>
  <Application>Microsoft Office PowerPoint</Application>
  <PresentationFormat>Широкоэкранный</PresentationFormat>
  <Paragraphs>167</Paragraphs>
  <Slides>17</Slides>
  <Notes>17</Notes>
  <HiddenSlides>3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 Black</vt:lpstr>
      <vt:lpstr>Wingdings</vt:lpstr>
      <vt:lpstr>Arial</vt:lpstr>
      <vt:lpstr>Calibri</vt:lpstr>
      <vt:lpstr>Calibri Light</vt:lpstr>
      <vt:lpstr>Тема Office</vt:lpstr>
      <vt:lpstr>ПРОЕКТ  «Школа Активного Гражданина»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Ольга Сарычева</cp:lastModifiedBy>
  <cp:revision>750</cp:revision>
  <cp:lastPrinted>2018-12-07T06:48:34Z</cp:lastPrinted>
  <dcterms:created xsi:type="dcterms:W3CDTF">2018-12-03T10:14:15Z</dcterms:created>
  <dcterms:modified xsi:type="dcterms:W3CDTF">2023-04-18T12:15:47Z</dcterms:modified>
</cp:coreProperties>
</file>