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9" r:id="rId2"/>
    <p:sldId id="313" r:id="rId3"/>
    <p:sldId id="408" r:id="rId4"/>
    <p:sldId id="388" r:id="rId5"/>
    <p:sldId id="411" r:id="rId6"/>
    <p:sldId id="412" r:id="rId7"/>
    <p:sldId id="414" r:id="rId8"/>
    <p:sldId id="432" r:id="rId9"/>
    <p:sldId id="433" r:id="rId10"/>
    <p:sldId id="434" r:id="rId11"/>
    <p:sldId id="436" r:id="rId12"/>
    <p:sldId id="435" r:id="rId13"/>
    <p:sldId id="437" r:id="rId14"/>
    <p:sldId id="420" r:id="rId15"/>
    <p:sldId id="440" r:id="rId16"/>
    <p:sldId id="441" r:id="rId17"/>
    <p:sldId id="442" r:id="rId18"/>
    <p:sldId id="443" r:id="rId19"/>
    <p:sldId id="444" r:id="rId20"/>
    <p:sldId id="445" r:id="rId21"/>
    <p:sldId id="438" r:id="rId22"/>
    <p:sldId id="446" r:id="rId23"/>
    <p:sldId id="425" r:id="rId24"/>
    <p:sldId id="447" r:id="rId25"/>
    <p:sldId id="448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5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81BD"/>
    <a:srgbClr val="004D68"/>
    <a:srgbClr val="DCE4F0"/>
    <a:srgbClr val="A6B9D8"/>
    <a:srgbClr val="F4D404"/>
    <a:srgbClr val="AC5C9C"/>
    <a:srgbClr val="FCFC9C"/>
    <a:srgbClr val="841C2C"/>
    <a:srgbClr val="EC9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082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37"/>
        <p:guide pos="35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0F403-D50D-46DA-A333-38B2B69B75BE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98534BC-216D-4965-A117-B24C0B8EA6C3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b="1" dirty="0"/>
            <a:t>Республиканский конкурс «У каждого времени свои герои»</a:t>
          </a:r>
        </a:p>
      </dgm:t>
    </dgm:pt>
    <dgm:pt modelId="{B829E7A6-9CC2-4C32-83D1-7A7B2F0B6894}" type="parTrans" cxnId="{C788B954-2F3B-47AE-A32E-17A97B0D9E06}">
      <dgm:prSet/>
      <dgm:spPr/>
      <dgm:t>
        <a:bodyPr/>
        <a:lstStyle/>
        <a:p>
          <a:endParaRPr lang="ru-RU"/>
        </a:p>
      </dgm:t>
    </dgm:pt>
    <dgm:pt modelId="{9329328F-5155-486A-8170-D4D7A39FCD2E}" type="sibTrans" cxnId="{C788B954-2F3B-47AE-A32E-17A97B0D9E06}">
      <dgm:prSet/>
      <dgm:spPr/>
      <dgm:t>
        <a:bodyPr/>
        <a:lstStyle/>
        <a:p>
          <a:endParaRPr lang="ru-RU"/>
        </a:p>
      </dgm:t>
    </dgm:pt>
    <dgm:pt modelId="{23B120DA-D43E-4E4A-92A3-466B0D48E687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b="1" dirty="0"/>
            <a:t>Республиканский конкурс «Листая страницы семейного альбома»</a:t>
          </a:r>
        </a:p>
      </dgm:t>
    </dgm:pt>
    <dgm:pt modelId="{44CCAEE1-7908-4273-A0BE-9794A4289436}" type="parTrans" cxnId="{BF7255C8-3C4A-4DCB-A60E-9F3FB9170B68}">
      <dgm:prSet/>
      <dgm:spPr/>
      <dgm:t>
        <a:bodyPr/>
        <a:lstStyle/>
        <a:p>
          <a:endParaRPr lang="ru-RU"/>
        </a:p>
      </dgm:t>
    </dgm:pt>
    <dgm:pt modelId="{0BCD2C82-2297-4637-AAB8-544562934BA3}" type="sibTrans" cxnId="{BF7255C8-3C4A-4DCB-A60E-9F3FB9170B68}">
      <dgm:prSet/>
      <dgm:spPr/>
      <dgm:t>
        <a:bodyPr/>
        <a:lstStyle/>
        <a:p>
          <a:endParaRPr lang="ru-RU"/>
        </a:p>
      </dgm:t>
    </dgm:pt>
    <dgm:pt modelId="{B51EE7D0-7C51-4550-A147-882A896D9701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b="1" dirty="0"/>
            <a:t>Республиканский слет поисковых отрядов (клубов) «Мы – наследники Победы»</a:t>
          </a:r>
        </a:p>
      </dgm:t>
    </dgm:pt>
    <dgm:pt modelId="{75F81856-034E-4029-B5C3-AE9238840225}" type="parTrans" cxnId="{9E61AA49-64D9-4665-A004-676E9E85D356}">
      <dgm:prSet/>
      <dgm:spPr/>
      <dgm:t>
        <a:bodyPr/>
        <a:lstStyle/>
        <a:p>
          <a:endParaRPr lang="ru-RU"/>
        </a:p>
      </dgm:t>
    </dgm:pt>
    <dgm:pt modelId="{1070CDB0-4A29-481B-87A1-A1CB980514DA}" type="sibTrans" cxnId="{9E61AA49-64D9-4665-A004-676E9E85D356}">
      <dgm:prSet/>
      <dgm:spPr/>
      <dgm:t>
        <a:bodyPr/>
        <a:lstStyle/>
        <a:p>
          <a:endParaRPr lang="ru-RU"/>
        </a:p>
      </dgm:t>
    </dgm:pt>
    <dgm:pt modelId="{79EB7080-9E83-41DF-9D2C-EBA77339FBEA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b="1" dirty="0"/>
            <a:t>Республиканская научно-исследовательская конференция учащихся «Великая Отечественная война: история и память»</a:t>
          </a:r>
          <a:endParaRPr lang="ru-RU" dirty="0"/>
        </a:p>
      </dgm:t>
    </dgm:pt>
    <dgm:pt modelId="{9FE903CC-B6A9-42A3-8201-A9B05873781F}" type="parTrans" cxnId="{13CA66D2-5046-460E-9AFC-3D971F126355}">
      <dgm:prSet/>
      <dgm:spPr/>
      <dgm:t>
        <a:bodyPr/>
        <a:lstStyle/>
        <a:p>
          <a:endParaRPr lang="ru-RU"/>
        </a:p>
      </dgm:t>
    </dgm:pt>
    <dgm:pt modelId="{417780C1-069A-41BF-BECA-56A4BDF157A4}" type="sibTrans" cxnId="{13CA66D2-5046-460E-9AFC-3D971F126355}">
      <dgm:prSet/>
      <dgm:spPr/>
      <dgm:t>
        <a:bodyPr/>
        <a:lstStyle/>
        <a:p>
          <a:endParaRPr lang="ru-RU"/>
        </a:p>
      </dgm:t>
    </dgm:pt>
    <dgm:pt modelId="{7F5CEFA0-F49E-47D9-80E5-03C9A3EB5766}">
      <dgm:prSet phldrT="[Текст]" custT="1"/>
      <dgm:spPr/>
      <dgm:t>
        <a:bodyPr/>
        <a:lstStyle/>
        <a:p>
          <a:pPr algn="l"/>
          <a:r>
            <a:rPr lang="ru-RU" sz="1400" dirty="0"/>
            <a:t>в рамках конкурсной программы республиканского слета команды презентовали свой регион, проводимую поисковую работу, исследовательские проекты по изучению истории Великой Отечественной войны</a:t>
          </a:r>
          <a:br>
            <a:rPr lang="ru-RU" sz="1400" dirty="0"/>
          </a:br>
          <a:endParaRPr lang="ru-RU" sz="1400" dirty="0"/>
        </a:p>
      </dgm:t>
    </dgm:pt>
    <dgm:pt modelId="{59F34E9E-0BE1-434F-A206-5F98EF0AF97C}" type="parTrans" cxnId="{C9E42D9A-5777-407B-B47C-921F6F52E35B}">
      <dgm:prSet/>
      <dgm:spPr/>
      <dgm:t>
        <a:bodyPr/>
        <a:lstStyle/>
        <a:p>
          <a:endParaRPr lang="ru-RU"/>
        </a:p>
      </dgm:t>
    </dgm:pt>
    <dgm:pt modelId="{06A33B87-0FB1-4DB3-A71E-038A6C8A7479}" type="sibTrans" cxnId="{C9E42D9A-5777-407B-B47C-921F6F52E35B}">
      <dgm:prSet/>
      <dgm:spPr/>
      <dgm:t>
        <a:bodyPr/>
        <a:lstStyle/>
        <a:p>
          <a:endParaRPr lang="ru-RU"/>
        </a:p>
      </dgm:t>
    </dgm:pt>
    <dgm:pt modelId="{957BC470-C5F4-4243-9B34-E378EEC7F1A3}">
      <dgm:prSet phldrT="[Текст]" custT="1"/>
      <dgm:spPr/>
      <dgm:t>
        <a:bodyPr/>
        <a:lstStyle/>
        <a:p>
          <a:pPr algn="l"/>
          <a:r>
            <a:rPr lang="ru-RU" sz="1400" dirty="0"/>
            <a:t>на конкурс были представлены видеоролики в форме рассказа о мемориальных комплексах, памятниках, памятных знаках, увековечивающих события Великой Отечественной войны 1941–1945 гг., выражающие личное отношение автора к теме конкурса</a:t>
          </a:r>
          <a:br>
            <a:rPr lang="ru-RU" sz="1400" dirty="0"/>
          </a:br>
          <a:endParaRPr lang="ru-RU" sz="1400" dirty="0"/>
        </a:p>
      </dgm:t>
    </dgm:pt>
    <dgm:pt modelId="{7C131755-A335-44FC-A618-31D2BE82D4B7}" type="parTrans" cxnId="{84A86644-91FE-4920-A40B-DA8C5CBF18C9}">
      <dgm:prSet/>
      <dgm:spPr/>
      <dgm:t>
        <a:bodyPr/>
        <a:lstStyle/>
        <a:p>
          <a:endParaRPr lang="ru-RU"/>
        </a:p>
      </dgm:t>
    </dgm:pt>
    <dgm:pt modelId="{B519B0FC-2652-4DCB-B091-8BF857B3B134}" type="sibTrans" cxnId="{84A86644-91FE-4920-A40B-DA8C5CBF18C9}">
      <dgm:prSet/>
      <dgm:spPr/>
      <dgm:t>
        <a:bodyPr/>
        <a:lstStyle/>
        <a:p>
          <a:endParaRPr lang="ru-RU"/>
        </a:p>
      </dgm:t>
    </dgm:pt>
    <dgm:pt modelId="{9197B2A4-5D3D-4316-907D-27E8EC060170}">
      <dgm:prSet phldrT="[Текст]" custT="1"/>
      <dgm:spPr/>
      <dgm:t>
        <a:bodyPr/>
        <a:lstStyle/>
        <a:p>
          <a:pPr algn="l"/>
          <a:r>
            <a:rPr lang="ru-RU" sz="1400" dirty="0"/>
            <a:t>проекты содержали исследовательский материал об изучении истории своей семьи и были представлены </a:t>
          </a:r>
          <a:br>
            <a:rPr lang="ru-RU" sz="1400" dirty="0"/>
          </a:br>
          <a:r>
            <a:rPr lang="ru-RU" sz="1400" dirty="0"/>
            <a:t>в 4 номинациях: «Связь поколений – история в фотографиях», «Герои в истории и истории героев в письмах», «О чем рассказывают семейные реликвии», «Судьба моей семьи в истории страны»</a:t>
          </a:r>
          <a:br>
            <a:rPr lang="ru-RU" sz="1400" dirty="0"/>
          </a:br>
          <a:endParaRPr lang="ru-RU" sz="1400" dirty="0"/>
        </a:p>
      </dgm:t>
    </dgm:pt>
    <dgm:pt modelId="{8FBFD6AF-02AC-4FE0-90BD-CEAAAA62D1EE}" type="parTrans" cxnId="{A7B5A4BA-5388-4F6B-9147-23315B1C445C}">
      <dgm:prSet/>
      <dgm:spPr/>
      <dgm:t>
        <a:bodyPr/>
        <a:lstStyle/>
        <a:p>
          <a:endParaRPr lang="ru-RU"/>
        </a:p>
      </dgm:t>
    </dgm:pt>
    <dgm:pt modelId="{97B86A40-A62B-4BD8-88EF-517B1A4665BA}" type="sibTrans" cxnId="{A7B5A4BA-5388-4F6B-9147-23315B1C445C}">
      <dgm:prSet/>
      <dgm:spPr/>
      <dgm:t>
        <a:bodyPr/>
        <a:lstStyle/>
        <a:p>
          <a:endParaRPr lang="ru-RU"/>
        </a:p>
      </dgm:t>
    </dgm:pt>
    <dgm:pt modelId="{B2961CA3-780E-4F5E-8A87-B82321C22B6E}">
      <dgm:prSet phldrT="[Текст]" custT="1"/>
      <dgm:spPr/>
      <dgm:t>
        <a:bodyPr/>
        <a:lstStyle/>
        <a:p>
          <a:pPr algn="just"/>
          <a:r>
            <a:rPr lang="ru-RU" sz="1400" dirty="0"/>
            <a:t>проведена в рамках республиканской патриотической акции «Их подвиг в памяти потомков сохраним»</a:t>
          </a:r>
        </a:p>
      </dgm:t>
    </dgm:pt>
    <dgm:pt modelId="{EB40B40E-151E-4121-B793-0F4152AF1769}" type="parTrans" cxnId="{A8AB20FB-6535-43A7-9926-E24342C345A5}">
      <dgm:prSet/>
      <dgm:spPr/>
      <dgm:t>
        <a:bodyPr/>
        <a:lstStyle/>
        <a:p>
          <a:endParaRPr lang="ru-RU"/>
        </a:p>
      </dgm:t>
    </dgm:pt>
    <dgm:pt modelId="{B8483F21-E222-4194-ABE3-EEA279DCCFCC}" type="sibTrans" cxnId="{A8AB20FB-6535-43A7-9926-E24342C345A5}">
      <dgm:prSet/>
      <dgm:spPr/>
      <dgm:t>
        <a:bodyPr/>
        <a:lstStyle/>
        <a:p>
          <a:endParaRPr lang="ru-RU"/>
        </a:p>
      </dgm:t>
    </dgm:pt>
    <dgm:pt modelId="{37AF4CBD-76F8-4D76-BB5F-B9215855EEBC}" type="pres">
      <dgm:prSet presAssocID="{5FA0F403-D50D-46DA-A333-38B2B69B75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04C5BC-8B82-49CC-8E4D-8154BAFDF488}" type="pres">
      <dgm:prSet presAssocID="{B98534BC-216D-4965-A117-B24C0B8EA6C3}" presName="parentText" presStyleLbl="node1" presStyleIdx="0" presStyleCnt="4" custScaleY="295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5C526-5F33-4B1A-8992-6783B1CB7BEE}" type="pres">
      <dgm:prSet presAssocID="{B98534BC-216D-4965-A117-B24C0B8EA6C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E99B0-AE75-4D67-8245-615184E6271F}" type="pres">
      <dgm:prSet presAssocID="{23B120DA-D43E-4E4A-92A3-466B0D48E687}" presName="parentText" presStyleLbl="node1" presStyleIdx="1" presStyleCnt="4" custScaleY="309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1E209-93D3-419C-95A9-F7D46C2EC02D}" type="pres">
      <dgm:prSet presAssocID="{23B120DA-D43E-4E4A-92A3-466B0D48E68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25AA0-9893-46F7-8595-44F42FCFBA97}" type="pres">
      <dgm:prSet presAssocID="{B51EE7D0-7C51-4550-A147-882A896D9701}" presName="parentText" presStyleLbl="node1" presStyleIdx="2" presStyleCnt="4" custScaleY="317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0036F-F72C-4E16-8A3E-EB92D1C71706}" type="pres">
      <dgm:prSet presAssocID="{B51EE7D0-7C51-4550-A147-882A896D9701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300F0-D446-41FD-8121-9A4E5ABE5E2B}" type="pres">
      <dgm:prSet presAssocID="{79EB7080-9E83-41DF-9D2C-EBA77339FBEA}" presName="parentText" presStyleLbl="node1" presStyleIdx="3" presStyleCnt="4" custScaleY="443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AD2EE-3D1F-486F-B0FE-E65B4143003B}" type="pres">
      <dgm:prSet presAssocID="{79EB7080-9E83-41DF-9D2C-EBA77339FBEA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AB20FB-6535-43A7-9926-E24342C345A5}" srcId="{79EB7080-9E83-41DF-9D2C-EBA77339FBEA}" destId="{B2961CA3-780E-4F5E-8A87-B82321C22B6E}" srcOrd="0" destOrd="0" parTransId="{EB40B40E-151E-4121-B793-0F4152AF1769}" sibTransId="{B8483F21-E222-4194-ABE3-EEA279DCCFCC}"/>
    <dgm:cxn modelId="{3005DC7D-3147-4EEA-AD69-DA4B58C4F4E4}" type="presOf" srcId="{B2961CA3-780E-4F5E-8A87-B82321C22B6E}" destId="{FE2AD2EE-3D1F-486F-B0FE-E65B4143003B}" srcOrd="0" destOrd="0" presId="urn:microsoft.com/office/officeart/2005/8/layout/vList2"/>
    <dgm:cxn modelId="{14879C1C-F838-420F-8B33-2DD937B6C191}" type="presOf" srcId="{79EB7080-9E83-41DF-9D2C-EBA77339FBEA}" destId="{355300F0-D446-41FD-8121-9A4E5ABE5E2B}" srcOrd="0" destOrd="0" presId="urn:microsoft.com/office/officeart/2005/8/layout/vList2"/>
    <dgm:cxn modelId="{C9E42D9A-5777-407B-B47C-921F6F52E35B}" srcId="{B51EE7D0-7C51-4550-A147-882A896D9701}" destId="{7F5CEFA0-F49E-47D9-80E5-03C9A3EB5766}" srcOrd="0" destOrd="0" parTransId="{59F34E9E-0BE1-434F-A206-5F98EF0AF97C}" sibTransId="{06A33B87-0FB1-4DB3-A71E-038A6C8A7479}"/>
    <dgm:cxn modelId="{E49B3C5E-3AF2-4243-9F29-B6EEDBC10AEE}" type="presOf" srcId="{B51EE7D0-7C51-4550-A147-882A896D9701}" destId="{09C25AA0-9893-46F7-8595-44F42FCFBA97}" srcOrd="0" destOrd="0" presId="urn:microsoft.com/office/officeart/2005/8/layout/vList2"/>
    <dgm:cxn modelId="{13CA66D2-5046-460E-9AFC-3D971F126355}" srcId="{5FA0F403-D50D-46DA-A333-38B2B69B75BE}" destId="{79EB7080-9E83-41DF-9D2C-EBA77339FBEA}" srcOrd="3" destOrd="0" parTransId="{9FE903CC-B6A9-42A3-8201-A9B05873781F}" sibTransId="{417780C1-069A-41BF-BECA-56A4BDF157A4}"/>
    <dgm:cxn modelId="{9E61AA49-64D9-4665-A004-676E9E85D356}" srcId="{5FA0F403-D50D-46DA-A333-38B2B69B75BE}" destId="{B51EE7D0-7C51-4550-A147-882A896D9701}" srcOrd="2" destOrd="0" parTransId="{75F81856-034E-4029-B5C3-AE9238840225}" sibTransId="{1070CDB0-4A29-481B-87A1-A1CB980514DA}"/>
    <dgm:cxn modelId="{A7B5A4BA-5388-4F6B-9147-23315B1C445C}" srcId="{23B120DA-D43E-4E4A-92A3-466B0D48E687}" destId="{9197B2A4-5D3D-4316-907D-27E8EC060170}" srcOrd="0" destOrd="0" parTransId="{8FBFD6AF-02AC-4FE0-90BD-CEAAAA62D1EE}" sibTransId="{97B86A40-A62B-4BD8-88EF-517B1A4665BA}"/>
    <dgm:cxn modelId="{F75F4A2E-9583-4EAC-8528-18BC09C6C0EE}" type="presOf" srcId="{7F5CEFA0-F49E-47D9-80E5-03C9A3EB5766}" destId="{A210036F-F72C-4E16-8A3E-EB92D1C71706}" srcOrd="0" destOrd="0" presId="urn:microsoft.com/office/officeart/2005/8/layout/vList2"/>
    <dgm:cxn modelId="{6BEE49F9-A03F-4567-89D3-04BD5D7AE5D4}" type="presOf" srcId="{23B120DA-D43E-4E4A-92A3-466B0D48E687}" destId="{534E99B0-AE75-4D67-8245-615184E6271F}" srcOrd="0" destOrd="0" presId="urn:microsoft.com/office/officeart/2005/8/layout/vList2"/>
    <dgm:cxn modelId="{2BD1C5EB-43C8-4F9A-80CB-30B9653916F2}" type="presOf" srcId="{B98534BC-216D-4965-A117-B24C0B8EA6C3}" destId="{1D04C5BC-8B82-49CC-8E4D-8154BAFDF488}" srcOrd="0" destOrd="0" presId="urn:microsoft.com/office/officeart/2005/8/layout/vList2"/>
    <dgm:cxn modelId="{BF7255C8-3C4A-4DCB-A60E-9F3FB9170B68}" srcId="{5FA0F403-D50D-46DA-A333-38B2B69B75BE}" destId="{23B120DA-D43E-4E4A-92A3-466B0D48E687}" srcOrd="1" destOrd="0" parTransId="{44CCAEE1-7908-4273-A0BE-9794A4289436}" sibTransId="{0BCD2C82-2297-4637-AAB8-544562934BA3}"/>
    <dgm:cxn modelId="{D2C6AD41-3CB9-4F8E-8B19-875A19D9B464}" type="presOf" srcId="{5FA0F403-D50D-46DA-A333-38B2B69B75BE}" destId="{37AF4CBD-76F8-4D76-BB5F-B9215855EEBC}" srcOrd="0" destOrd="0" presId="urn:microsoft.com/office/officeart/2005/8/layout/vList2"/>
    <dgm:cxn modelId="{3B1D0DF7-D468-4190-AD40-0CBB34D81A64}" type="presOf" srcId="{957BC470-C5F4-4243-9B34-E378EEC7F1A3}" destId="{6BF5C526-5F33-4B1A-8992-6783B1CB7BEE}" srcOrd="0" destOrd="0" presId="urn:microsoft.com/office/officeart/2005/8/layout/vList2"/>
    <dgm:cxn modelId="{84A86644-91FE-4920-A40B-DA8C5CBF18C9}" srcId="{B98534BC-216D-4965-A117-B24C0B8EA6C3}" destId="{957BC470-C5F4-4243-9B34-E378EEC7F1A3}" srcOrd="0" destOrd="0" parTransId="{7C131755-A335-44FC-A618-31D2BE82D4B7}" sibTransId="{B519B0FC-2652-4DCB-B091-8BF857B3B134}"/>
    <dgm:cxn modelId="{44698E3E-FF54-4858-A293-8505FB5DD892}" type="presOf" srcId="{9197B2A4-5D3D-4316-907D-27E8EC060170}" destId="{DCC1E209-93D3-419C-95A9-F7D46C2EC02D}" srcOrd="0" destOrd="0" presId="urn:microsoft.com/office/officeart/2005/8/layout/vList2"/>
    <dgm:cxn modelId="{C788B954-2F3B-47AE-A32E-17A97B0D9E06}" srcId="{5FA0F403-D50D-46DA-A333-38B2B69B75BE}" destId="{B98534BC-216D-4965-A117-B24C0B8EA6C3}" srcOrd="0" destOrd="0" parTransId="{B829E7A6-9CC2-4C32-83D1-7A7B2F0B6894}" sibTransId="{9329328F-5155-486A-8170-D4D7A39FCD2E}"/>
    <dgm:cxn modelId="{03494D70-B662-48A6-AB71-95A183E247E0}" type="presParOf" srcId="{37AF4CBD-76F8-4D76-BB5F-B9215855EEBC}" destId="{1D04C5BC-8B82-49CC-8E4D-8154BAFDF488}" srcOrd="0" destOrd="0" presId="urn:microsoft.com/office/officeart/2005/8/layout/vList2"/>
    <dgm:cxn modelId="{1B6504C0-BD70-454A-8FB8-E3377BE9B487}" type="presParOf" srcId="{37AF4CBD-76F8-4D76-BB5F-B9215855EEBC}" destId="{6BF5C526-5F33-4B1A-8992-6783B1CB7BEE}" srcOrd="1" destOrd="0" presId="urn:microsoft.com/office/officeart/2005/8/layout/vList2"/>
    <dgm:cxn modelId="{9A16133A-2FDF-4C63-B1FE-03AEADF9FFCF}" type="presParOf" srcId="{37AF4CBD-76F8-4D76-BB5F-B9215855EEBC}" destId="{534E99B0-AE75-4D67-8245-615184E6271F}" srcOrd="2" destOrd="0" presId="urn:microsoft.com/office/officeart/2005/8/layout/vList2"/>
    <dgm:cxn modelId="{29E04C1E-CFA3-4692-88DB-5A0AAEA2ACE3}" type="presParOf" srcId="{37AF4CBD-76F8-4D76-BB5F-B9215855EEBC}" destId="{DCC1E209-93D3-419C-95A9-F7D46C2EC02D}" srcOrd="3" destOrd="0" presId="urn:microsoft.com/office/officeart/2005/8/layout/vList2"/>
    <dgm:cxn modelId="{01935902-EEE7-4969-85C8-22B51A245FB3}" type="presParOf" srcId="{37AF4CBD-76F8-4D76-BB5F-B9215855EEBC}" destId="{09C25AA0-9893-46F7-8595-44F42FCFBA97}" srcOrd="4" destOrd="0" presId="urn:microsoft.com/office/officeart/2005/8/layout/vList2"/>
    <dgm:cxn modelId="{B39BB53F-62BA-4538-AB56-757E83D8ACF8}" type="presParOf" srcId="{37AF4CBD-76F8-4D76-BB5F-B9215855EEBC}" destId="{A210036F-F72C-4E16-8A3E-EB92D1C71706}" srcOrd="5" destOrd="0" presId="urn:microsoft.com/office/officeart/2005/8/layout/vList2"/>
    <dgm:cxn modelId="{B4463151-023D-4833-ADF3-BF7D0E393D11}" type="presParOf" srcId="{37AF4CBD-76F8-4D76-BB5F-B9215855EEBC}" destId="{355300F0-D446-41FD-8121-9A4E5ABE5E2B}" srcOrd="6" destOrd="0" presId="urn:microsoft.com/office/officeart/2005/8/layout/vList2"/>
    <dgm:cxn modelId="{FDFC2C7B-1501-4D23-BD81-81D04DC36A2F}" type="presParOf" srcId="{37AF4CBD-76F8-4D76-BB5F-B9215855EEBC}" destId="{FE2AD2EE-3D1F-486F-B0FE-E65B4143003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A0F403-D50D-46DA-A333-38B2B69B75BE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98534BC-216D-4965-A117-B24C0B8EA6C3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100" b="1" dirty="0"/>
            <a:t>Республиканская военно-патриотическая игра «Орленок»</a:t>
          </a:r>
        </a:p>
      </dgm:t>
    </dgm:pt>
    <dgm:pt modelId="{B829E7A6-9CC2-4C32-83D1-7A7B2F0B6894}" type="parTrans" cxnId="{C788B954-2F3B-47AE-A32E-17A97B0D9E06}">
      <dgm:prSet/>
      <dgm:spPr/>
      <dgm:t>
        <a:bodyPr/>
        <a:lstStyle/>
        <a:p>
          <a:endParaRPr lang="ru-RU"/>
        </a:p>
      </dgm:t>
    </dgm:pt>
    <dgm:pt modelId="{9329328F-5155-486A-8170-D4D7A39FCD2E}" type="sibTrans" cxnId="{C788B954-2F3B-47AE-A32E-17A97B0D9E06}">
      <dgm:prSet/>
      <dgm:spPr/>
      <dgm:t>
        <a:bodyPr/>
        <a:lstStyle/>
        <a:p>
          <a:endParaRPr lang="ru-RU"/>
        </a:p>
      </dgm:t>
    </dgm:pt>
    <dgm:pt modelId="{23B120DA-D43E-4E4A-92A3-466B0D48E687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100" b="1" dirty="0"/>
            <a:t>Конкурс на лучший видеоролик «Память о прошлом сохраним» </a:t>
          </a:r>
        </a:p>
      </dgm:t>
    </dgm:pt>
    <dgm:pt modelId="{44CCAEE1-7908-4273-A0BE-9794A4289436}" type="parTrans" cxnId="{BF7255C8-3C4A-4DCB-A60E-9F3FB9170B68}">
      <dgm:prSet/>
      <dgm:spPr/>
      <dgm:t>
        <a:bodyPr/>
        <a:lstStyle/>
        <a:p>
          <a:endParaRPr lang="ru-RU"/>
        </a:p>
      </dgm:t>
    </dgm:pt>
    <dgm:pt modelId="{0BCD2C82-2297-4637-AAB8-544562934BA3}" type="sibTrans" cxnId="{BF7255C8-3C4A-4DCB-A60E-9F3FB9170B68}">
      <dgm:prSet/>
      <dgm:spPr/>
      <dgm:t>
        <a:bodyPr/>
        <a:lstStyle/>
        <a:p>
          <a:endParaRPr lang="ru-RU"/>
        </a:p>
      </dgm:t>
    </dgm:pt>
    <dgm:pt modelId="{B51EE7D0-7C51-4550-A147-882A896D9701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100" b="1" dirty="0"/>
            <a:t>Конкурс на лучший логотип Года исторической памяти</a:t>
          </a:r>
          <a:r>
            <a:rPr lang="ru-RU" sz="2100" dirty="0"/>
            <a:t> </a:t>
          </a:r>
          <a:endParaRPr lang="ru-RU" sz="2100" b="1" dirty="0"/>
        </a:p>
      </dgm:t>
    </dgm:pt>
    <dgm:pt modelId="{75F81856-034E-4029-B5C3-AE9238840225}" type="parTrans" cxnId="{9E61AA49-64D9-4665-A004-676E9E85D356}">
      <dgm:prSet/>
      <dgm:spPr/>
      <dgm:t>
        <a:bodyPr/>
        <a:lstStyle/>
        <a:p>
          <a:endParaRPr lang="ru-RU"/>
        </a:p>
      </dgm:t>
    </dgm:pt>
    <dgm:pt modelId="{1070CDB0-4A29-481B-87A1-A1CB980514DA}" type="sibTrans" cxnId="{9E61AA49-64D9-4665-A004-676E9E85D356}">
      <dgm:prSet/>
      <dgm:spPr/>
      <dgm:t>
        <a:bodyPr/>
        <a:lstStyle/>
        <a:p>
          <a:endParaRPr lang="ru-RU"/>
        </a:p>
      </dgm:t>
    </dgm:pt>
    <dgm:pt modelId="{79EB7080-9E83-41DF-9D2C-EBA77339FBEA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100" b="1" dirty="0"/>
            <a:t>Новый республиканский патриотический проект «Диктант Победы»</a:t>
          </a:r>
          <a:endParaRPr lang="ru-RU" sz="2100" dirty="0"/>
        </a:p>
      </dgm:t>
    </dgm:pt>
    <dgm:pt modelId="{9FE903CC-B6A9-42A3-8201-A9B05873781F}" type="parTrans" cxnId="{13CA66D2-5046-460E-9AFC-3D971F126355}">
      <dgm:prSet/>
      <dgm:spPr/>
      <dgm:t>
        <a:bodyPr/>
        <a:lstStyle/>
        <a:p>
          <a:endParaRPr lang="ru-RU"/>
        </a:p>
      </dgm:t>
    </dgm:pt>
    <dgm:pt modelId="{417780C1-069A-41BF-BECA-56A4BDF157A4}" type="sibTrans" cxnId="{13CA66D2-5046-460E-9AFC-3D971F126355}">
      <dgm:prSet/>
      <dgm:spPr/>
      <dgm:t>
        <a:bodyPr/>
        <a:lstStyle/>
        <a:p>
          <a:endParaRPr lang="ru-RU"/>
        </a:p>
      </dgm:t>
    </dgm:pt>
    <dgm:pt modelId="{7F5CEFA0-F49E-47D9-80E5-03C9A3EB5766}">
      <dgm:prSet phldrT="[Текст]" custT="1"/>
      <dgm:spPr/>
      <dgm:t>
        <a:bodyPr/>
        <a:lstStyle/>
        <a:p>
          <a:pPr algn="just"/>
          <a:r>
            <a:rPr lang="ru-RU" sz="1400" dirty="0"/>
            <a:t>на конкурс свои работы представили учащиеся и сотрудники учреждений образования всех регионов страны, представители СМИ и др.  Из 262 вариантов жюри выбрало работу, разработанную редактором интернет-ресурса «Витебских вестей» </a:t>
          </a:r>
          <a:r>
            <a:rPr lang="ru-RU" sz="1400" b="1" dirty="0"/>
            <a:t>Петром </a:t>
          </a:r>
          <a:r>
            <a:rPr lang="ru-RU" sz="1400" b="1" dirty="0" err="1"/>
            <a:t>Чимковским</a:t>
          </a:r>
          <a:r>
            <a:rPr lang="ru-RU" sz="1400" dirty="0"/>
            <a:t>. Теперь этот графический символ Года исторической памяти могут использовать все желающие</a:t>
          </a:r>
        </a:p>
      </dgm:t>
    </dgm:pt>
    <dgm:pt modelId="{59F34E9E-0BE1-434F-A206-5F98EF0AF97C}" type="parTrans" cxnId="{C9E42D9A-5777-407B-B47C-921F6F52E35B}">
      <dgm:prSet/>
      <dgm:spPr/>
      <dgm:t>
        <a:bodyPr/>
        <a:lstStyle/>
        <a:p>
          <a:endParaRPr lang="ru-RU"/>
        </a:p>
      </dgm:t>
    </dgm:pt>
    <dgm:pt modelId="{06A33B87-0FB1-4DB3-A71E-038A6C8A7479}" type="sibTrans" cxnId="{C9E42D9A-5777-407B-B47C-921F6F52E35B}">
      <dgm:prSet/>
      <dgm:spPr/>
      <dgm:t>
        <a:bodyPr/>
        <a:lstStyle/>
        <a:p>
          <a:endParaRPr lang="ru-RU"/>
        </a:p>
      </dgm:t>
    </dgm:pt>
    <dgm:pt modelId="{957BC470-C5F4-4243-9B34-E378EEC7F1A3}">
      <dgm:prSet phldrT="[Текст]" custT="1"/>
      <dgm:spPr/>
      <dgm:t>
        <a:bodyPr/>
        <a:lstStyle/>
        <a:p>
          <a:pPr algn="just"/>
          <a:r>
            <a:rPr lang="ru-RU" sz="1400" dirty="0"/>
            <a:t>в ходе игры команды продемонстрировали свои умения и навыки в строевой и военно-спортивной подготовке, стрельбе, знание истории Великой Отечественной войны, творческие способности, креативность </a:t>
          </a:r>
          <a:r>
            <a:rPr lang="ru-RU" sz="1400"/>
            <a:t>и артистизм</a:t>
          </a:r>
          <a:endParaRPr lang="ru-RU" sz="1200" dirty="0"/>
        </a:p>
      </dgm:t>
    </dgm:pt>
    <dgm:pt modelId="{7C131755-A335-44FC-A618-31D2BE82D4B7}" type="parTrans" cxnId="{84A86644-91FE-4920-A40B-DA8C5CBF18C9}">
      <dgm:prSet/>
      <dgm:spPr/>
      <dgm:t>
        <a:bodyPr/>
        <a:lstStyle/>
        <a:p>
          <a:endParaRPr lang="ru-RU"/>
        </a:p>
      </dgm:t>
    </dgm:pt>
    <dgm:pt modelId="{B519B0FC-2652-4DCB-B091-8BF857B3B134}" type="sibTrans" cxnId="{84A86644-91FE-4920-A40B-DA8C5CBF18C9}">
      <dgm:prSet/>
      <dgm:spPr/>
      <dgm:t>
        <a:bodyPr/>
        <a:lstStyle/>
        <a:p>
          <a:endParaRPr lang="ru-RU"/>
        </a:p>
      </dgm:t>
    </dgm:pt>
    <dgm:pt modelId="{9197B2A4-5D3D-4316-907D-27E8EC060170}">
      <dgm:prSet phldrT="[Текст]" custT="1"/>
      <dgm:spPr/>
      <dgm:t>
        <a:bodyPr/>
        <a:lstStyle/>
        <a:p>
          <a:pPr algn="just"/>
          <a:r>
            <a:rPr lang="ru-RU" sz="1400" dirty="0"/>
            <a:t>на конкурс были представлены видеоролики в форме рассказа о мемориальных комплексах, памятниках, памятных знаках, увековечивающих события Великой Отечественной войны 1941–1945 гг., выражающие личное отношение автора к теме конкурса</a:t>
          </a:r>
          <a:endParaRPr lang="ru-RU" sz="1200" dirty="0"/>
        </a:p>
      </dgm:t>
    </dgm:pt>
    <dgm:pt modelId="{8FBFD6AF-02AC-4FE0-90BD-CEAAAA62D1EE}" type="parTrans" cxnId="{A7B5A4BA-5388-4F6B-9147-23315B1C445C}">
      <dgm:prSet/>
      <dgm:spPr/>
      <dgm:t>
        <a:bodyPr/>
        <a:lstStyle/>
        <a:p>
          <a:endParaRPr lang="ru-RU"/>
        </a:p>
      </dgm:t>
    </dgm:pt>
    <dgm:pt modelId="{97B86A40-A62B-4BD8-88EF-517B1A4665BA}" type="sibTrans" cxnId="{A7B5A4BA-5388-4F6B-9147-23315B1C445C}">
      <dgm:prSet/>
      <dgm:spPr/>
      <dgm:t>
        <a:bodyPr/>
        <a:lstStyle/>
        <a:p>
          <a:endParaRPr lang="ru-RU"/>
        </a:p>
      </dgm:t>
    </dgm:pt>
    <dgm:pt modelId="{B2961CA3-780E-4F5E-8A87-B82321C22B6E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400" dirty="0"/>
            <a:t>символом нового проекта стала </a:t>
          </a:r>
          <a:r>
            <a:rPr lang="ru-RU" sz="1400" b="1" dirty="0"/>
            <a:t>красно-зеленая ленточка в сочетании с яблоневым цветом</a:t>
          </a:r>
          <a:endParaRPr lang="ru-RU" sz="1400" dirty="0"/>
        </a:p>
      </dgm:t>
    </dgm:pt>
    <dgm:pt modelId="{EB40B40E-151E-4121-B793-0F4152AF1769}" type="parTrans" cxnId="{A8AB20FB-6535-43A7-9926-E24342C345A5}">
      <dgm:prSet/>
      <dgm:spPr/>
      <dgm:t>
        <a:bodyPr/>
        <a:lstStyle/>
        <a:p>
          <a:endParaRPr lang="ru-RU"/>
        </a:p>
      </dgm:t>
    </dgm:pt>
    <dgm:pt modelId="{B8483F21-E222-4194-ABE3-EEA279DCCFCC}" type="sibTrans" cxnId="{A8AB20FB-6535-43A7-9926-E24342C345A5}">
      <dgm:prSet/>
      <dgm:spPr/>
      <dgm:t>
        <a:bodyPr/>
        <a:lstStyle/>
        <a:p>
          <a:endParaRPr lang="ru-RU"/>
        </a:p>
      </dgm:t>
    </dgm:pt>
    <dgm:pt modelId="{CDBDAFAA-271D-43E7-BE97-16DEB1AB219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400" dirty="0"/>
            <a:t>приняли участие </a:t>
          </a:r>
          <a:r>
            <a:rPr lang="ru-RU" sz="1400" b="1" dirty="0"/>
            <a:t>4 683</a:t>
          </a:r>
          <a:r>
            <a:rPr lang="ru-RU" sz="1400" dirty="0"/>
            <a:t> молодых человека </a:t>
          </a:r>
        </a:p>
      </dgm:t>
    </dgm:pt>
    <dgm:pt modelId="{E0F7C159-7F39-431C-A52D-08282A1AB04D}" type="parTrans" cxnId="{4BB1CF40-AAB1-4634-90E2-12DEA2D0E265}">
      <dgm:prSet/>
      <dgm:spPr/>
      <dgm:t>
        <a:bodyPr/>
        <a:lstStyle/>
        <a:p>
          <a:endParaRPr lang="ru-RU"/>
        </a:p>
      </dgm:t>
    </dgm:pt>
    <dgm:pt modelId="{5321ACB7-3558-40D5-9969-8CDADA1AFEE3}" type="sibTrans" cxnId="{4BB1CF40-AAB1-4634-90E2-12DEA2D0E265}">
      <dgm:prSet/>
      <dgm:spPr/>
      <dgm:t>
        <a:bodyPr/>
        <a:lstStyle/>
        <a:p>
          <a:endParaRPr lang="ru-RU"/>
        </a:p>
      </dgm:t>
    </dgm:pt>
    <dgm:pt modelId="{31C5F59D-3561-4EE7-AD90-3C30E0D2CD47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400" dirty="0"/>
            <a:t>длительность написания диктанта – </a:t>
          </a:r>
          <a:r>
            <a:rPr lang="ru-RU" sz="1400" b="1" dirty="0"/>
            <a:t>45 минут</a:t>
          </a:r>
        </a:p>
      </dgm:t>
    </dgm:pt>
    <dgm:pt modelId="{B2F22F07-2202-4B90-92F2-6FC5C6B76B82}" type="parTrans" cxnId="{721AAA18-4DD4-45E9-92DB-50B2C7AC6A5C}">
      <dgm:prSet/>
      <dgm:spPr/>
      <dgm:t>
        <a:bodyPr/>
        <a:lstStyle/>
        <a:p>
          <a:endParaRPr lang="ru-RU"/>
        </a:p>
      </dgm:t>
    </dgm:pt>
    <dgm:pt modelId="{F18CE633-6352-4053-B7C5-F719CA12F859}" type="sibTrans" cxnId="{721AAA18-4DD4-45E9-92DB-50B2C7AC6A5C}">
      <dgm:prSet/>
      <dgm:spPr/>
      <dgm:t>
        <a:bodyPr/>
        <a:lstStyle/>
        <a:p>
          <a:endParaRPr lang="ru-RU"/>
        </a:p>
      </dgm:t>
    </dgm:pt>
    <dgm:pt modelId="{8A37C7BB-ACA8-4E72-A8AD-ECF15F17CF46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400" dirty="0"/>
            <a:t>было организовано </a:t>
          </a:r>
          <a:r>
            <a:rPr lang="ru-RU" sz="1400" b="1" dirty="0"/>
            <a:t>190</a:t>
          </a:r>
          <a:r>
            <a:rPr lang="ru-RU" sz="1400" dirty="0"/>
            <a:t> площадок для написания диктанта в школах, лицеях, гимназиях, колледжах, учреждениях высшего образования </a:t>
          </a:r>
        </a:p>
      </dgm:t>
    </dgm:pt>
    <dgm:pt modelId="{DE8721A2-F0C7-4187-8F33-27B4C493554F}" type="parTrans" cxnId="{7B4613FD-B5D8-4E52-A84E-D0FF896807E7}">
      <dgm:prSet/>
      <dgm:spPr/>
    </dgm:pt>
    <dgm:pt modelId="{2CEC0719-D9F5-43E0-ACA7-5B14C832A5D3}" type="sibTrans" cxnId="{7B4613FD-B5D8-4E52-A84E-D0FF896807E7}">
      <dgm:prSet/>
      <dgm:spPr/>
    </dgm:pt>
    <dgm:pt modelId="{1B4FCD30-07F9-4E88-94D8-D07CAE6BFD18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400" dirty="0"/>
            <a:t>единый день проведения: </a:t>
          </a:r>
          <a:r>
            <a:rPr lang="ru-RU" sz="1400" b="1" dirty="0"/>
            <a:t>3 сентября </a:t>
          </a:r>
          <a:r>
            <a:rPr lang="ru-RU" sz="1400" dirty="0"/>
            <a:t>(день окончания в 1945 году Второй мировой войны)</a:t>
          </a:r>
        </a:p>
      </dgm:t>
    </dgm:pt>
    <dgm:pt modelId="{6D0DA237-08D7-42E7-8A47-9A5845FB5756}" type="parTrans" cxnId="{6683A593-F41D-48BA-9186-0232AB9DA6A1}">
      <dgm:prSet/>
      <dgm:spPr/>
    </dgm:pt>
    <dgm:pt modelId="{FC65C0B6-DD47-4779-9093-386ADBD17D21}" type="sibTrans" cxnId="{6683A593-F41D-48BA-9186-0232AB9DA6A1}">
      <dgm:prSet/>
      <dgm:spPr/>
    </dgm:pt>
    <dgm:pt modelId="{37AF4CBD-76F8-4D76-BB5F-B9215855EEBC}" type="pres">
      <dgm:prSet presAssocID="{5FA0F403-D50D-46DA-A333-38B2B69B75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04C5BC-8B82-49CC-8E4D-8154BAFDF488}" type="pres">
      <dgm:prSet presAssocID="{B98534BC-216D-4965-A117-B24C0B8EA6C3}" presName="parentText" presStyleLbl="node1" presStyleIdx="0" presStyleCnt="4" custScaleY="961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5C526-5F33-4B1A-8992-6783B1CB7BEE}" type="pres">
      <dgm:prSet presAssocID="{B98534BC-216D-4965-A117-B24C0B8EA6C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E99B0-AE75-4D67-8245-615184E6271F}" type="pres">
      <dgm:prSet presAssocID="{23B120DA-D43E-4E4A-92A3-466B0D48E687}" presName="parentText" presStyleLbl="node1" presStyleIdx="1" presStyleCnt="4" custScaleY="94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1E209-93D3-419C-95A9-F7D46C2EC02D}" type="pres">
      <dgm:prSet presAssocID="{23B120DA-D43E-4E4A-92A3-466B0D48E68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25AA0-9893-46F7-8595-44F42FCFBA97}" type="pres">
      <dgm:prSet presAssocID="{B51EE7D0-7C51-4550-A147-882A896D9701}" presName="parentText" presStyleLbl="node1" presStyleIdx="2" presStyleCnt="4" custScaleY="9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0036F-F72C-4E16-8A3E-EB92D1C71706}" type="pres">
      <dgm:prSet presAssocID="{B51EE7D0-7C51-4550-A147-882A896D9701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300F0-D446-41FD-8121-9A4E5ABE5E2B}" type="pres">
      <dgm:prSet presAssocID="{79EB7080-9E83-41DF-9D2C-EBA77339FBE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AD2EE-3D1F-486F-B0FE-E65B4143003B}" type="pres">
      <dgm:prSet presAssocID="{79EB7080-9E83-41DF-9D2C-EBA77339FBEA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AB20FB-6535-43A7-9926-E24342C345A5}" srcId="{79EB7080-9E83-41DF-9D2C-EBA77339FBEA}" destId="{B2961CA3-780E-4F5E-8A87-B82321C22B6E}" srcOrd="0" destOrd="0" parTransId="{EB40B40E-151E-4121-B793-0F4152AF1769}" sibTransId="{B8483F21-E222-4194-ABE3-EEA279DCCFCC}"/>
    <dgm:cxn modelId="{C0CC5A2B-19C4-4BDC-BDB1-195CA6355BF8}" type="presOf" srcId="{8A37C7BB-ACA8-4E72-A8AD-ECF15F17CF46}" destId="{FE2AD2EE-3D1F-486F-B0FE-E65B4143003B}" srcOrd="0" destOrd="2" presId="urn:microsoft.com/office/officeart/2005/8/layout/vList2"/>
    <dgm:cxn modelId="{3005DC7D-3147-4EEA-AD69-DA4B58C4F4E4}" type="presOf" srcId="{B2961CA3-780E-4F5E-8A87-B82321C22B6E}" destId="{FE2AD2EE-3D1F-486F-B0FE-E65B4143003B}" srcOrd="0" destOrd="0" presId="urn:microsoft.com/office/officeart/2005/8/layout/vList2"/>
    <dgm:cxn modelId="{E2E4E8FC-F251-4148-B6D2-552A60D324C8}" type="presOf" srcId="{CDBDAFAA-271D-43E7-BE97-16DEB1AB219C}" destId="{FE2AD2EE-3D1F-486F-B0FE-E65B4143003B}" srcOrd="0" destOrd="3" presId="urn:microsoft.com/office/officeart/2005/8/layout/vList2"/>
    <dgm:cxn modelId="{14879C1C-F838-420F-8B33-2DD937B6C191}" type="presOf" srcId="{79EB7080-9E83-41DF-9D2C-EBA77339FBEA}" destId="{355300F0-D446-41FD-8121-9A4E5ABE5E2B}" srcOrd="0" destOrd="0" presId="urn:microsoft.com/office/officeart/2005/8/layout/vList2"/>
    <dgm:cxn modelId="{1DC21EAE-D2E3-4CD0-8A26-AB394FE92153}" type="presOf" srcId="{31C5F59D-3561-4EE7-AD90-3C30E0D2CD47}" destId="{FE2AD2EE-3D1F-486F-B0FE-E65B4143003B}" srcOrd="0" destOrd="4" presId="urn:microsoft.com/office/officeart/2005/8/layout/vList2"/>
    <dgm:cxn modelId="{C9E42D9A-5777-407B-B47C-921F6F52E35B}" srcId="{B51EE7D0-7C51-4550-A147-882A896D9701}" destId="{7F5CEFA0-F49E-47D9-80E5-03C9A3EB5766}" srcOrd="0" destOrd="0" parTransId="{59F34E9E-0BE1-434F-A206-5F98EF0AF97C}" sibTransId="{06A33B87-0FB1-4DB3-A71E-038A6C8A7479}"/>
    <dgm:cxn modelId="{4BB1CF40-AAB1-4634-90E2-12DEA2D0E265}" srcId="{79EB7080-9E83-41DF-9D2C-EBA77339FBEA}" destId="{CDBDAFAA-271D-43E7-BE97-16DEB1AB219C}" srcOrd="3" destOrd="0" parTransId="{E0F7C159-7F39-431C-A52D-08282A1AB04D}" sibTransId="{5321ACB7-3558-40D5-9969-8CDADA1AFEE3}"/>
    <dgm:cxn modelId="{E49B3C5E-3AF2-4243-9F29-B6EEDBC10AEE}" type="presOf" srcId="{B51EE7D0-7C51-4550-A147-882A896D9701}" destId="{09C25AA0-9893-46F7-8595-44F42FCFBA97}" srcOrd="0" destOrd="0" presId="urn:microsoft.com/office/officeart/2005/8/layout/vList2"/>
    <dgm:cxn modelId="{13CA66D2-5046-460E-9AFC-3D971F126355}" srcId="{5FA0F403-D50D-46DA-A333-38B2B69B75BE}" destId="{79EB7080-9E83-41DF-9D2C-EBA77339FBEA}" srcOrd="3" destOrd="0" parTransId="{9FE903CC-B6A9-42A3-8201-A9B05873781F}" sibTransId="{417780C1-069A-41BF-BECA-56A4BDF157A4}"/>
    <dgm:cxn modelId="{9E61AA49-64D9-4665-A004-676E9E85D356}" srcId="{5FA0F403-D50D-46DA-A333-38B2B69B75BE}" destId="{B51EE7D0-7C51-4550-A147-882A896D9701}" srcOrd="2" destOrd="0" parTransId="{75F81856-034E-4029-B5C3-AE9238840225}" sibTransId="{1070CDB0-4A29-481B-87A1-A1CB980514DA}"/>
    <dgm:cxn modelId="{A7B5A4BA-5388-4F6B-9147-23315B1C445C}" srcId="{23B120DA-D43E-4E4A-92A3-466B0D48E687}" destId="{9197B2A4-5D3D-4316-907D-27E8EC060170}" srcOrd="0" destOrd="0" parTransId="{8FBFD6AF-02AC-4FE0-90BD-CEAAAA62D1EE}" sibTransId="{97B86A40-A62B-4BD8-88EF-517B1A4665BA}"/>
    <dgm:cxn modelId="{F75F4A2E-9583-4EAC-8528-18BC09C6C0EE}" type="presOf" srcId="{7F5CEFA0-F49E-47D9-80E5-03C9A3EB5766}" destId="{A210036F-F72C-4E16-8A3E-EB92D1C71706}" srcOrd="0" destOrd="0" presId="urn:microsoft.com/office/officeart/2005/8/layout/vList2"/>
    <dgm:cxn modelId="{D25EDE5F-7527-4F22-A874-BC721FAE322E}" type="presOf" srcId="{1B4FCD30-07F9-4E88-94D8-D07CAE6BFD18}" destId="{FE2AD2EE-3D1F-486F-B0FE-E65B4143003B}" srcOrd="0" destOrd="1" presId="urn:microsoft.com/office/officeart/2005/8/layout/vList2"/>
    <dgm:cxn modelId="{7B4613FD-B5D8-4E52-A84E-D0FF896807E7}" srcId="{79EB7080-9E83-41DF-9D2C-EBA77339FBEA}" destId="{8A37C7BB-ACA8-4E72-A8AD-ECF15F17CF46}" srcOrd="2" destOrd="0" parTransId="{DE8721A2-F0C7-4187-8F33-27B4C493554F}" sibTransId="{2CEC0719-D9F5-43E0-ACA7-5B14C832A5D3}"/>
    <dgm:cxn modelId="{6BEE49F9-A03F-4567-89D3-04BD5D7AE5D4}" type="presOf" srcId="{23B120DA-D43E-4E4A-92A3-466B0D48E687}" destId="{534E99B0-AE75-4D67-8245-615184E6271F}" srcOrd="0" destOrd="0" presId="urn:microsoft.com/office/officeart/2005/8/layout/vList2"/>
    <dgm:cxn modelId="{2BD1C5EB-43C8-4F9A-80CB-30B9653916F2}" type="presOf" srcId="{B98534BC-216D-4965-A117-B24C0B8EA6C3}" destId="{1D04C5BC-8B82-49CC-8E4D-8154BAFDF488}" srcOrd="0" destOrd="0" presId="urn:microsoft.com/office/officeart/2005/8/layout/vList2"/>
    <dgm:cxn modelId="{BF7255C8-3C4A-4DCB-A60E-9F3FB9170B68}" srcId="{5FA0F403-D50D-46DA-A333-38B2B69B75BE}" destId="{23B120DA-D43E-4E4A-92A3-466B0D48E687}" srcOrd="1" destOrd="0" parTransId="{44CCAEE1-7908-4273-A0BE-9794A4289436}" sibTransId="{0BCD2C82-2297-4637-AAB8-544562934BA3}"/>
    <dgm:cxn modelId="{D2C6AD41-3CB9-4F8E-8B19-875A19D9B464}" type="presOf" srcId="{5FA0F403-D50D-46DA-A333-38B2B69B75BE}" destId="{37AF4CBD-76F8-4D76-BB5F-B9215855EEBC}" srcOrd="0" destOrd="0" presId="urn:microsoft.com/office/officeart/2005/8/layout/vList2"/>
    <dgm:cxn modelId="{721AAA18-4DD4-45E9-92DB-50B2C7AC6A5C}" srcId="{79EB7080-9E83-41DF-9D2C-EBA77339FBEA}" destId="{31C5F59D-3561-4EE7-AD90-3C30E0D2CD47}" srcOrd="4" destOrd="0" parTransId="{B2F22F07-2202-4B90-92F2-6FC5C6B76B82}" sibTransId="{F18CE633-6352-4053-B7C5-F719CA12F859}"/>
    <dgm:cxn modelId="{3B1D0DF7-D468-4190-AD40-0CBB34D81A64}" type="presOf" srcId="{957BC470-C5F4-4243-9B34-E378EEC7F1A3}" destId="{6BF5C526-5F33-4B1A-8992-6783B1CB7BEE}" srcOrd="0" destOrd="0" presId="urn:microsoft.com/office/officeart/2005/8/layout/vList2"/>
    <dgm:cxn modelId="{84A86644-91FE-4920-A40B-DA8C5CBF18C9}" srcId="{B98534BC-216D-4965-A117-B24C0B8EA6C3}" destId="{957BC470-C5F4-4243-9B34-E378EEC7F1A3}" srcOrd="0" destOrd="0" parTransId="{7C131755-A335-44FC-A618-31D2BE82D4B7}" sibTransId="{B519B0FC-2652-4DCB-B091-8BF857B3B134}"/>
    <dgm:cxn modelId="{44698E3E-FF54-4858-A293-8505FB5DD892}" type="presOf" srcId="{9197B2A4-5D3D-4316-907D-27E8EC060170}" destId="{DCC1E209-93D3-419C-95A9-F7D46C2EC02D}" srcOrd="0" destOrd="0" presId="urn:microsoft.com/office/officeart/2005/8/layout/vList2"/>
    <dgm:cxn modelId="{6683A593-F41D-48BA-9186-0232AB9DA6A1}" srcId="{79EB7080-9E83-41DF-9D2C-EBA77339FBEA}" destId="{1B4FCD30-07F9-4E88-94D8-D07CAE6BFD18}" srcOrd="1" destOrd="0" parTransId="{6D0DA237-08D7-42E7-8A47-9A5845FB5756}" sibTransId="{FC65C0B6-DD47-4779-9093-386ADBD17D21}"/>
    <dgm:cxn modelId="{C788B954-2F3B-47AE-A32E-17A97B0D9E06}" srcId="{5FA0F403-D50D-46DA-A333-38B2B69B75BE}" destId="{B98534BC-216D-4965-A117-B24C0B8EA6C3}" srcOrd="0" destOrd="0" parTransId="{B829E7A6-9CC2-4C32-83D1-7A7B2F0B6894}" sibTransId="{9329328F-5155-486A-8170-D4D7A39FCD2E}"/>
    <dgm:cxn modelId="{03494D70-B662-48A6-AB71-95A183E247E0}" type="presParOf" srcId="{37AF4CBD-76F8-4D76-BB5F-B9215855EEBC}" destId="{1D04C5BC-8B82-49CC-8E4D-8154BAFDF488}" srcOrd="0" destOrd="0" presId="urn:microsoft.com/office/officeart/2005/8/layout/vList2"/>
    <dgm:cxn modelId="{1B6504C0-BD70-454A-8FB8-E3377BE9B487}" type="presParOf" srcId="{37AF4CBD-76F8-4D76-BB5F-B9215855EEBC}" destId="{6BF5C526-5F33-4B1A-8992-6783B1CB7BEE}" srcOrd="1" destOrd="0" presId="urn:microsoft.com/office/officeart/2005/8/layout/vList2"/>
    <dgm:cxn modelId="{9A16133A-2FDF-4C63-B1FE-03AEADF9FFCF}" type="presParOf" srcId="{37AF4CBD-76F8-4D76-BB5F-B9215855EEBC}" destId="{534E99B0-AE75-4D67-8245-615184E6271F}" srcOrd="2" destOrd="0" presId="urn:microsoft.com/office/officeart/2005/8/layout/vList2"/>
    <dgm:cxn modelId="{29E04C1E-CFA3-4692-88DB-5A0AAEA2ACE3}" type="presParOf" srcId="{37AF4CBD-76F8-4D76-BB5F-B9215855EEBC}" destId="{DCC1E209-93D3-419C-95A9-F7D46C2EC02D}" srcOrd="3" destOrd="0" presId="urn:microsoft.com/office/officeart/2005/8/layout/vList2"/>
    <dgm:cxn modelId="{01935902-EEE7-4969-85C8-22B51A245FB3}" type="presParOf" srcId="{37AF4CBD-76F8-4D76-BB5F-B9215855EEBC}" destId="{09C25AA0-9893-46F7-8595-44F42FCFBA97}" srcOrd="4" destOrd="0" presId="urn:microsoft.com/office/officeart/2005/8/layout/vList2"/>
    <dgm:cxn modelId="{B39BB53F-62BA-4538-AB56-757E83D8ACF8}" type="presParOf" srcId="{37AF4CBD-76F8-4D76-BB5F-B9215855EEBC}" destId="{A210036F-F72C-4E16-8A3E-EB92D1C71706}" srcOrd="5" destOrd="0" presId="urn:microsoft.com/office/officeart/2005/8/layout/vList2"/>
    <dgm:cxn modelId="{B4463151-023D-4833-ADF3-BF7D0E393D11}" type="presParOf" srcId="{37AF4CBD-76F8-4D76-BB5F-B9215855EEBC}" destId="{355300F0-D446-41FD-8121-9A4E5ABE5E2B}" srcOrd="6" destOrd="0" presId="urn:microsoft.com/office/officeart/2005/8/layout/vList2"/>
    <dgm:cxn modelId="{FDFC2C7B-1501-4D23-BD81-81D04DC36A2F}" type="presParOf" srcId="{37AF4CBD-76F8-4D76-BB5F-B9215855EEBC}" destId="{FE2AD2EE-3D1F-486F-B0FE-E65B4143003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20.12.2022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3027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317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6357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5203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0534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138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9714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3413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9372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317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272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0382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4569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8044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7147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389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1766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9572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230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928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6686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073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39.jpeg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jpeg"/><Relationship Id="rId20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7.jpeg"/><Relationship Id="rId19" Type="http://schemas.openxmlformats.org/officeDocument/2006/relationships/image" Target="../media/image40.jpeg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42.jpeg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microsoft.com/office/2007/relationships/hdphoto" Target="../media/hdphoto2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7.jpeg"/><Relationship Id="rId19" Type="http://schemas.openxmlformats.org/officeDocument/2006/relationships/image" Target="../media/image43.jpeg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microsoft.com/office/2007/relationships/hdphoto" Target="../media/hdphoto25.wdp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7.jpeg"/><Relationship Id="rId19" Type="http://schemas.openxmlformats.org/officeDocument/2006/relationships/slide" Target="slide7.xml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slide" Target="slide7.xml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microsoft.com/office/2007/relationships/hdphoto" Target="../media/hdphoto26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50.png"/><Relationship Id="rId18" Type="http://schemas.openxmlformats.org/officeDocument/2006/relationships/slide" Target="slide20.xml"/><Relationship Id="rId3" Type="http://schemas.openxmlformats.org/officeDocument/2006/relationships/slide" Target="slide15.xml"/><Relationship Id="rId21" Type="http://schemas.openxmlformats.org/officeDocument/2006/relationships/image" Target="../media/image23.png"/><Relationship Id="rId7" Type="http://schemas.openxmlformats.org/officeDocument/2006/relationships/image" Target="../media/image48.png"/><Relationship Id="rId12" Type="http://schemas.openxmlformats.org/officeDocument/2006/relationships/slide" Target="slide18.xml"/><Relationship Id="rId17" Type="http://schemas.microsoft.com/office/2007/relationships/hdphoto" Target="../media/hdphoto31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20" Type="http://schemas.microsoft.com/office/2007/relationships/hdphoto" Target="../media/hdphoto32.wdp"/><Relationship Id="rId1" Type="http://schemas.openxmlformats.org/officeDocument/2006/relationships/slideLayout" Target="../slideLayouts/slideLayout11.xml"/><Relationship Id="rId6" Type="http://schemas.openxmlformats.org/officeDocument/2006/relationships/slide" Target="slide16.xml"/><Relationship Id="rId11" Type="http://schemas.microsoft.com/office/2007/relationships/hdphoto" Target="../media/hdphoto29.wdp"/><Relationship Id="rId5" Type="http://schemas.microsoft.com/office/2007/relationships/hdphoto" Target="../media/hdphoto27.wdp"/><Relationship Id="rId15" Type="http://schemas.openxmlformats.org/officeDocument/2006/relationships/slide" Target="slide19.xml"/><Relationship Id="rId10" Type="http://schemas.openxmlformats.org/officeDocument/2006/relationships/image" Target="../media/image49.png"/><Relationship Id="rId19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slide" Target="slide17.xml"/><Relationship Id="rId14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1.wdp"/><Relationship Id="rId2" Type="http://schemas.openxmlformats.org/officeDocument/2006/relationships/notesSlide" Target="../notesSlides/notesSlide15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1.wdp"/><Relationship Id="rId2" Type="http://schemas.openxmlformats.org/officeDocument/2006/relationships/notesSlide" Target="../notesSlides/notesSlide16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2.png"/><Relationship Id="rId18" Type="http://schemas.openxmlformats.org/officeDocument/2006/relationships/slide" Target="slide14.xml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1.wdp"/><Relationship Id="rId17" Type="http://schemas.microsoft.com/office/2007/relationships/hdphoto" Target="../media/hdphoto33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1.wdp"/><Relationship Id="rId2" Type="http://schemas.openxmlformats.org/officeDocument/2006/relationships/notesSlide" Target="../notesSlides/notesSlide18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1.wdp"/><Relationship Id="rId2" Type="http://schemas.openxmlformats.org/officeDocument/2006/relationships/notesSlide" Target="../notesSlides/notesSlide19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1.wdp"/><Relationship Id="rId2" Type="http://schemas.openxmlformats.org/officeDocument/2006/relationships/notesSlide" Target="../notesSlides/notesSlide20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8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hyperlink" Target="https://www.youtube.com/embed/N6qMxWfnthY" TargetMode="External"/><Relationship Id="rId4" Type="http://schemas.microsoft.com/office/2007/relationships/hdphoto" Target="../media/hdphoto3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lck.ru/332GZZ" TargetMode="External"/><Relationship Id="rId11" Type="http://schemas.openxmlformats.org/officeDocument/2006/relationships/hyperlink" Target="https://clck.ru/332Zge" TargetMode="External"/><Relationship Id="rId5" Type="http://schemas.openxmlformats.org/officeDocument/2006/relationships/image" Target="../media/image23.png"/><Relationship Id="rId10" Type="http://schemas.microsoft.com/office/2007/relationships/hdphoto" Target="../media/hdphoto36.wdp"/><Relationship Id="rId4" Type="http://schemas.microsoft.com/office/2007/relationships/hdphoto" Target="../media/hdphoto35.wdp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11.xml"/><Relationship Id="rId7" Type="http://schemas.openxmlformats.org/officeDocument/2006/relationships/diagramData" Target="../diagrams/data1.xml"/><Relationship Id="rId12" Type="http://schemas.openxmlformats.org/officeDocument/2006/relationships/hyperlink" Target="https://drive.google.com/file/d/1h6RJ_Xw8Op08YcihXeKtwlOeNAGeQcz4/view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63.png"/><Relationship Id="rId1" Type="http://schemas.microsoft.com/office/2007/relationships/media" Target="../media/media1.mp4"/><Relationship Id="rId6" Type="http://schemas.microsoft.com/office/2007/relationships/hdphoto" Target="../media/hdphoto38.wdp"/><Relationship Id="rId11" Type="http://schemas.microsoft.com/office/2007/relationships/diagramDrawing" Target="../diagrams/drawing1.xml"/><Relationship Id="rId5" Type="http://schemas.openxmlformats.org/officeDocument/2006/relationships/image" Target="../media/image61.png"/><Relationship Id="rId1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4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9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4.png"/><Relationship Id="rId5" Type="http://schemas.openxmlformats.org/officeDocument/2006/relationships/diagramQuickStyle" Target="../diagrams/quickStyle2.xml"/><Relationship Id="rId15" Type="http://schemas.microsoft.com/office/2007/relationships/hdphoto" Target="../media/hdphoto40.wdp"/><Relationship Id="rId10" Type="http://schemas.openxmlformats.org/officeDocument/2006/relationships/hyperlink" Target="https://www.belta.by/regions/view/komanda-iz-gomelja-stala-pobeditelem-respublikanskoj-voenno-patrioticheskoj-igry-orlenok-508619-2022/" TargetMode="Externa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hyperlink" Target="https://www.mintrud.gov.by/ru/kniga-pamyati-ru" TargetMode="Externa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hyperlink" Target="https://izvezda.by/ru/" TargetMode="Externa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11" Type="http://schemas.openxmlformats.org/officeDocument/2006/relationships/hyperlink" Target="https://www.youtube.com/embed/2Uev-tsspVs" TargetMode="External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3" Type="http://schemas.openxmlformats.org/officeDocument/2006/relationships/image" Target="../media/image23.png"/><Relationship Id="rId21" Type="http://schemas.microsoft.com/office/2007/relationships/hdphoto" Target="../media/hdphoto17.wdp"/><Relationship Id="rId7" Type="http://schemas.openxmlformats.org/officeDocument/2006/relationships/image" Target="../media/image25.png"/><Relationship Id="rId12" Type="http://schemas.openxmlformats.org/officeDocument/2006/relationships/slide" Target="slide10.xml"/><Relationship Id="rId17" Type="http://schemas.openxmlformats.org/officeDocument/2006/relationships/slide" Target="slide12.xml"/><Relationship Id="rId2" Type="http://schemas.openxmlformats.org/officeDocument/2006/relationships/notesSlide" Target="../notesSlides/notesSlide7.xml"/><Relationship Id="rId16" Type="http://schemas.microsoft.com/office/2007/relationships/hdphoto" Target="../media/hdphoto16.wdp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slide" Target="slide13.xml"/><Relationship Id="rId4" Type="http://schemas.openxmlformats.org/officeDocument/2006/relationships/slide" Target="slide8.xml"/><Relationship Id="rId9" Type="http://schemas.openxmlformats.org/officeDocument/2006/relationships/slide" Target="slide9.xml"/><Relationship Id="rId1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7.jpeg"/><Relationship Id="rId19" Type="http://schemas.microsoft.com/office/2007/relationships/hdphoto" Target="../media/hdphoto19.wdp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microsoft.com/office/2007/relationships/hdphoto" Target="../media/hdphoto22.wdp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microsoft.com/office/2007/relationships/hdphoto" Target="../media/hdphoto20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slide" Target="slide7.xml"/><Relationship Id="rId5" Type="http://schemas.microsoft.com/office/2007/relationships/hdphoto" Target="../media/hdphoto13.wdp"/><Relationship Id="rId15" Type="http://schemas.microsoft.com/office/2007/relationships/hdphoto" Target="../media/hdphoto17.wdp"/><Relationship Id="rId23" Type="http://schemas.microsoft.com/office/2007/relationships/hdphoto" Target="../media/hdphoto23.wdp"/><Relationship Id="rId10" Type="http://schemas.openxmlformats.org/officeDocument/2006/relationships/image" Target="../media/image27.jpeg"/><Relationship Id="rId19" Type="http://schemas.microsoft.com/office/2007/relationships/hdphoto" Target="../media/hdphoto21.wdp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openxmlformats.org/officeDocument/2006/relationships/image" Target="../media/image30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Декабрь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5381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Храним прошлое,</a:t>
            </a:r>
            <a:endParaRPr lang="en-US" sz="3800" b="1" dirty="0"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ценим настоящее,</a:t>
            </a:r>
            <a:endParaRPr lang="en-US" sz="3800" b="1" dirty="0"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строим будущее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6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итоги Года исторической памяти)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их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</a:t>
            </a:r>
            <a:r>
              <a:rPr lang="ru-RU" b="1" dirty="0" err="1">
                <a:solidFill>
                  <a:srgbClr val="C00000"/>
                </a:solidFill>
              </a:rPr>
              <a:t>Вахромееву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а также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849F690-F220-4690-849A-3A883C455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3D5266D4-AC17-4E3F-8E54-01E70DFE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65" y="73969"/>
            <a:ext cx="4096539" cy="29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D58441D3-987B-47D7-A0B5-AC3763E2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5" y="253128"/>
            <a:ext cx="4189342" cy="62840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AA03CA6-A489-4B15-BC27-A3CA1C232726}"/>
              </a:ext>
            </a:extLst>
          </p:cNvPr>
          <p:cNvSpPr txBox="1"/>
          <p:nvPr/>
        </p:nvSpPr>
        <p:spPr>
          <a:xfrm>
            <a:off x="564635" y="6031970"/>
            <a:ext cx="403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Михаил Савицкий</a:t>
            </a:r>
            <a:r>
              <a:rPr lang="ru-RU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(1922-2010)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C3ED58F-98FA-424A-8F83-C8DE64E233C0}"/>
              </a:ext>
            </a:extLst>
          </p:cNvPr>
          <p:cNvSpPr txBox="1"/>
          <p:nvPr/>
        </p:nvSpPr>
        <p:spPr>
          <a:xfrm>
            <a:off x="5019223" y="2643903"/>
            <a:ext cx="4039581" cy="369332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Open Sans" panose="020B0606030504020204" pitchFamily="34" charset="0"/>
              </a:rPr>
              <a:t>Витебские ворота</a:t>
            </a:r>
            <a:endParaRPr lang="ru-RU" dirty="0"/>
          </a:p>
        </p:txBody>
      </p:sp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A72F4B23-C8A1-404B-A9EB-19CC9C744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190" y="701615"/>
            <a:ext cx="2939040" cy="45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6455A3D-2E30-49C2-81CE-D7181A2F9B48}"/>
              </a:ext>
            </a:extLst>
          </p:cNvPr>
          <p:cNvSpPr txBox="1"/>
          <p:nvPr/>
        </p:nvSpPr>
        <p:spPr>
          <a:xfrm>
            <a:off x="8878190" y="4825949"/>
            <a:ext cx="3139440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Open Sans" panose="020B0606030504020204" pitchFamily="34" charset="0"/>
              </a:rPr>
              <a:t>Партизанская мадонна</a:t>
            </a:r>
            <a:endParaRPr lang="ru-RU" dirty="0"/>
          </a:p>
        </p:txBody>
      </p:sp>
      <p:pic>
        <p:nvPicPr>
          <p:cNvPr id="7174" name="Picture 6" descr="«Реквием». Художник: Михаил Савицкий.">
            <a:extLst>
              <a:ext uri="{FF2B5EF4-FFF2-40B4-BE49-F238E27FC236}">
                <a16:creationId xmlns="" xmlns:a16="http://schemas.microsoft.com/office/drawing/2014/main" id="{33AC0DD0-9767-4ACA-A507-9EA058E8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79" y="3040947"/>
            <a:ext cx="3078908" cy="37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9EF31FD-9D64-4596-B91F-9884DA499BF5}"/>
              </a:ext>
            </a:extLst>
          </p:cNvPr>
          <p:cNvSpPr txBox="1"/>
          <p:nvPr/>
        </p:nvSpPr>
        <p:spPr>
          <a:xfrm>
            <a:off x="5149017" y="6172337"/>
            <a:ext cx="3139440" cy="61555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Open Sans" panose="020B0606030504020204" pitchFamily="34" charset="0"/>
              </a:rPr>
              <a:t>Реквием </a:t>
            </a:r>
            <a:br>
              <a:rPr lang="ru-RU" b="1" i="0" dirty="0">
                <a:effectLst/>
                <a:latin typeface="Open Sans" panose="020B0606030504020204" pitchFamily="34" charset="0"/>
              </a:rPr>
            </a:br>
            <a:r>
              <a:rPr lang="ru-RU" sz="1600" i="0" dirty="0">
                <a:effectLst/>
                <a:latin typeface="Open Sans" panose="020B0606030504020204" pitchFamily="34" charset="0"/>
              </a:rPr>
              <a:t>(цикл «Чёрная быль»)</a:t>
            </a:r>
            <a:endParaRPr lang="ru-RU" dirty="0"/>
          </a:p>
        </p:txBody>
      </p:sp>
      <p:sp>
        <p:nvSpPr>
          <p:cNvPr id="35" name="Прямоугольник 3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6186F7F6-15A0-482B-B931-B0E361BE9140}"/>
              </a:ext>
            </a:extLst>
          </p:cNvPr>
          <p:cNvSpPr/>
          <p:nvPr/>
        </p:nvSpPr>
        <p:spPr>
          <a:xfrm>
            <a:off x="-24245" y="27487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6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их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</a:t>
            </a:r>
            <a:r>
              <a:rPr lang="ru-RU" b="1" dirty="0" err="1">
                <a:solidFill>
                  <a:srgbClr val="C00000"/>
                </a:solidFill>
              </a:rPr>
              <a:t>Вахромееву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а также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849F690-F220-4690-849A-3A883C455702}"/>
              </a:ext>
            </a:extLst>
          </p:cNvPr>
          <p:cNvSpPr/>
          <p:nvPr/>
        </p:nvSpPr>
        <p:spPr>
          <a:xfrm>
            <a:off x="-978597" y="-703871"/>
            <a:ext cx="13170597" cy="756187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 descr="В памяти народной. В Барановичах открыли мемориал Героям Беларуси Андрею  Ничипорчику и Никите Куконенко | zviazda.by">
            <a:extLst>
              <a:ext uri="{FF2B5EF4-FFF2-40B4-BE49-F238E27FC236}">
                <a16:creationId xmlns="" xmlns:a16="http://schemas.microsoft.com/office/drawing/2014/main" id="{46AD16D8-FE23-4DDD-826F-F4B7C80920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В памяти народной. В Барановичах открыли мемориал Героям Беларуси Андрею  Ничипорчику и Никите Куконенко | zviazda.by">
            <a:extLst>
              <a:ext uri="{FF2B5EF4-FFF2-40B4-BE49-F238E27FC236}">
                <a16:creationId xmlns="" xmlns:a16="http://schemas.microsoft.com/office/drawing/2014/main" id="{A345DF24-BE51-4B8B-A9EC-970BEF31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1" y="1323785"/>
            <a:ext cx="8402079" cy="534582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06BDDD-2988-451C-B082-10A678DCD9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2527" y="262465"/>
            <a:ext cx="2168187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6075484-8DDF-46D3-BF9C-58B2C850BD5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176" y="3034137"/>
            <a:ext cx="2168187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4E1B6C6C-D125-436E-A094-7F09A8C66684}"/>
              </a:ext>
            </a:extLst>
          </p:cNvPr>
          <p:cNvSpPr/>
          <p:nvPr/>
        </p:nvSpPr>
        <p:spPr>
          <a:xfrm>
            <a:off x="-24245" y="27487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их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</a:t>
            </a:r>
            <a:r>
              <a:rPr lang="ru-RU" b="1" dirty="0" err="1">
                <a:solidFill>
                  <a:srgbClr val="C00000"/>
                </a:solidFill>
              </a:rPr>
              <a:t>Вахромееву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а также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849F690-F220-4690-849A-3A883C455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29E306C-8CBC-4AFF-B867-E6BC10653E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3" y="1440393"/>
            <a:ext cx="7311241" cy="40842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Президент открыл памятник митрополиту Филарету">
            <a:extLst>
              <a:ext uri="{FF2B5EF4-FFF2-40B4-BE49-F238E27FC236}">
                <a16:creationId xmlns="" xmlns:a16="http://schemas.microsoft.com/office/drawing/2014/main" id="{7BEA660F-07F0-44AA-9AB6-BEDC5C95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63" y="3669743"/>
            <a:ext cx="4566485" cy="3044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BECD3FB3-1F76-44DC-8367-E3E9BF523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48" y="6302241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6CB0B1D-4A58-4A23-AF5F-0AA6B9E5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17" y="6325102"/>
            <a:ext cx="493819" cy="493819"/>
          </a:xfrm>
          <a:prstGeom prst="rect">
            <a:avLst/>
          </a:prstGeom>
        </p:spPr>
      </p:pic>
      <p:sp>
        <p:nvSpPr>
          <p:cNvPr id="31" name="Прямоугольник 30">
            <a:hlinkClick r:id="rId19" action="ppaction://hlinksldjump"/>
            <a:extLst>
              <a:ext uri="{FF2B5EF4-FFF2-40B4-BE49-F238E27FC236}">
                <a16:creationId xmlns="" xmlns:a16="http://schemas.microsoft.com/office/drawing/2014/main" id="{40AE75D5-8DF0-48E2-8799-1303C1BB623C}"/>
              </a:ext>
            </a:extLst>
          </p:cNvPr>
          <p:cNvSpPr/>
          <p:nvPr/>
        </p:nvSpPr>
        <p:spPr>
          <a:xfrm>
            <a:off x="712" y="943863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3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их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</a:t>
            </a:r>
            <a:r>
              <a:rPr lang="ru-RU" b="1" dirty="0" err="1">
                <a:solidFill>
                  <a:srgbClr val="C00000"/>
                </a:solidFill>
              </a:rPr>
              <a:t>Вахромееву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а также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849F690-F220-4690-849A-3A883C455702}"/>
              </a:ext>
            </a:extLst>
          </p:cNvPr>
          <p:cNvSpPr/>
          <p:nvPr/>
        </p:nvSpPr>
        <p:spPr>
          <a:xfrm>
            <a:off x="174370" y="48470"/>
            <a:ext cx="12192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BC7EDA02-B083-44A8-A956-A143DE903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6798" y="297638"/>
            <a:ext cx="5786678" cy="633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52DCBD9B-0A1D-47DE-A531-AA4C494390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(1941–1944 гг.)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hlinkClick r:id="rId3" action="ppaction://hlinksldjump"/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hlinkClick r:id="rId6" action="ppaction://hlinksldjump"/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hlinkClick r:id="rId9" action="ppaction://hlinksldjump"/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(в 1941–1944 годах)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8F897F-7188-481C-AE1B-AD02E91A0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57958C05-20A8-4607-A58D-E0850AB9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19" y="0"/>
            <a:ext cx="3509962" cy="685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0C8CD4C-FF83-462E-BC0E-9E0CCDE84D3F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(в 1941–1944 годах)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8F897F-7188-481C-AE1B-AD02E91A0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B61F3510-521E-4F10-B28E-181DB746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19" y="0"/>
            <a:ext cx="3509963" cy="685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2DF7250-8206-4219-964E-01B35A60C9E0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(в 1941–1944 годах)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8F897F-7188-481C-AE1B-AD02E91A0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830D3C06-3E84-476E-BF8E-B5F7FC19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19" y="0"/>
            <a:ext cx="3509963" cy="685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852DDA9-F64C-4EB3-9017-7BB6AE8C9898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(в 1941–1944 годах)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8F897F-7188-481C-AE1B-AD02E91A0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1CE9271-BD07-425F-B192-22E3FA18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33" y="0"/>
            <a:ext cx="3509963" cy="685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D65B113-C4F8-4407-8C98-79BD0EA175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(в 1941–1944 годах)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8F897F-7188-481C-AE1B-AD02E91A0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7A7BD040-967F-4FE2-8C25-4049E56D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19" y="0"/>
            <a:ext cx="3509963" cy="685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0206E1E5-7EA0-4669-8590-FC29DCD3426E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9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Без срока давности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(поисковая и исследовательская деятельность)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786017" y="1666112"/>
            <a:ext cx="5950782" cy="486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учреждениях образования страны действует более </a:t>
            </a:r>
            <a:br>
              <a:rPr lang="ru-RU" dirty="0"/>
            </a:br>
            <a:r>
              <a:rPr lang="ru-RU" b="1" dirty="0"/>
              <a:t>310</a:t>
            </a:r>
            <a:r>
              <a:rPr lang="ru-RU" dirty="0"/>
              <a:t> поисковых объединений (кружков туристско-краеведческого и военно-патриотического профиля, клубов, поисковых групп, созданных при музеях учреждений образования), в которых занимается более </a:t>
            </a:r>
            <a:r>
              <a:rPr lang="ru-RU" b="1" dirty="0"/>
              <a:t>4000</a:t>
            </a:r>
            <a:r>
              <a:rPr lang="ru-RU" dirty="0"/>
              <a:t> учащихся.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u="sng" dirty="0"/>
              <a:t>Основные направления работы поисковых объединений</a:t>
            </a:r>
            <a:r>
              <a:rPr lang="ru-RU" dirty="0"/>
              <a:t>: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 изучение и исследование истории малой родины на основе местного краеведческого материала;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поиск и увековечение имен погибших в годы Великой Отечественной войны;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установление контактов с родственниками участников военных событий;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благоустройство территорий мемориальных комплексов, обелисков, памятников, братских и индивидуальных могил.</a:t>
            </a:r>
            <a:endParaRPr lang="en-US" dirty="0"/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389145" y="4832973"/>
            <a:ext cx="5111592" cy="142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i="1" dirty="0"/>
              <a:t>Одним из первых указов вступившего </a:t>
            </a:r>
            <a:br>
              <a:rPr lang="ru-RU" i="1" dirty="0"/>
            </a:br>
            <a:r>
              <a:rPr lang="ru-RU" i="1" dirty="0"/>
              <a:t>в должность Президента Беларуси Александра Лукашенко стал Указ от 30 ноября 1994 года </a:t>
            </a:r>
            <a:br>
              <a:rPr lang="ru-RU" i="1" dirty="0"/>
            </a:br>
            <a:r>
              <a:rPr lang="ru-RU" i="1" dirty="0"/>
              <a:t>№ 231 «Об улучшении работы по увековечению памяти защитников Отечества и жертв войн </a:t>
            </a:r>
            <a:br>
              <a:rPr lang="ru-RU" i="1" dirty="0"/>
            </a:br>
            <a:r>
              <a:rPr lang="ru-RU" i="1" dirty="0"/>
              <a:t>в Республике Беларусь».</a:t>
            </a:r>
            <a:endParaRPr lang="en-US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" y="1728443"/>
            <a:ext cx="4960669" cy="27711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20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0" y="1459488"/>
            <a:ext cx="1148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гитлеровской оккупации (в 1941–1944 годах) на территории Беларуси нацисты создали около </a:t>
            </a:r>
            <a:br>
              <a:rPr lang="ru-RU" dirty="0"/>
            </a:br>
            <a:r>
              <a:rPr lang="ru-RU" b="1" dirty="0"/>
              <a:t>250</a:t>
            </a:r>
            <a:r>
              <a:rPr lang="ru-RU" dirty="0"/>
              <a:t> лагерей для советских военнопленных, </a:t>
            </a:r>
            <a:r>
              <a:rPr lang="ru-RU" b="1" dirty="0"/>
              <a:t>350 </a:t>
            </a:r>
            <a:r>
              <a:rPr lang="ru-RU" dirty="0"/>
              <a:t>мест принудительного заключения гражданского населения. Установлено более </a:t>
            </a:r>
            <a:r>
              <a:rPr lang="ru-RU" b="1" dirty="0"/>
              <a:t>530</a:t>
            </a:r>
            <a:r>
              <a:rPr lang="ru-RU" dirty="0"/>
              <a:t> мест уничтожения, лагерей, гетто еврейского населения Беларуси и евреев, вывезенных из других европейских стран.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pic>
        <p:nvPicPr>
          <p:cNvPr id="2050" name="Picture 2" descr="Мемориалы народной памяти. Брестская область">
            <a:extLst>
              <a:ext uri="{FF2B5EF4-FFF2-40B4-BE49-F238E27FC236}">
                <a16:creationId xmlns="" xmlns:a16="http://schemas.microsoft.com/office/drawing/2014/main" id="{2EEB1510-79C1-45AC-8D04-65F4816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Год исторической памяти. Витебская область">
            <a:extLst>
              <a:ext uri="{FF2B5EF4-FFF2-40B4-BE49-F238E27FC236}">
                <a16:creationId xmlns="" xmlns:a16="http://schemas.microsoft.com/office/drawing/2014/main" id="{7CBBA22F-C5B2-41BE-A10B-7067257C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емориалы народной памяти. Гомельская область">
            <a:extLst>
              <a:ext uri="{FF2B5EF4-FFF2-40B4-BE49-F238E27FC236}">
                <a16:creationId xmlns="" xmlns:a16="http://schemas.microsoft.com/office/drawing/2014/main" id="{9CD8E111-DCFE-433F-AC7D-5CF55A79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емориалы народной памяти, комплексы-символы героической борьбы. Гродненская область">
            <a:extLst>
              <a:ext uri="{FF2B5EF4-FFF2-40B4-BE49-F238E27FC236}">
                <a16:creationId xmlns="" xmlns:a16="http://schemas.microsoft.com/office/drawing/2014/main" id="{E972833A-BEC8-4EDE-BDE0-9414482B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Мемориалы народной памяти. Минск и Минская область">
            <a:extLst>
              <a:ext uri="{FF2B5EF4-FFF2-40B4-BE49-F238E27FC236}">
                <a16:creationId xmlns="" xmlns:a16="http://schemas.microsoft.com/office/drawing/2014/main" id="{01BCF385-9670-48BC-B931-E271D1DF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00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1BE5D034-46D0-44FA-8CED-0BB6AA57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198" y="2851160"/>
            <a:ext cx="1658250" cy="324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8882-9782-4588-AD5E-4D13C63D69CA}"/>
              </a:ext>
            </a:extLst>
          </p:cNvPr>
          <p:cNvSpPr txBox="1"/>
          <p:nvPr/>
        </p:nvSpPr>
        <p:spPr>
          <a:xfrm>
            <a:off x="410487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Брестская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3EB1E-06D8-49CD-A39F-9D7637A30A26}"/>
              </a:ext>
            </a:extLst>
          </p:cNvPr>
          <p:cNvSpPr txBox="1"/>
          <p:nvPr/>
        </p:nvSpPr>
        <p:spPr>
          <a:xfrm>
            <a:off x="2401400" y="6146113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Витебская область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C1D512-4609-463B-BDC6-6D9FC29CE190}"/>
              </a:ext>
            </a:extLst>
          </p:cNvPr>
          <p:cNvSpPr txBox="1"/>
          <p:nvPr/>
        </p:nvSpPr>
        <p:spPr>
          <a:xfrm>
            <a:off x="4348112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Гомельская область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8A51E5-F364-4AF2-90E0-D3DEF1461C89}"/>
              </a:ext>
            </a:extLst>
          </p:cNvPr>
          <p:cNvSpPr txBox="1"/>
          <p:nvPr/>
        </p:nvSpPr>
        <p:spPr>
          <a:xfrm>
            <a:off x="6339025" y="6172337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Гродненская 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5E5A7F-B5E3-4E89-8080-279553E3E114}"/>
              </a:ext>
            </a:extLst>
          </p:cNvPr>
          <p:cNvSpPr txBox="1"/>
          <p:nvPr/>
        </p:nvSpPr>
        <p:spPr>
          <a:xfrm>
            <a:off x="8240000" y="615772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Минск и </a:t>
            </a:r>
            <a:br>
              <a:rPr lang="ru-RU" sz="1600" dirty="0"/>
            </a:br>
            <a:r>
              <a:rPr lang="ru-RU" sz="1600" dirty="0"/>
              <a:t>Минская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0CBBB-5095-4636-AB11-644E336D6764}"/>
              </a:ext>
            </a:extLst>
          </p:cNvPr>
          <p:cNvSpPr txBox="1"/>
          <p:nvPr/>
        </p:nvSpPr>
        <p:spPr>
          <a:xfrm>
            <a:off x="10141485" y="6132561"/>
            <a:ext cx="1747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Могилевская область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8741D33-D6E5-419B-80FD-1DA478274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53" y="5768187"/>
            <a:ext cx="493819" cy="4938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CE09B36-0B9E-4038-9C57-4D042E454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53" y="5762462"/>
            <a:ext cx="493819" cy="4938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5D99898-C6DD-4ACC-B612-4DD307418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2" y="5791905"/>
            <a:ext cx="493819" cy="49381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EED0AC8-1F26-4E25-BC94-77FFDD14D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47" y="5762461"/>
            <a:ext cx="493819" cy="49381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BA664E7-E8C4-4D4D-AC41-74506906E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2" y="5740771"/>
            <a:ext cx="493819" cy="49381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782B285-060A-4048-8705-C914B1C02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89" y="5740771"/>
            <a:ext cx="493819" cy="49381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8F897F-7188-481C-AE1B-AD02E91A0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Мемориалы народной памяти, комплексы-символы героической борьбы. Могилевская область">
            <a:extLst>
              <a:ext uri="{FF2B5EF4-FFF2-40B4-BE49-F238E27FC236}">
                <a16:creationId xmlns="" xmlns:a16="http://schemas.microsoft.com/office/drawing/2014/main" id="{6C857CB3-BD1C-45C4-AD88-C12383CE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19" y="0"/>
            <a:ext cx="3509963" cy="685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3809CD2-4248-4643-B9EA-32F0F6EA3674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21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070" y="2548311"/>
            <a:ext cx="2555351" cy="26914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99691" y="1256575"/>
            <a:ext cx="11392617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Одно из таких памятных мест – </a:t>
            </a:r>
            <a:r>
              <a:rPr lang="ru-RU" b="1" dirty="0">
                <a:solidFill>
                  <a:srgbClr val="C00000"/>
                </a:solidFill>
              </a:rPr>
              <a:t>лагерь смерти «</a:t>
            </a:r>
            <a:r>
              <a:rPr lang="ru-RU" b="1" dirty="0" err="1">
                <a:solidFill>
                  <a:srgbClr val="C00000"/>
                </a:solidFill>
              </a:rPr>
              <a:t>Тростенец</a:t>
            </a:r>
            <a:r>
              <a:rPr lang="ru-RU" b="1" dirty="0">
                <a:solidFill>
                  <a:srgbClr val="C00000"/>
                </a:solidFill>
              </a:rPr>
              <a:t>».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годы Второй мировой войны лагерь смерти «</a:t>
            </a:r>
            <a:r>
              <a:rPr lang="ru-RU" dirty="0" err="1"/>
              <a:t>Тростенец</a:t>
            </a:r>
            <a:r>
              <a:rPr lang="ru-RU" dirty="0"/>
              <a:t>», созданный осенью 1941 года к юго-востоку от Минска, стал крупнейшим в Беларуси. По количеству жертв фашизма </a:t>
            </a:r>
            <a:r>
              <a:rPr lang="ru-RU" dirty="0" err="1"/>
              <a:t>Тростенец</a:t>
            </a:r>
            <a:r>
              <a:rPr lang="ru-RU" dirty="0"/>
              <a:t> стал четвертым после Освенцима, Майданека и Треблинки.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490332" y="3502656"/>
            <a:ext cx="824646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Мемориал формировался в кратчайшие сроки.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Уже 22 июня 2015 года во время проведения митинга-реквиема, посвященного открытию мемориального комплекса «</a:t>
            </a:r>
            <a:r>
              <a:rPr lang="ru-RU" dirty="0" err="1"/>
              <a:t>Тростенец</a:t>
            </a:r>
            <a:r>
              <a:rPr lang="ru-RU" dirty="0"/>
              <a:t>», Глава государства возложил венок к монументу «Врата памяти». </a:t>
            </a:r>
          </a:p>
          <a:p>
            <a:pPr algn="just"/>
            <a:r>
              <a:rPr lang="ru-RU" dirty="0"/>
              <a:t>В июне 2018-го на открытии второй очереди мемориала «</a:t>
            </a:r>
            <a:r>
              <a:rPr lang="ru-RU" dirty="0" err="1"/>
              <a:t>Тростенец</a:t>
            </a:r>
            <a:r>
              <a:rPr lang="ru-RU" dirty="0"/>
              <a:t>» Президент Республики Беларусь Александр Григорьевич Лукашенко, федеральный президент Австрии Александр Ван дер </a:t>
            </a:r>
            <a:r>
              <a:rPr lang="ru-RU" dirty="0" err="1"/>
              <a:t>Беллен</a:t>
            </a:r>
            <a:r>
              <a:rPr lang="ru-RU" dirty="0"/>
              <a:t>, федеральный президент Германии Франк-Вальтер </a:t>
            </a:r>
            <a:r>
              <a:rPr lang="ru-RU" dirty="0" err="1"/>
              <a:t>Штайнмайер</a:t>
            </a:r>
            <a:r>
              <a:rPr lang="ru-RU" dirty="0"/>
              <a:t> прошли скорбный путь памяти к мемориальному кладбищу «</a:t>
            </a:r>
            <a:r>
              <a:rPr lang="ru-RU" dirty="0" err="1"/>
              <a:t>Благовщина</a:t>
            </a:r>
            <a:r>
              <a:rPr lang="ru-RU" dirty="0"/>
              <a:t>» – месту гибели тысяч невинных жертв гитлеровского нацизма и ксенофобии. 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C24244-BFCB-45F8-80F5-FF0E9778BED6}"/>
              </a:ext>
            </a:extLst>
          </p:cNvPr>
          <p:cNvSpPr txBox="1"/>
          <p:nvPr/>
        </p:nvSpPr>
        <p:spPr>
          <a:xfrm>
            <a:off x="3490332" y="2548311"/>
            <a:ext cx="824646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</a:t>
            </a:r>
            <a:r>
              <a:rPr lang="ru-RU" b="1" dirty="0"/>
              <a:t>июне 2014 года </a:t>
            </a:r>
            <a:r>
              <a:rPr lang="ru-RU" dirty="0"/>
              <a:t>во время закладки памятной капсулы на месте создания </a:t>
            </a:r>
            <a:r>
              <a:rPr lang="ru-RU" b="1" dirty="0">
                <a:solidFill>
                  <a:srgbClr val="C00000"/>
                </a:solidFill>
              </a:rPr>
              <a:t>мемориального комплекса «</a:t>
            </a:r>
            <a:r>
              <a:rPr lang="ru-RU" b="1" dirty="0" err="1">
                <a:solidFill>
                  <a:srgbClr val="C00000"/>
                </a:solidFill>
              </a:rPr>
              <a:t>Тростенец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  <a:r>
              <a:rPr lang="ru-RU" dirty="0"/>
              <a:t> Президент Республики Беларусь </a:t>
            </a:r>
            <a:br>
              <a:rPr lang="ru-RU" dirty="0"/>
            </a:br>
            <a:r>
              <a:rPr lang="ru-RU" dirty="0"/>
              <a:t>А.Г. Лукашенко сказал: </a:t>
            </a:r>
            <a:r>
              <a:rPr lang="ru-RU" b="1" i="1" dirty="0"/>
              <a:t>«Наш святой девиз – «Никто не забыт, ничто не забыто».</a:t>
            </a: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="" xmlns:a16="http://schemas.microsoft.com/office/drawing/2014/main" id="{E110D778-8CDC-427B-8F94-9729213D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2" y="545082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1E06C77-08DD-4FC7-BD1D-7CB2770309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2" y="6147629"/>
            <a:ext cx="493819" cy="4938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5CED7D1-171C-4C05-ADCC-3855B6D29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6" y="5533591"/>
            <a:ext cx="447209" cy="443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34ED72C-A67C-4CC9-885C-7EC9EFC0A3FF}"/>
              </a:ext>
            </a:extLst>
          </p:cNvPr>
          <p:cNvSpPr txBox="1"/>
          <p:nvPr/>
        </p:nvSpPr>
        <p:spPr>
          <a:xfrm>
            <a:off x="1963197" y="5450823"/>
            <a:ext cx="141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Видео «</a:t>
            </a:r>
            <a:r>
              <a:rPr lang="ru-RU" sz="1200" i="0" dirty="0">
                <a:solidFill>
                  <a:srgbClr val="0F0F0F"/>
                </a:solidFill>
                <a:effectLst/>
                <a:latin typeface="YouTube Sans"/>
              </a:rPr>
              <a:t>Мемориал </a:t>
            </a:r>
            <a:r>
              <a:rPr lang="ru-RU" sz="1200" i="0" dirty="0" err="1">
                <a:solidFill>
                  <a:srgbClr val="0F0F0F"/>
                </a:solidFill>
                <a:effectLst/>
                <a:latin typeface="YouTube Sans"/>
              </a:rPr>
              <a:t>Тростенец</a:t>
            </a:r>
            <a:r>
              <a:rPr lang="ru-RU" sz="1200" dirty="0">
                <a:solidFill>
                  <a:srgbClr val="0F0F0F"/>
                </a:solidFill>
                <a:latin typeface="YouTube Sans"/>
              </a:rPr>
              <a:t>» (из серии «</a:t>
            </a:r>
            <a:r>
              <a:rPr lang="ru-RU" sz="1200" i="0" dirty="0">
                <a:solidFill>
                  <a:srgbClr val="0F0F0F"/>
                </a:solidFill>
                <a:effectLst/>
                <a:latin typeface="YouTube Sans"/>
              </a:rPr>
              <a:t>Обелиски великого подвига</a:t>
            </a:r>
            <a:r>
              <a:rPr lang="ru-RU" sz="1200" dirty="0"/>
              <a:t>»</a:t>
            </a:r>
          </a:p>
          <a:p>
            <a:r>
              <a:rPr lang="ru-RU" sz="1200" dirty="0"/>
              <a:t>(2:00)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03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22</a:t>
            </a:fld>
            <a:endParaRPr lang="x-none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3539A3C0-46F4-4420-BF0D-81549CE7D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447" y="2956265"/>
            <a:ext cx="4204663" cy="33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9">
            <a:extLst>
              <a:ext uri="{FF2B5EF4-FFF2-40B4-BE49-F238E27FC236}">
                <a16:creationId xmlns="" xmlns:a16="http://schemas.microsoft.com/office/drawing/2014/main" id="{B2B79DF3-F53A-47E2-ACCA-4E3FB89C6718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04E959-58A1-4CBE-BAC0-E5B91928EF4C}"/>
              </a:ext>
            </a:extLst>
          </p:cNvPr>
          <p:cNvSpPr txBox="1"/>
          <p:nvPr/>
        </p:nvSpPr>
        <p:spPr>
          <a:xfrm>
            <a:off x="455201" y="1293754"/>
            <a:ext cx="51816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Совет Министров утвердил государственную программу </a:t>
            </a:r>
            <a:r>
              <a:rPr lang="ru-RU" sz="1800" b="1" dirty="0"/>
              <a:t>«Увековечение памяти о погибших при защите Отечества» </a:t>
            </a:r>
            <a:r>
              <a:rPr lang="ru-RU" sz="1800" dirty="0"/>
              <a:t>на 2021–2025 годы.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Программа на 2021–2025 годы разработана с целью сохранения памяти о погибших при защите Отечества и о жертвах войн.  Разработан комплекс мероприятий. </a:t>
            </a:r>
          </a:p>
          <a:p>
            <a:pPr algn="just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15106BB-CF4A-4CAB-B834-9B77314B6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33" y="5807946"/>
            <a:ext cx="493819" cy="493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9B4A7D9-3D0E-4A47-B2E2-F8ED7AEA6757}"/>
              </a:ext>
            </a:extLst>
          </p:cNvPr>
          <p:cNvSpPr txBox="1"/>
          <p:nvPr/>
        </p:nvSpPr>
        <p:spPr>
          <a:xfrm>
            <a:off x="1834115" y="6320469"/>
            <a:ext cx="3802686" cy="52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Места памяти, которые рекомендуется посетить каждому в Год исторической памяти</a:t>
            </a:r>
            <a:endParaRPr lang="en-US" sz="1400" dirty="0"/>
          </a:p>
        </p:txBody>
      </p:sp>
      <p:pic>
        <p:nvPicPr>
          <p:cNvPr id="14" name="Рисунок 13">
            <a:hlinkClick r:id="rId6"/>
            <a:extLst>
              <a:ext uri="{FF2B5EF4-FFF2-40B4-BE49-F238E27FC236}">
                <a16:creationId xmlns="" xmlns:a16="http://schemas.microsoft.com/office/drawing/2014/main" id="{752E3616-B457-4B02-801D-F18563727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27" y="4462386"/>
            <a:ext cx="1190625" cy="11906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C5B9D03-CE77-472C-B42C-161137117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46" y="5826955"/>
            <a:ext cx="447209" cy="44351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9537F4F-13E0-462C-B230-1E5A6995E072}"/>
              </a:ext>
            </a:extLst>
          </p:cNvPr>
          <p:cNvSpPr/>
          <p:nvPr/>
        </p:nvSpPr>
        <p:spPr>
          <a:xfrm>
            <a:off x="6036507" y="4187314"/>
            <a:ext cx="5858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</a:rPr>
              <a:t>Зал Победы </a:t>
            </a:r>
            <a:r>
              <a:rPr lang="ru-RU" sz="1600" dirty="0"/>
              <a:t>символично завершает экспозицию </a:t>
            </a:r>
            <a:r>
              <a:rPr lang="ru-RU" sz="1600" b="1" dirty="0"/>
              <a:t>Белорусского государственного музея истории Великой Отечественной войны</a:t>
            </a:r>
            <a:r>
              <a:rPr lang="ru-RU" sz="1600" dirty="0"/>
              <a:t>. Здесь соединились Слава и Память о подвиге нашего народа. На мраморных плитах увековечены имена </a:t>
            </a:r>
            <a:r>
              <a:rPr lang="ru-RU" sz="1600" b="1" dirty="0"/>
              <a:t>2142</a:t>
            </a:r>
            <a:r>
              <a:rPr lang="ru-RU" sz="1600" dirty="0"/>
              <a:t> Героев Советского Союза и </a:t>
            </a:r>
            <a:r>
              <a:rPr lang="ru-RU" sz="1600" b="1" dirty="0"/>
              <a:t>73</a:t>
            </a:r>
            <a:r>
              <a:rPr lang="ru-RU" sz="1600" dirty="0"/>
              <a:t> полных кавалеров ордена Славы.</a:t>
            </a:r>
          </a:p>
        </p:txBody>
      </p:sp>
      <p:pic>
        <p:nvPicPr>
          <p:cNvPr id="4100" name="Picture 4" descr="Экспонаты зала Победы (5-й этаж музея истории ВОВ) - Изображение  Белорусский государственный музей истории Великой Отечественной войны,  Минск - Tripadvisor">
            <a:extLst>
              <a:ext uri="{FF2B5EF4-FFF2-40B4-BE49-F238E27FC236}">
                <a16:creationId xmlns="" xmlns:a16="http://schemas.microsoft.com/office/drawing/2014/main" id="{BAF4A163-81C7-497A-B3D5-7EDFADE9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4287" y="1314619"/>
            <a:ext cx="4942742" cy="27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hlinkClick r:id="rId11"/>
            <a:extLst>
              <a:ext uri="{FF2B5EF4-FFF2-40B4-BE49-F238E27FC236}">
                <a16:creationId xmlns="" xmlns:a16="http://schemas.microsoft.com/office/drawing/2014/main" id="{68F6192E-AAE2-4A4A-8B1B-2ACF45D9F0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65" y="5536018"/>
            <a:ext cx="1190625" cy="11906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7ED2676-7CB0-40EA-9376-268AB87B1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4" y="6194111"/>
            <a:ext cx="493819" cy="4938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A5D424B-5A55-4E9E-8047-66B328903805}"/>
              </a:ext>
            </a:extLst>
          </p:cNvPr>
          <p:cNvSpPr txBox="1"/>
          <p:nvPr/>
        </p:nvSpPr>
        <p:spPr>
          <a:xfrm>
            <a:off x="8223057" y="5691827"/>
            <a:ext cx="3569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Видео «Вдохновила история Великой Отечественной. Минские гимназисты самостоятельно поставили спектакль "А зори здесь тихие“».</a:t>
            </a:r>
            <a:endParaRPr lang="en-US" sz="12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306596E-A191-49E5-9626-F7F8D5989A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19" y="5546183"/>
            <a:ext cx="447209" cy="4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23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586739"/>
            <a:ext cx="9437308" cy="609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Историческая память – связь времен и поколений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>
            <a:off x="455203" y="0"/>
            <a:ext cx="0" cy="10433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784075" y="1314296"/>
            <a:ext cx="840792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В сентябре 2022 года в учреждениях высшего образования внедрена новая интегрированная учебная дисциплина – «</a:t>
            </a:r>
            <a:r>
              <a:rPr lang="ru-RU" sz="1800" b="1" dirty="0"/>
              <a:t>История белорусской государственности</a:t>
            </a:r>
            <a:r>
              <a:rPr lang="ru-RU" sz="1800" dirty="0"/>
              <a:t>».</a:t>
            </a:r>
          </a:p>
          <a:p>
            <a:endParaRPr lang="ru-RU" dirty="0"/>
          </a:p>
          <a:p>
            <a:r>
              <a:rPr lang="ru-RU" b="1" dirty="0"/>
              <a:t>Прошедшие мероприятия: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военно-патриотическая игра </a:t>
            </a:r>
            <a:r>
              <a:rPr lang="ru-RU" b="1" dirty="0"/>
              <a:t>«Орленок»;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праздник </a:t>
            </a:r>
            <a:r>
              <a:rPr lang="ru-RU" b="1" dirty="0"/>
              <a:t>«Молодежная столица Республики Беларусь – 2022»</a:t>
            </a:r>
            <a:r>
              <a:rPr lang="ru-RU" dirty="0"/>
              <a:t>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патриотическая всебелорусская акция </a:t>
            </a:r>
            <a:r>
              <a:rPr lang="ru-RU" b="1" dirty="0"/>
              <a:t>«Мы – граждане Беларуси!»;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гражданско-патриотический марафон </a:t>
            </a:r>
            <a:r>
              <a:rPr lang="ru-RU" b="1" dirty="0"/>
              <a:t>«Вместе – за сильную и процветающую Беларусь!»;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информационно-образовательный проект </a:t>
            </a:r>
            <a:r>
              <a:rPr lang="ru-RU" b="1" dirty="0"/>
              <a:t>«Школа Активного Гражданина»;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республиканская межконфессиональная акция </a:t>
            </a:r>
            <a:r>
              <a:rPr lang="ru-RU" b="1" dirty="0"/>
              <a:t>«Восстановление святынь. Нас объединяют история и вера»;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многоступенчатый патриотический проект </a:t>
            </a:r>
            <a:r>
              <a:rPr lang="ru-RU" b="1" dirty="0"/>
              <a:t>«Цветы Великой Победы»;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социально-творческая акция </a:t>
            </a:r>
            <a:r>
              <a:rPr lang="ru-RU" b="1" dirty="0"/>
              <a:t>«Послание </a:t>
            </a:r>
            <a:r>
              <a:rPr lang="ru-RU" b="1"/>
              <a:t>ветерану</a:t>
            </a:r>
            <a:r>
              <a:rPr lang="ru-RU"/>
              <a:t>»;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патриотическая акция </a:t>
            </a:r>
            <a:r>
              <a:rPr lang="ru-RU" b="1" dirty="0"/>
              <a:t>«Их подвиг в памяти потомков сохраним»</a:t>
            </a:r>
            <a:r>
              <a:rPr lang="ru-RU" dirty="0"/>
              <a:t>.</a:t>
            </a:r>
          </a:p>
          <a:p>
            <a:r>
              <a:rPr lang="ru-RU" dirty="0"/>
              <a:t>Некоторые мероприятия имеют ярко выраженный краеведческий характер: всебелорусская молодежная экспедиция </a:t>
            </a:r>
            <a:r>
              <a:rPr lang="ru-RU" b="1" dirty="0"/>
              <a:t>«Маршрутами памяти. Маршрутами единства»</a:t>
            </a:r>
            <a:r>
              <a:rPr lang="ru-RU" dirty="0"/>
              <a:t> и акция </a:t>
            </a:r>
            <a:r>
              <a:rPr lang="ru-RU" b="1" dirty="0"/>
              <a:t>«Познавательными тропами нашей Родины»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1" r="15549"/>
          <a:stretch/>
        </p:blipFill>
        <p:spPr bwMode="auto">
          <a:xfrm>
            <a:off x="228505" y="1196294"/>
            <a:ext cx="3555570" cy="29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CF52FA-5603-40F6-977B-D6B2AA357DB0}"/>
              </a:ext>
            </a:extLst>
          </p:cNvPr>
          <p:cNvSpPr txBox="1"/>
          <p:nvPr/>
        </p:nvSpPr>
        <p:spPr>
          <a:xfrm>
            <a:off x="455201" y="4294990"/>
            <a:ext cx="28155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Множество мероприятий в Год исторической памяти проведено с участием детей и молодежи на республиканском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35379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24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586739"/>
            <a:ext cx="9437308" cy="609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Историческая память – связь времен и поколений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>
            <a:off x="455203" y="0"/>
            <a:ext cx="0" cy="10433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9C42F95B-E780-47FF-82EE-85614E6C3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1" r="15549"/>
          <a:stretch/>
        </p:blipFill>
        <p:spPr bwMode="auto">
          <a:xfrm>
            <a:off x="11048905" y="1043354"/>
            <a:ext cx="1036354" cy="87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A38DA17F-2092-4B85-BBCB-6D8C44DC5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838192"/>
              </p:ext>
            </p:extLst>
          </p:nvPr>
        </p:nvGraphicFramePr>
        <p:xfrm>
          <a:off x="455201" y="1341260"/>
          <a:ext cx="9621922" cy="5622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266" name="Picture 2">
            <a:hlinkClick r:id="rId12"/>
            <a:extLst>
              <a:ext uri="{FF2B5EF4-FFF2-40B4-BE49-F238E27FC236}">
                <a16:creationId xmlns="" xmlns:a16="http://schemas.microsoft.com/office/drawing/2014/main" id="{A9F21326-3032-4B23-BAC4-9393B7DA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735" y="2036421"/>
            <a:ext cx="1094214" cy="109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0566415-4F38-4BD9-B59E-E1DA2B194F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00" y="2583528"/>
            <a:ext cx="493819" cy="4938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14394FA-818D-40C8-B5DD-A8EE254A9A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00" y="2036421"/>
            <a:ext cx="447209" cy="443513"/>
          </a:xfrm>
          <a:prstGeom prst="rect">
            <a:avLst/>
          </a:prstGeom>
        </p:spPr>
      </p:pic>
      <p:pic>
        <p:nvPicPr>
          <p:cNvPr id="14" name="Клуб «Рысь»">
            <a:hlinkClick r:id="" action="ppaction://media"/>
            <a:extLst>
              <a:ext uri="{FF2B5EF4-FFF2-40B4-BE49-F238E27FC236}">
                <a16:creationId xmlns="" xmlns:a16="http://schemas.microsoft.com/office/drawing/2014/main" id="{AC7EB0C2-BBDD-45DB-BFE8-6677A25FA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lum/>
          </a:blip>
          <a:stretch>
            <a:fillRect/>
          </a:stretch>
        </p:blipFill>
        <p:spPr>
          <a:xfrm>
            <a:off x="10391183" y="4050408"/>
            <a:ext cx="1551422" cy="8726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BCD177E-340F-4618-8E11-BAE9E01A97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181" y="3992926"/>
            <a:ext cx="493819" cy="4938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70D799F-8683-410C-B95C-2F3989D88AA6}"/>
              </a:ext>
            </a:extLst>
          </p:cNvPr>
          <p:cNvSpPr txBox="1"/>
          <p:nvPr/>
        </p:nvSpPr>
        <p:spPr>
          <a:xfrm>
            <a:off x="10391183" y="4918745"/>
            <a:ext cx="1824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Видео «В Беларуси создали 17 военно-патриотических клубов для детей» (03:45)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722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25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586739"/>
            <a:ext cx="9437308" cy="609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Историческая память – связь времен и поколений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>
            <a:off x="455203" y="0"/>
            <a:ext cx="0" cy="10433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A38DA17F-2092-4B85-BBCB-6D8C44DC5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176552"/>
              </p:ext>
            </p:extLst>
          </p:nvPr>
        </p:nvGraphicFramePr>
        <p:xfrm>
          <a:off x="455201" y="1196294"/>
          <a:ext cx="9621922" cy="561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0566415-4F38-4BD9-B59E-E1DA2B19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96" y="1891645"/>
            <a:ext cx="493819" cy="4938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14394FA-818D-40C8-B5DD-A8EE254A9A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96" y="1356545"/>
            <a:ext cx="447209" cy="443513"/>
          </a:xfrm>
          <a:prstGeom prst="rect">
            <a:avLst/>
          </a:prstGeom>
        </p:spPr>
      </p:pic>
      <p:pic>
        <p:nvPicPr>
          <p:cNvPr id="12290" name="Picture 2">
            <a:hlinkClick r:id="rId10"/>
            <a:extLst>
              <a:ext uri="{FF2B5EF4-FFF2-40B4-BE49-F238E27FC236}">
                <a16:creationId xmlns="" xmlns:a16="http://schemas.microsoft.com/office/drawing/2014/main" id="{9DFB0D0F-F8DA-440F-A416-AD9E2C68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16" y="1356545"/>
            <a:ext cx="1135805" cy="11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2F48CC0-01F5-419D-ABD5-FF87E8A9D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5214" r="10759" b="17444"/>
          <a:stretch/>
        </p:blipFill>
        <p:spPr bwMode="auto">
          <a:xfrm>
            <a:off x="10212553" y="3140042"/>
            <a:ext cx="1776662" cy="14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0940D09-33FA-4985-900F-7BDFF10A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553" y="4807551"/>
            <a:ext cx="1911172" cy="15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2" y="1565762"/>
            <a:ext cx="1127219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рамках деятельности по установлению имен, судеб и мест захоронений воинов, погибших в разные военные периоды, учащиеся работают с архивами учреждений Беларуси и зарубежья, со сведениями, представленными на сайте </a:t>
            </a:r>
            <a:r>
              <a:rPr lang="ru-RU" b="1" dirty="0"/>
              <a:t>«ОБД-мемориал»</a:t>
            </a:r>
            <a:r>
              <a:rPr lang="ru-RU" dirty="0"/>
              <a:t>, </a:t>
            </a:r>
            <a:r>
              <a:rPr lang="ru-RU" b="1" dirty="0"/>
              <a:t>«Подвиг народа» </a:t>
            </a:r>
            <a:r>
              <a:rPr lang="ru-RU" dirty="0"/>
              <a:t>и в других поисковых электронных базах, проводят поисковые экспедиции и походы.</a:t>
            </a:r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4A682F07-DCBE-412F-8BA7-00A15D08EFD5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Без срока давности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(поисковая и исследовательская деятельность)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6E23128-A01A-454C-80C7-70AD7A2B2ED9}"/>
              </a:ext>
            </a:extLst>
          </p:cNvPr>
          <p:cNvSpPr/>
          <p:nvPr/>
        </p:nvSpPr>
        <p:spPr>
          <a:xfrm>
            <a:off x="4203865" y="2545407"/>
            <a:ext cx="75098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Полученные сведения пополняют районные «</a:t>
            </a:r>
            <a:r>
              <a:rPr lang="ru-RU" b="1" dirty="0"/>
              <a:t>Книги памяти»</a:t>
            </a:r>
            <a:r>
              <a:rPr lang="ru-RU" dirty="0"/>
              <a:t>, автоматизированные поисковые системы обобщенной базы данных </a:t>
            </a:r>
            <a:r>
              <a:rPr lang="ru-RU" b="1" dirty="0"/>
              <a:t>«Мемориал»</a:t>
            </a:r>
            <a:r>
              <a:rPr lang="ru-RU" dirty="0"/>
              <a:t>, фонды музеев учреждений образования.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Во время поисковой работы учащиеся выявляют неучтенные захоронения, устанавливают имена погибших. Эти сведения передаются в районные военные комиссариаты. Координаторами деятельности поисковых объединений учащихся выступают областные (Минское городское) учреждения дополнительного образования детей и молодежи, на республиканском уровне – Республиканский центр экологии и краеведения.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F9838491-2618-42C5-B98E-05B90A32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7" y="2655291"/>
            <a:ext cx="3475385" cy="26065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hlinkClick r:id="rId5"/>
            <a:extLst>
              <a:ext uri="{FF2B5EF4-FFF2-40B4-BE49-F238E27FC236}">
                <a16:creationId xmlns="" xmlns:a16="http://schemas.microsoft.com/office/drawing/2014/main" id="{0783D295-93E4-432A-A66C-37C151B9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71" y="5454182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4E5260F-138D-4114-ABA5-5E148F7E02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3" y="5550691"/>
            <a:ext cx="447209" cy="443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313427-0A37-4FA9-8221-FB85C175C4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11">
            <a:off x="428628" y="6098264"/>
            <a:ext cx="491160" cy="491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96B88B6-319C-4BB3-B111-09EA27E8D0EA}"/>
              </a:ext>
            </a:extLst>
          </p:cNvPr>
          <p:cNvSpPr txBox="1"/>
          <p:nvPr/>
        </p:nvSpPr>
        <p:spPr>
          <a:xfrm>
            <a:off x="2381355" y="5687814"/>
            <a:ext cx="9528340" cy="956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В 2022 году Министерство труда и социальной защиты проводило акцию-эстафету </a:t>
            </a:r>
            <a:r>
              <a:rPr lang="ru-RU" sz="1400" b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«Горжусь подвигом ветерана-земляка». </a:t>
            </a:r>
          </a:p>
          <a:p>
            <a:pPr algn="just">
              <a:lnSpc>
                <a:spcPct val="80000"/>
              </a:lnSpc>
            </a:pPr>
            <a:r>
              <a:rPr lang="ru-RU" sz="1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По итогам акции сформирована </a:t>
            </a:r>
            <a:r>
              <a:rPr lang="ru-RU" sz="14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электронная «Книга памяти», </a:t>
            </a:r>
            <a:r>
              <a:rPr lang="ru-RU" sz="1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в которую вошли видеоролики с рассказами ветеранов Великой Отечественной войны, узников, жителей блокадного Ленинграда и свидетелей войны, с воспоминаниями их родственников и просто с авторскими сюжетами работников социальных учреждений.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432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6EEABE05-0FF4-4A56-A4B4-B21CA41E172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5" y="1657507"/>
            <a:ext cx="5910716" cy="19565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395427" y="4508905"/>
            <a:ext cx="6030264" cy="20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b="1" dirty="0">
                <a:solidFill>
                  <a:srgbClr val="C00000"/>
                </a:solidFill>
              </a:rPr>
              <a:t>Цифровая звезда </a:t>
            </a:r>
            <a:r>
              <a:rPr lang="ru-RU" dirty="0"/>
              <a:t>– международный исторический проект, созданный для поиска памятников Великой Отечественной войны. </a:t>
            </a:r>
          </a:p>
          <a:p>
            <a:pPr algn="just">
              <a:lnSpc>
                <a:spcPct val="80000"/>
              </a:lnSpc>
            </a:pPr>
            <a:r>
              <a:rPr lang="ru-RU" dirty="0"/>
              <a:t>Данный проект направлен на формирование духовно-нравственных, гражданских качеств личности, на развитие интереса и уважения к памятникам боевой славы, увековечившим трагические и героические события прошлого, сохранение историко-культурного наследия Беларуси.</a:t>
            </a:r>
            <a:endParaRPr lang="en-US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602681" y="1627514"/>
            <a:ext cx="5339924" cy="479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2022 году в Бресте в рамках X Белорусско-Российского молодежного форума состоялась презентация обновленного сайта интерактивного проекта двух стран </a:t>
            </a:r>
            <a:r>
              <a:rPr lang="ru-RU" b="1" dirty="0"/>
              <a:t>«Цифровая звезда».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Это историко-патриотический проект Беларуси и России, созданный для сбора информации о памятниках Великой Отечественной войны.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Суть проекта – рассказать молодежи языком современных электронных гаджетов о событиях и героях Великой Отечественной войны.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Для этого соответствующая информация оцифровывается, таблички с QR-кодом размещаются у памятников, в музеях и других мемориальных местах. С помощью гаджета пользователь может узнать, каким событиям посвящены установленные памятники, даты их открытия.</a:t>
            </a:r>
          </a:p>
        </p:txBody>
      </p:sp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66" y="2411517"/>
            <a:ext cx="1190625" cy="11906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59BF26A-D13C-49FE-905D-048807A69F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60" y="3688581"/>
            <a:ext cx="491160" cy="491160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E8B5DAAC-5298-42FC-A2EF-A2A872C60C35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Без срока давности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(поисковая и исследовательская деятельность)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018832D-53B8-4498-B3AD-4EB24A3AD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53" y="3712405"/>
            <a:ext cx="447209" cy="44351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74E9F971-4CFB-4972-918F-6B14FB5D096F}"/>
              </a:ext>
            </a:extLst>
          </p:cNvPr>
          <p:cNvGrpSpPr/>
          <p:nvPr/>
        </p:nvGrpSpPr>
        <p:grpSpPr>
          <a:xfrm>
            <a:off x="464607" y="3660880"/>
            <a:ext cx="2577793" cy="603441"/>
            <a:chOff x="464607" y="3660880"/>
            <a:chExt cx="2577793" cy="60344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EDABE18F-9EA9-4F5A-B3DD-FDA6BE73AC76}"/>
                </a:ext>
              </a:extLst>
            </p:cNvPr>
            <p:cNvSpPr/>
            <p:nvPr/>
          </p:nvSpPr>
          <p:spPr>
            <a:xfrm>
              <a:off x="464607" y="3728790"/>
              <a:ext cx="1011049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sz="3200" b="1" dirty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1168</a:t>
              </a:r>
              <a:endParaRPr lang="ru-RU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F5858C22-9ABE-44F7-9956-F3DD7D3C9B46}"/>
                </a:ext>
              </a:extLst>
            </p:cNvPr>
            <p:cNvSpPr/>
            <p:nvPr/>
          </p:nvSpPr>
          <p:spPr>
            <a:xfrm>
              <a:off x="1250181" y="3660880"/>
              <a:ext cx="1792219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dirty="0"/>
                <a:t>оцифрованных памятников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89B56776-4D06-4AF7-9D14-3AC4E31853D0}"/>
              </a:ext>
            </a:extLst>
          </p:cNvPr>
          <p:cNvGrpSpPr/>
          <p:nvPr/>
        </p:nvGrpSpPr>
        <p:grpSpPr>
          <a:xfrm>
            <a:off x="3042401" y="3649979"/>
            <a:ext cx="1737345" cy="590931"/>
            <a:chOff x="464608" y="3719052"/>
            <a:chExt cx="1737345" cy="59093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1568547F-3A00-4489-AA5B-E6C5E8E9996E}"/>
                </a:ext>
              </a:extLst>
            </p:cNvPr>
            <p:cNvSpPr/>
            <p:nvPr/>
          </p:nvSpPr>
          <p:spPr>
            <a:xfrm>
              <a:off x="464608" y="3728790"/>
              <a:ext cx="65082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sz="3200" b="1" dirty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22</a:t>
              </a:r>
              <a:endParaRPr lang="ru-RU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87C10AC5-EE8E-40CA-B818-79D4DEDD0471}"/>
                </a:ext>
              </a:extLst>
            </p:cNvPr>
            <p:cNvSpPr/>
            <p:nvPr/>
          </p:nvSpPr>
          <p:spPr>
            <a:xfrm>
              <a:off x="996507" y="3719052"/>
              <a:ext cx="1205446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dirty="0"/>
                <a:t>факта геноцида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1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85586" y="5366490"/>
            <a:ext cx="7313618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личном кабинете пользователя проекта можно на карте отметить свои локации памятных мест времен Великой Отечественной войны.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b="0" i="1" dirty="0">
                <a:solidFill>
                  <a:srgbClr val="201F1D"/>
                </a:solidFill>
                <a:effectLst/>
                <a:latin typeface="Alumni Sans"/>
              </a:rPr>
              <a:t>Вся информация будет проходить модерацию (поскольку требует изучения) и только после этого отображаться на сайте. </a:t>
            </a:r>
            <a:endParaRPr lang="ru-RU" sz="1600" i="1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78225" y="5449780"/>
            <a:ext cx="4233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5 ноября 2021 года </a:t>
            </a:r>
            <a:r>
              <a:rPr lang="ru-RU" sz="1600" dirty="0"/>
              <a:t>состоялось торжественное открытие стилизованной таблички с QR-кодом  в мемориальном комплексе </a:t>
            </a:r>
            <a:r>
              <a:rPr lang="ru-RU" sz="1600" b="1" dirty="0"/>
              <a:t>«</a:t>
            </a:r>
            <a:r>
              <a:rPr lang="ru-RU" sz="1600" b="1" dirty="0" err="1"/>
              <a:t>Тростенец</a:t>
            </a:r>
            <a:r>
              <a:rPr lang="ru-RU" sz="1600" b="1" dirty="0"/>
              <a:t>» </a:t>
            </a:r>
            <a:r>
              <a:rPr lang="ru-RU" sz="1600" dirty="0"/>
              <a:t>у памятного камня с капсулой-посланием будущим поколениям.</a:t>
            </a:r>
            <a:endParaRPr lang="en-US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31" y="1583339"/>
            <a:ext cx="3455567" cy="2303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38" y="3128493"/>
            <a:ext cx="3205367" cy="21369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5B61AA5-FE7A-4B06-A8E5-950D652E02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67" y="3300753"/>
            <a:ext cx="447209" cy="4435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F851BDB-41CE-4E26-9A24-377622C286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89" y="3877028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7C1301-9C49-4D9E-8835-223E4EBD0168}"/>
              </a:ext>
            </a:extLst>
          </p:cNvPr>
          <p:cNvSpPr txBox="1"/>
          <p:nvPr/>
        </p:nvSpPr>
        <p:spPr>
          <a:xfrm>
            <a:off x="3645432" y="4609807"/>
            <a:ext cx="3054730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 «Брестская крепость: проект „Цифровая звезда“ » (02:</a:t>
            </a:r>
            <a:r>
              <a:rPr lang="en-US" sz="1400" i="1" dirty="0"/>
              <a:t>3</a:t>
            </a:r>
            <a:r>
              <a:rPr lang="ru-RU" sz="1400" i="1" dirty="0"/>
              <a:t>5)</a:t>
            </a:r>
            <a:endParaRPr lang="en-US" sz="1400" i="1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238ECB6E-C2A7-492B-8928-9B4E6A43356B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Без срока давности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(поисковая и исследовательская деятельность)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CB2A5FB-CE99-4066-BB3F-71EEFE028D89}"/>
              </a:ext>
            </a:extLst>
          </p:cNvPr>
          <p:cNvSpPr txBox="1"/>
          <p:nvPr/>
        </p:nvSpPr>
        <p:spPr>
          <a:xfrm>
            <a:off x="464607" y="1561122"/>
            <a:ext cx="73136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21 июня 2021 года </a:t>
            </a:r>
            <a:r>
              <a:rPr lang="ru-RU" dirty="0"/>
              <a:t>в рамках проекта «Цифровая звезда» в мемориальном комплексе </a:t>
            </a:r>
            <a:r>
              <a:rPr lang="ru-RU" b="1" dirty="0"/>
              <a:t>«Брестская крепость-герой» </a:t>
            </a:r>
            <a:r>
              <a:rPr lang="ru-RU" dirty="0"/>
              <a:t>появилась стилизованная табличка с QR-кодом.  Разместилась она рядом со стендом схематического плана крепости </a:t>
            </a:r>
            <a:r>
              <a:rPr lang="ru-RU" dirty="0" smtClean="0"/>
              <a:t>на территории перед </a:t>
            </a:r>
            <a:r>
              <a:rPr lang="ru-RU" dirty="0"/>
              <a:t>«Звездой». </a:t>
            </a:r>
          </a:p>
        </p:txBody>
      </p:sp>
      <p:pic>
        <p:nvPicPr>
          <p:cNvPr id="2052" name="Picture 4" descr="Стилизованную табличку установили у входа в Брестскую крепость - газета &quot; Брестский вестник&quot; | новости Бреста, Беларуси">
            <a:extLst>
              <a:ext uri="{FF2B5EF4-FFF2-40B4-BE49-F238E27FC236}">
                <a16:creationId xmlns="" xmlns:a16="http://schemas.microsoft.com/office/drawing/2014/main" id="{F9C4BD81-608E-4DAD-BDA8-C14808757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051" y="3073093"/>
            <a:ext cx="2951712" cy="20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hlinkClick r:id="rId11"/>
            <a:extLst>
              <a:ext uri="{FF2B5EF4-FFF2-40B4-BE49-F238E27FC236}">
                <a16:creationId xmlns="" xmlns:a16="http://schemas.microsoft.com/office/drawing/2014/main" id="{9A1EB90A-0C2E-416E-8EEF-E6CCDEF3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89" y="331032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526660" y="1565762"/>
            <a:ext cx="620073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В рамках автопробега шла оцифровка памятников с помощью табличек с QR-кодами (проект «Цифровая звезда»).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Во время автопробега по всем регионам страны </a:t>
            </a:r>
            <a:br>
              <a:rPr lang="ru-RU" dirty="0"/>
            </a:br>
            <a:r>
              <a:rPr lang="ru-RU" dirty="0"/>
              <a:t>(</a:t>
            </a:r>
            <a:r>
              <a:rPr lang="ru-RU" b="1" dirty="0"/>
              <a:t>118 районных центров</a:t>
            </a:r>
            <a:r>
              <a:rPr lang="ru-RU" dirty="0"/>
              <a:t>) собирались символичные элементы «</a:t>
            </a:r>
            <a:r>
              <a:rPr lang="ru-RU" b="1" dirty="0">
                <a:solidFill>
                  <a:srgbClr val="C00000"/>
                </a:solidFill>
              </a:rPr>
              <a:t>шестеренки</a:t>
            </a:r>
            <a:r>
              <a:rPr lang="ru-RU" dirty="0"/>
              <a:t>» – части часового механизма. 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«Шестеренка» </a:t>
            </a:r>
            <a:r>
              <a:rPr lang="ru-RU" dirty="0"/>
              <a:t>стала своеобразным символом акции как неотъемлемая составляющая в бесперебойной и слаженной работе любого механизма.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0326" y="1568247"/>
            <a:ext cx="489719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Ко Дню народного единства Республиканское общественное объединение «Патриоты Беларуси» совместно с Федерацией профсоюзов Беларуси провели </a:t>
            </a:r>
            <a:r>
              <a:rPr lang="ru-RU" b="1" dirty="0"/>
              <a:t>автопробег </a:t>
            </a:r>
            <a:r>
              <a:rPr lang="ru-RU" dirty="0"/>
              <a:t>в рамках</a:t>
            </a:r>
            <a:r>
              <a:rPr lang="ru-RU" b="1" dirty="0"/>
              <a:t> акции «Символ единства»</a:t>
            </a:r>
            <a:r>
              <a:rPr lang="ru-RU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Автопробег стартовал </a:t>
            </a:r>
            <a:r>
              <a:rPr lang="ru-RU" b="1" dirty="0"/>
              <a:t>12 сентября 2022 года </a:t>
            </a:r>
            <a:br>
              <a:rPr lang="ru-RU" b="1" dirty="0"/>
            </a:br>
            <a:r>
              <a:rPr lang="ru-RU" dirty="0"/>
              <a:t>в</a:t>
            </a:r>
            <a:r>
              <a:rPr lang="ru-RU" b="1" dirty="0"/>
              <a:t> Полоцке</a:t>
            </a:r>
            <a:r>
              <a:rPr lang="ru-RU" dirty="0"/>
              <a:t>. 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5" y="3805950"/>
            <a:ext cx="4749258" cy="26530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5" y="3809600"/>
            <a:ext cx="4749258" cy="26457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5" y="3809600"/>
            <a:ext cx="4749258" cy="2643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5" y="3807776"/>
            <a:ext cx="4749258" cy="26530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" y="3798770"/>
            <a:ext cx="4749258" cy="26457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55" y="4397640"/>
            <a:ext cx="1890409" cy="22153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Заголовок 9">
            <a:extLst>
              <a:ext uri="{FF2B5EF4-FFF2-40B4-BE49-F238E27FC236}">
                <a16:creationId xmlns="" xmlns:a16="http://schemas.microsoft.com/office/drawing/2014/main" id="{8BA3865E-5AAB-4EE2-B772-8899A01A75F5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Без срока давности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(поисковая и исследовательская деятельность)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61256E9-B1C7-4EA5-9610-06D3EDB498F7}"/>
              </a:ext>
            </a:extLst>
          </p:cNvPr>
          <p:cNvSpPr txBox="1"/>
          <p:nvPr/>
        </p:nvSpPr>
        <p:spPr>
          <a:xfrm>
            <a:off x="7559658" y="4304973"/>
            <a:ext cx="4167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В финале акции </a:t>
            </a:r>
            <a:r>
              <a:rPr lang="ru-RU" b="1" dirty="0"/>
              <a:t>10-11 декабря</a:t>
            </a:r>
            <a:r>
              <a:rPr lang="ru-RU" dirty="0"/>
              <a:t> </a:t>
            </a:r>
            <a:r>
              <a:rPr lang="ru-RU" dirty="0" smtClean="0"/>
              <a:t>«шестеренки» </a:t>
            </a:r>
            <a:r>
              <a:rPr lang="ru-RU" dirty="0"/>
              <a:t>объединили в одно целое как символ единства белорусского народа.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44D32369-2870-4CEE-BFC6-5DC001F0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6245" y="5412634"/>
            <a:ext cx="1814559" cy="13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(Вахромееву)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hlinkClick r:id="rId9" action="ppaction://hlinksldjump"/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3FF3FDC-7575-4ED0-AC83-84213595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17" y="6325102"/>
            <a:ext cx="493819" cy="49381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73EF0541-D4F2-4C4B-AE7C-08043CCF7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48" y="6302241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их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</a:t>
            </a:r>
            <a:r>
              <a:rPr lang="ru-RU" b="1" dirty="0" err="1">
                <a:solidFill>
                  <a:srgbClr val="C00000"/>
                </a:solidFill>
              </a:rPr>
              <a:t>Вахромееву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а также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849F690-F220-4690-849A-3A883C455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 140-летию со дня рождения Янки Купалы">
            <a:extLst>
              <a:ext uri="{FF2B5EF4-FFF2-40B4-BE49-F238E27FC236}">
                <a16:creationId xmlns="" xmlns:a16="http://schemas.microsoft.com/office/drawing/2014/main" id="{D6FD7887-52DE-408B-ADF7-AA319E200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01" y="192192"/>
            <a:ext cx="3442458" cy="666580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 140-летию со дня рождения Якуба Коласа | Новости Беларуси|БелТА">
            <a:extLst>
              <a:ext uri="{FF2B5EF4-FFF2-40B4-BE49-F238E27FC236}">
                <a16:creationId xmlns="" xmlns:a16="http://schemas.microsoft.com/office/drawing/2014/main" id="{01325691-5FE0-4AF7-B392-4DCD2518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6" y="203578"/>
            <a:ext cx="5320575" cy="67148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hlinkClick r:id="rId20" action="ppaction://hlinksldjump"/>
            <a:extLst>
              <a:ext uri="{FF2B5EF4-FFF2-40B4-BE49-F238E27FC236}">
                <a16:creationId xmlns="" xmlns:a16="http://schemas.microsoft.com/office/drawing/2014/main" id="{421C57A0-643E-45A9-933A-6536D3DE0163}"/>
              </a:ext>
            </a:extLst>
          </p:cNvPr>
          <p:cNvSpPr/>
          <p:nvPr/>
        </p:nvSpPr>
        <p:spPr>
          <a:xfrm>
            <a:off x="25632" y="-48470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="" xmlns:a16="http://schemas.microsoft.com/office/drawing/2014/main" id="{2A27DDF7-4C27-495C-81A9-2D1F39E97B91}"/>
              </a:ext>
            </a:extLst>
          </p:cNvPr>
          <p:cNvSpPr txBox="1">
            <a:spLocks/>
          </p:cNvSpPr>
          <p:nvPr/>
        </p:nvSpPr>
        <p:spPr>
          <a:xfrm>
            <a:off x="455201" y="685663"/>
            <a:ext cx="9437308" cy="52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Нам есть чем гордиться, нам есть что хранить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1E611CB-DCA3-472D-979D-9DB735D8FF7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2" cy="11039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201" y="1384769"/>
            <a:ext cx="100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Календарь знаменательных и памятных дат на 2022 год </a:t>
            </a:r>
            <a:r>
              <a:rPr lang="ru-RU" dirty="0"/>
              <a:t>оказался богат на события.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925502"/>
            <a:ext cx="645620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Отметили </a:t>
            </a:r>
            <a:r>
              <a:rPr lang="ru-RU" b="1" dirty="0"/>
              <a:t>140-летие</a:t>
            </a:r>
            <a:r>
              <a:rPr lang="ru-RU" dirty="0"/>
              <a:t> со дня рождения народных поэтов Беларуси </a:t>
            </a:r>
            <a:r>
              <a:rPr lang="ru-RU" b="1" dirty="0">
                <a:solidFill>
                  <a:srgbClr val="C00000"/>
                </a:solidFill>
              </a:rPr>
              <a:t>Якуба Коласа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Янки Купалы</a:t>
            </a:r>
            <a:r>
              <a:rPr lang="ru-RU" dirty="0"/>
              <a:t>, архитектора </a:t>
            </a:r>
            <a:r>
              <a:rPr lang="ru-RU" b="1" dirty="0">
                <a:solidFill>
                  <a:srgbClr val="C00000"/>
                </a:solidFill>
              </a:rPr>
              <a:t>Иосифа </a:t>
            </a:r>
            <a:r>
              <a:rPr lang="ru-RU" b="1" dirty="0" err="1">
                <a:solidFill>
                  <a:srgbClr val="C00000"/>
                </a:solidFill>
              </a:rPr>
              <a:t>Лангбарда</a:t>
            </a:r>
            <a:r>
              <a:rPr lang="ru-RU" dirty="0"/>
              <a:t> (все трое родились в один год – в 1882 г.).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Также в этом году торжественно отметили дни рождения хорового дирижера, народного артиста Беларуси </a:t>
            </a:r>
            <a:r>
              <a:rPr lang="ru-RU" b="1" dirty="0">
                <a:solidFill>
                  <a:srgbClr val="C00000"/>
                </a:solidFill>
              </a:rPr>
              <a:t>Григория Ширмы</a:t>
            </a:r>
            <a:r>
              <a:rPr lang="ru-RU" dirty="0"/>
              <a:t> (</a:t>
            </a:r>
            <a:r>
              <a:rPr lang="ru-RU" b="1" dirty="0"/>
              <a:t>130 лет</a:t>
            </a:r>
            <a:r>
              <a:rPr lang="ru-RU" dirty="0"/>
              <a:t>), народного художника Беларуси </a:t>
            </a:r>
            <a:r>
              <a:rPr lang="ru-RU" b="1" dirty="0">
                <a:solidFill>
                  <a:srgbClr val="C00000"/>
                </a:solidFill>
              </a:rPr>
              <a:t>Михаила Савицкого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100 лет</a:t>
            </a:r>
            <a:r>
              <a:rPr lang="ru-RU" dirty="0"/>
              <a:t>), народного писателя Беларуси </a:t>
            </a:r>
            <a:r>
              <a:rPr lang="ru-RU" b="1" dirty="0">
                <a:solidFill>
                  <a:srgbClr val="C00000"/>
                </a:solidFill>
              </a:rPr>
              <a:t>Янки Брыля </a:t>
            </a:r>
            <a:r>
              <a:rPr lang="ru-RU" dirty="0"/>
              <a:t>(</a:t>
            </a:r>
            <a:r>
              <a:rPr lang="ru-RU" b="1" dirty="0"/>
              <a:t>105 лет</a:t>
            </a:r>
            <a:r>
              <a:rPr lang="ru-RU" dirty="0"/>
              <a:t>), народного поэта Беларуси </a:t>
            </a:r>
            <a:r>
              <a:rPr lang="ru-RU" b="1" dirty="0">
                <a:solidFill>
                  <a:srgbClr val="C00000"/>
                </a:solidFill>
              </a:rPr>
              <a:t>Максима Танка </a:t>
            </a:r>
            <a:r>
              <a:rPr lang="ru-RU" dirty="0"/>
              <a:t>(</a:t>
            </a:r>
            <a:r>
              <a:rPr lang="ru-RU" b="1" dirty="0"/>
              <a:t>110 лет</a:t>
            </a:r>
            <a:r>
              <a:rPr lang="ru-RU" dirty="0"/>
              <a:t>), а также белорусского писателя и государственного деятеля </a:t>
            </a:r>
            <a:r>
              <a:rPr lang="ru-RU" b="1" dirty="0">
                <a:solidFill>
                  <a:srgbClr val="C00000"/>
                </a:solidFill>
              </a:rPr>
              <a:t>Дмитрия Жилуновича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/>
              <a:t>135 лет</a:t>
            </a:r>
            <a:r>
              <a:rPr lang="ru-RU" dirty="0"/>
              <a:t>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" y="5420318"/>
            <a:ext cx="493819" cy="49381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7183096-8368-4C3D-B84F-2D87A7378535}"/>
              </a:ext>
            </a:extLst>
          </p:cNvPr>
          <p:cNvGrpSpPr/>
          <p:nvPr/>
        </p:nvGrpSpPr>
        <p:grpSpPr>
          <a:xfrm>
            <a:off x="551240" y="4949513"/>
            <a:ext cx="2360963" cy="1704909"/>
            <a:chOff x="551240" y="4864768"/>
            <a:chExt cx="2360963" cy="17049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0" y="4864768"/>
              <a:ext cx="1340655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89" y="4877677"/>
              <a:ext cx="873614" cy="169200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9736" y="1915642"/>
            <a:ext cx="471286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Прошли мероприятия по увековечению памяти Героев Беларуси – </a:t>
            </a:r>
            <a:r>
              <a:rPr lang="ru-RU" dirty="0">
                <a:solidFill>
                  <a:srgbClr val="C00000"/>
                </a:solidFill>
              </a:rPr>
              <a:t>майора </a:t>
            </a:r>
            <a:r>
              <a:rPr lang="ru-RU" b="1" dirty="0">
                <a:solidFill>
                  <a:srgbClr val="C00000"/>
                </a:solidFill>
              </a:rPr>
              <a:t>Андрея </a:t>
            </a:r>
            <a:r>
              <a:rPr lang="ru-RU" b="1" dirty="0" err="1">
                <a:solidFill>
                  <a:srgbClr val="C00000"/>
                </a:solidFill>
              </a:rPr>
              <a:t>Ничипорчика</a:t>
            </a:r>
            <a:r>
              <a:rPr lang="ru-RU" dirty="0">
                <a:solidFill>
                  <a:srgbClr val="C00000"/>
                </a:solidFill>
              </a:rPr>
              <a:t> и лейтенанта </a:t>
            </a:r>
            <a:r>
              <a:rPr lang="ru-RU" b="1" dirty="0">
                <a:solidFill>
                  <a:srgbClr val="C00000"/>
                </a:solidFill>
              </a:rPr>
              <a:t>Никиты </a:t>
            </a:r>
            <a:r>
              <a:rPr lang="ru-RU" b="1" dirty="0" err="1">
                <a:solidFill>
                  <a:srgbClr val="C00000"/>
                </a:solidFill>
              </a:rPr>
              <a:t>Куконенко</a:t>
            </a:r>
            <a:r>
              <a:rPr lang="ru-RU" dirty="0"/>
              <a:t>, которые трагически погибли </a:t>
            </a:r>
            <a:br>
              <a:rPr lang="ru-RU" dirty="0"/>
            </a:br>
            <a:r>
              <a:rPr lang="ru-RU" dirty="0"/>
              <a:t>19 мая 2021 г. на месте падения их самолета Як-130 установлен памятник.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В 2022 г. установлены памятники Герою Беларуси, первому Патриаршему Экзарху всея Беларуси </a:t>
            </a:r>
            <a:r>
              <a:rPr lang="ru-RU" b="1" dirty="0">
                <a:solidFill>
                  <a:srgbClr val="C00000"/>
                </a:solidFill>
              </a:rPr>
              <a:t>Митрополиту Филарету (</a:t>
            </a:r>
            <a:r>
              <a:rPr lang="ru-RU" b="1" dirty="0" err="1">
                <a:solidFill>
                  <a:srgbClr val="C00000"/>
                </a:solidFill>
              </a:rPr>
              <a:t>Вахромееву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, народному писателю </a:t>
            </a:r>
            <a:r>
              <a:rPr lang="ru-RU" b="1" dirty="0">
                <a:solidFill>
                  <a:srgbClr val="C00000"/>
                </a:solidFill>
              </a:rPr>
              <a:t>Ивану </a:t>
            </a:r>
            <a:r>
              <a:rPr lang="ru-RU" b="1" dirty="0" err="1">
                <a:solidFill>
                  <a:srgbClr val="C00000"/>
                </a:solidFill>
              </a:rPr>
              <a:t>Шамякину</a:t>
            </a:r>
            <a:r>
              <a:rPr lang="ru-RU" dirty="0"/>
              <a:t>, а также будет установлен писателю и поэту </a:t>
            </a:r>
            <a:r>
              <a:rPr lang="ru-RU" b="1" dirty="0" err="1">
                <a:solidFill>
                  <a:srgbClr val="C00000"/>
                </a:solidFill>
              </a:rPr>
              <a:t>Змитроку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Бядуле</a:t>
            </a:r>
            <a:r>
              <a:rPr lang="ru-RU" dirty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11" y="5808422"/>
            <a:ext cx="493819" cy="493819"/>
          </a:xfrm>
          <a:prstGeom prst="rect">
            <a:avLst/>
          </a:prstGeom>
        </p:spPr>
      </p:pic>
      <p:pic>
        <p:nvPicPr>
          <p:cNvPr id="5122" name="Picture 2" descr="Нет описания фото.">
            <a:extLst>
              <a:ext uri="{FF2B5EF4-FFF2-40B4-BE49-F238E27FC236}">
                <a16:creationId xmlns="" xmlns:a16="http://schemas.microsoft.com/office/drawing/2014/main" id="{32255C83-3BE3-4394-9383-756D5EB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6" y="4962422"/>
            <a:ext cx="1692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вицкий, Михаил Андреевич — Википедия">
            <a:extLst>
              <a:ext uri="{FF2B5EF4-FFF2-40B4-BE49-F238E27FC236}">
                <a16:creationId xmlns="" xmlns:a16="http://schemas.microsoft.com/office/drawing/2014/main" id="{EFF01D37-1AC5-4575-90B6-4D50059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1" y="4962422"/>
            <a:ext cx="1128000" cy="169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 Барановичах открыли мемориал в память о Героях Беларуси летчиках Андрее  Ничипорчике и Никите Куконенко">
            <a:extLst>
              <a:ext uri="{FF2B5EF4-FFF2-40B4-BE49-F238E27FC236}">
                <a16:creationId xmlns="" xmlns:a16="http://schemas.microsoft.com/office/drawing/2014/main" id="{8DC1C9BD-16F4-4960-9454-AA0B60C5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775" y="5378731"/>
            <a:ext cx="1178871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E85137E-739C-4807-9892-B0DFD2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81" y="6315711"/>
            <a:ext cx="493819" cy="49381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C91E83FB-AB17-4CF8-AD55-771A550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2075" y="5367081"/>
            <a:ext cx="1777162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59" y="6273386"/>
            <a:ext cx="493819" cy="493819"/>
          </a:xfrm>
          <a:prstGeom prst="rect">
            <a:avLst/>
          </a:prstGeom>
        </p:spPr>
      </p:pic>
      <p:pic>
        <p:nvPicPr>
          <p:cNvPr id="5130" name="Picture 10" descr="Добруш готовится ко Дню белорусской письменности: прогулялись с мэром по  городу">
            <a:extLst>
              <a:ext uri="{FF2B5EF4-FFF2-40B4-BE49-F238E27FC236}">
                <a16:creationId xmlns="" xmlns:a16="http://schemas.microsoft.com/office/drawing/2014/main" id="{96A7B4D0-BC32-4238-807A-D97E1359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0490" y="5364299"/>
            <a:ext cx="826848" cy="126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849F690-F220-4690-849A-3A883C455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Нет описания фото.">
            <a:extLst>
              <a:ext uri="{FF2B5EF4-FFF2-40B4-BE49-F238E27FC236}">
                <a16:creationId xmlns="" xmlns:a16="http://schemas.microsoft.com/office/drawing/2014/main" id="{66F053FB-12E9-4162-AB7E-0E928D59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6" y="249568"/>
            <a:ext cx="6313052" cy="63130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ольшой театр оперы и балета — место, в котором обязаны побывать гости  Минска">
            <a:extLst>
              <a:ext uri="{FF2B5EF4-FFF2-40B4-BE49-F238E27FC236}">
                <a16:creationId xmlns="" xmlns:a16="http://schemas.microsoft.com/office/drawing/2014/main" id="{6407EDE7-53AD-4FF4-842C-B8EA473C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89" y="581724"/>
            <a:ext cx="3991885" cy="2179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Академия наук Беларуси (Минск)">
            <a:extLst>
              <a:ext uri="{FF2B5EF4-FFF2-40B4-BE49-F238E27FC236}">
                <a16:creationId xmlns="" xmlns:a16="http://schemas.microsoft.com/office/drawing/2014/main" id="{88C3A610-648C-47FA-BA77-09953FEE9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6142" y="2356358"/>
            <a:ext cx="4008819" cy="2148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инотеатр Победа, место событий, локальный ориентир, Комсомольская ул., 19,  Минск — Яндекс Карты">
            <a:extLst>
              <a:ext uri="{FF2B5EF4-FFF2-40B4-BE49-F238E27FC236}">
                <a16:creationId xmlns="" xmlns:a16="http://schemas.microsoft.com/office/drawing/2014/main" id="{1534B8DD-6BA4-4173-893C-4718A3FEC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saturation sat="111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8705" y="4258983"/>
            <a:ext cx="3694829" cy="22106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hlinkClick r:id="rId24" action="ppaction://hlinksldjump"/>
            <a:extLst>
              <a:ext uri="{FF2B5EF4-FFF2-40B4-BE49-F238E27FC236}">
                <a16:creationId xmlns="" xmlns:a16="http://schemas.microsoft.com/office/drawing/2014/main" id="{0DF621A6-2550-4C84-A5A3-35DF1D10BAAE}"/>
              </a:ext>
            </a:extLst>
          </p:cNvPr>
          <p:cNvSpPr/>
          <p:nvPr/>
        </p:nvSpPr>
        <p:spPr>
          <a:xfrm>
            <a:off x="-36211" y="0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11236</TotalTime>
  <Words>2570</Words>
  <Application>Microsoft Office PowerPoint</Application>
  <PresentationFormat>Широкоэкранный</PresentationFormat>
  <Paragraphs>247</Paragraphs>
  <Slides>25</Slides>
  <Notes>25</Notes>
  <HiddenSlides>12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Alumni Sans</vt:lpstr>
      <vt:lpstr>Arial</vt:lpstr>
      <vt:lpstr>Arial Black</vt:lpstr>
      <vt:lpstr>Bahnschrift Light</vt:lpstr>
      <vt:lpstr>Calibri</vt:lpstr>
      <vt:lpstr>Calibri Light</vt:lpstr>
      <vt:lpstr>Open Sans</vt:lpstr>
      <vt:lpstr>YouTube Sans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 Емельяненко</cp:lastModifiedBy>
  <cp:revision>717</cp:revision>
  <cp:lastPrinted>2018-12-07T06:48:34Z</cp:lastPrinted>
  <dcterms:created xsi:type="dcterms:W3CDTF">2018-12-03T10:14:15Z</dcterms:created>
  <dcterms:modified xsi:type="dcterms:W3CDTF">2022-12-20T12:16:23Z</dcterms:modified>
</cp:coreProperties>
</file>