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9" r:id="rId2"/>
    <p:sldId id="313" r:id="rId3"/>
    <p:sldId id="314" r:id="rId4"/>
    <p:sldId id="320" r:id="rId5"/>
    <p:sldId id="330" r:id="rId6"/>
    <p:sldId id="334" r:id="rId7"/>
    <p:sldId id="331" r:id="rId8"/>
    <p:sldId id="324" r:id="rId9"/>
    <p:sldId id="332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rial Black" pitchFamily="34" charset="0"/>
      <p:bold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404"/>
    <a:srgbClr val="AC5C9C"/>
    <a:srgbClr val="FCFC9C"/>
    <a:srgbClr val="841C2C"/>
    <a:srgbClr val="EC9C04"/>
    <a:srgbClr val="046CB3"/>
    <a:srgbClr val="F2F2F2"/>
    <a:srgbClr val="015641"/>
    <a:srgbClr val="6C52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5171" autoAdjust="0"/>
  </p:normalViewPr>
  <p:slideViewPr>
    <p:cSldViewPr snapToGrid="0">
      <p:cViewPr>
        <p:scale>
          <a:sx n="94" d="100"/>
          <a:sy n="94" d="100"/>
        </p:scale>
        <p:origin x="-1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20.12.2021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011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83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303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9255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810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10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11" Type="http://schemas.openxmlformats.org/officeDocument/2006/relationships/image" Target="../media/image8.jpg"/><Relationship Id="rId5" Type="http://schemas.openxmlformats.org/officeDocument/2006/relationships/image" Target="../media/image5.png"/><Relationship Id="rId15" Type="http://schemas.microsoft.com/office/2007/relationships/hdphoto" Target="../media/hdphoto9.wdp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openxmlformats.org/officeDocument/2006/relationships/hyperlink" Target="https://president.gov.by/ru/belarus/social/sport/infrastructu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hyperlink" Target="https://youtu.be/33IVSje5fZ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1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7.wdp"/><Relationship Id="rId5" Type="http://schemas.openxmlformats.org/officeDocument/2006/relationships/image" Target="../media/image2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microsoft.com/office/2007/relationships/hdphoto" Target="../media/hdphoto18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9.wdp"/><Relationship Id="rId14" Type="http://schemas.microsoft.com/office/2007/relationships/hdphoto" Target="../media/hdphoto2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hyperlink" Target="https://youtu.be/uSLIkJl8Se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Декабрь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Быстрее. Выше. Сильнее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в области спорта и туризма)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7781414" y="1318531"/>
            <a:ext cx="422008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Возрождена система республиканских отраслевых спартакиад.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Проводятся соревнования среди детей и подростков:</a:t>
            </a:r>
          </a:p>
          <a:p>
            <a:pPr marL="182563" indent="-182563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футболу </a:t>
            </a:r>
            <a:r>
              <a:rPr lang="ru-RU" b="1" dirty="0"/>
              <a:t>«Кожаный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гандболу </a:t>
            </a:r>
            <a:r>
              <a:rPr lang="ru-RU" b="1" dirty="0"/>
              <a:t>«Стремительный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биатлону </a:t>
            </a:r>
            <a:r>
              <a:rPr lang="ru-RU" b="1" dirty="0"/>
              <a:t>«Снежный снайпер»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2006 г. республиканский хоккейный турнир </a:t>
            </a:r>
            <a:r>
              <a:rPr lang="ru-RU" b="1" dirty="0"/>
              <a:t>«Золотая шайба» </a:t>
            </a:r>
            <a:r>
              <a:rPr lang="ru-RU" dirty="0"/>
              <a:t>на призы Президента Республики Беларусь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2015 г. соревнования по шахматам </a:t>
            </a:r>
            <a:r>
              <a:rPr lang="ru-RU" b="1" dirty="0"/>
              <a:t>«Белая ладья»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2017 г. по волейболу </a:t>
            </a:r>
            <a:r>
              <a:rPr lang="ru-RU" b="1" dirty="0"/>
              <a:t>«Мяч над сеткой»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2019 г. по теннису </a:t>
            </a:r>
            <a:r>
              <a:rPr lang="ru-RU" b="1" dirty="0"/>
              <a:t>«Золотая ракетка»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49395" y="4067431"/>
            <a:ext cx="61172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i="1" dirty="0"/>
              <a:t>Здоровый образ жизни – визитная карточка Беларуси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Ежегодно в Беларуси проводятся около </a:t>
            </a:r>
            <a:r>
              <a:rPr lang="ru-RU" b="1" dirty="0"/>
              <a:t>22 тыс. </a:t>
            </a:r>
            <a:r>
              <a:rPr lang="ru-RU" dirty="0"/>
              <a:t>спортивно-массовых мероприятий.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Традиционными стали состязания </a:t>
            </a:r>
            <a:r>
              <a:rPr lang="ru-RU" b="1" dirty="0"/>
              <a:t>«Белорусская лыжня»</a:t>
            </a:r>
            <a:r>
              <a:rPr lang="ru-RU" dirty="0"/>
              <a:t>, </a:t>
            </a:r>
            <a:r>
              <a:rPr lang="ru-RU" b="1" dirty="0"/>
              <a:t>Всебелорусский физкультурно-спортивный праздник</a:t>
            </a:r>
            <a:r>
              <a:rPr lang="ru-RU" dirty="0"/>
              <a:t>, посвященный Дню Независимости Республики Беларусь, Минский полумарафон и др.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979" y="884623"/>
            <a:ext cx="1000125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072">
            <a:off x="6696684" y="1551825"/>
            <a:ext cx="1000125" cy="83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600" y="2208708"/>
            <a:ext cx="1000125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668" y="2666150"/>
            <a:ext cx="100012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11" y="3676906"/>
            <a:ext cx="1028700" cy="781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30" y="4587839"/>
            <a:ext cx="1219200" cy="895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92" y="5519976"/>
            <a:ext cx="827524" cy="1200493"/>
          </a:xfrm>
          <a:prstGeom prst="rect">
            <a:avLst/>
          </a:prstGeom>
        </p:spPr>
      </p:pic>
      <p:pic>
        <p:nvPicPr>
          <p:cNvPr id="2050" name="Picture 2" descr="Минский полумарафон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0" y="1368400"/>
            <a:ext cx="4860406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727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97305" y="1259998"/>
            <a:ext cx="5969766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b="1" dirty="0"/>
              <a:t>Спортивные сооружения для профессиональных спортсменов и любителей в Беларуси: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по зимним видам спорта «</a:t>
            </a:r>
            <a:r>
              <a:rPr lang="ru-RU" sz="2000" dirty="0" err="1"/>
              <a:t>Раубичи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олимпийский подготовки «Стайки»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конного спорта и коневодства в Ратомке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гребные каналы в Бресте и Заславле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Горнолыжный комплекс-курорт «Логойск»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горнолыжный центр «</a:t>
            </a:r>
            <a:r>
              <a:rPr lang="ru-RU" sz="2000" dirty="0" err="1"/>
              <a:t>Силичи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спортивно-зрелищный комплекс «Минск-Арена»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культурно-спортивный и развлекательный комплекс «Чижовка-Арена»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Дворец спорта «Уручье»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232" y="4777919"/>
            <a:ext cx="563630" cy="5589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1694" y="5857416"/>
            <a:ext cx="483593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Информация о спортивных объектах в Республике Беларусь</a:t>
            </a:r>
            <a:endParaRPr lang="en-US" sz="1600" i="1" dirty="0"/>
          </a:p>
        </p:txBody>
      </p:sp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01" y="1105224"/>
            <a:ext cx="1523809" cy="152380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8424674" y="1195268"/>
            <a:ext cx="3322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За последнее время проведены такие крупные спортивные мероприятия, как чемпионаты мира по хоккею,          велосипедному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725D32-CD74-40AC-8E9E-5C2ED235EB14}"/>
              </a:ext>
            </a:extLst>
          </p:cNvPr>
          <p:cNvSpPr/>
          <p:nvPr/>
        </p:nvSpPr>
        <p:spPr>
          <a:xfrm>
            <a:off x="6911694" y="2725313"/>
            <a:ext cx="4835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спорту на треке, таиландскому боксу, пауэрлифтингу, чемпионаты Европы по художественной гимнастике, самбо, боксу, индорхоккею, шахматам и многие другие международные соревнования.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74ACD-EF7E-4308-973A-D3D5A666F5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30" y="4811825"/>
            <a:ext cx="491160" cy="491160"/>
          </a:xfrm>
          <a:prstGeom prst="rect">
            <a:avLst/>
          </a:prstGeom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xmlns="" id="{A76FC42C-E6B5-4351-AF75-C06654F5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24" y="45282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4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274" y="4245388"/>
            <a:ext cx="4772287" cy="12726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22 марта 1991 г. </a:t>
            </a:r>
            <a:r>
              <a:rPr lang="ru-RU" sz="2000" dirty="0"/>
              <a:t>на учредительной конференции в Минске был создан </a:t>
            </a:r>
            <a:r>
              <a:rPr lang="ru-RU" sz="2000" b="1" dirty="0"/>
              <a:t>Национальный олимпийский комитет Республики Беларусь </a:t>
            </a:r>
            <a:r>
              <a:rPr lang="ru-RU" sz="2000" dirty="0"/>
              <a:t>(НОК Беларуси).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 txBox="1">
            <a:spLocks/>
          </p:cNvSpPr>
          <p:nvPr/>
        </p:nvSpPr>
        <p:spPr>
          <a:xfrm>
            <a:off x="6877958" y="1587233"/>
            <a:ext cx="4882350" cy="184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Впервые белорусские спортсмены выступили самостоятельной командой на Олимпийских играх в </a:t>
            </a:r>
            <a:r>
              <a:rPr lang="ru-RU" sz="2000" b="1" dirty="0"/>
              <a:t>1994 г.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Это историческое событие произошло на зимних Играх в </a:t>
            </a:r>
            <a:r>
              <a:rPr lang="ru-RU" sz="2000" dirty="0" err="1"/>
              <a:t>Лиллехаммере</a:t>
            </a:r>
            <a:r>
              <a:rPr lang="ru-RU" sz="2000" dirty="0"/>
              <a:t> (Норвегия). Белорусскими   атлетами    завоевано    две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b="6658"/>
          <a:stretch/>
        </p:blipFill>
        <p:spPr>
          <a:xfrm>
            <a:off x="449802" y="1731217"/>
            <a:ext cx="4534810" cy="2464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38" y="5475865"/>
            <a:ext cx="563630" cy="558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526" y="5961593"/>
            <a:ext cx="2862443" cy="7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Видео </a:t>
            </a:r>
          </a:p>
          <a:p>
            <a:pPr algn="r">
              <a:lnSpc>
                <a:spcPct val="80000"/>
              </a:lnSpc>
            </a:pPr>
            <a:r>
              <a:rPr lang="ru-RU" i="1" dirty="0"/>
              <a:t>«30 лет: путь к Олимпу»</a:t>
            </a:r>
          </a:p>
          <a:p>
            <a:pPr algn="r">
              <a:lnSpc>
                <a:spcPct val="80000"/>
              </a:lnSpc>
            </a:pPr>
            <a:r>
              <a:rPr lang="ru-RU" sz="1600" i="1" dirty="0"/>
              <a:t>(38 минут)</a:t>
            </a:r>
            <a:endParaRPr lang="en-US" sz="1600" i="1" dirty="0"/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xmlns="" id="{6CDDE81D-14F1-464B-A5EF-6B2FB0DC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54" y="55083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4FBF307-0943-44E5-BADD-58B4EE4054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08" y="5976309"/>
            <a:ext cx="491160" cy="49116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977DC85-BEC7-4435-A063-4E948C73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48" y="1512813"/>
            <a:ext cx="1609507" cy="17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11">
            <a:extLst>
              <a:ext uri="{FF2B5EF4-FFF2-40B4-BE49-F238E27FC236}">
                <a16:creationId xmlns:a16="http://schemas.microsoft.com/office/drawing/2014/main" xmlns="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422955" y="3353576"/>
            <a:ext cx="6337353" cy="2454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серебряные награды: </a:t>
            </a:r>
            <a:r>
              <a:rPr lang="ru-RU" sz="2000" b="1" dirty="0"/>
              <a:t>Игорь </a:t>
            </a:r>
            <a:r>
              <a:rPr lang="ru-RU" sz="2000" b="1" dirty="0" err="1"/>
              <a:t>Железовский</a:t>
            </a:r>
            <a:r>
              <a:rPr lang="ru-RU" sz="2000" b="1" dirty="0"/>
              <a:t> </a:t>
            </a:r>
            <a:r>
              <a:rPr lang="ru-RU" sz="2000" dirty="0"/>
              <a:t>(конькобежный спорт) и </a:t>
            </a:r>
            <a:r>
              <a:rPr lang="ru-RU" sz="2000" b="1" dirty="0"/>
              <a:t>Светлана </a:t>
            </a:r>
            <a:r>
              <a:rPr lang="ru-RU" sz="2000" b="1" dirty="0" err="1"/>
              <a:t>Парамыгина</a:t>
            </a:r>
            <a:r>
              <a:rPr lang="ru-RU" sz="2000" dirty="0"/>
              <a:t> (биатлон).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Первую золотую медаль Олимпиады в истории независимой Беларуси завоевала </a:t>
            </a:r>
            <a:r>
              <a:rPr lang="ru-RU" sz="2000" b="1" dirty="0"/>
              <a:t>Екатерина Карстен </a:t>
            </a:r>
            <a:r>
              <a:rPr lang="ru-RU" sz="2000" dirty="0"/>
              <a:t>(</a:t>
            </a:r>
            <a:r>
              <a:rPr lang="ru-RU" sz="2000" dirty="0" err="1"/>
              <a:t>Ходотович</a:t>
            </a:r>
            <a:r>
              <a:rPr lang="ru-RU" sz="2000" dirty="0"/>
              <a:t>) (академическая гребля).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Произошло это 28 июля 1996 года в Атланте (США).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После создания НОК спортсмены страны выступили на </a:t>
            </a:r>
            <a:r>
              <a:rPr lang="ru-RU" sz="2000" b="1" dirty="0"/>
              <a:t>14 Олимпийских играх</a:t>
            </a:r>
            <a:r>
              <a:rPr lang="ru-RU" sz="2000" dirty="0"/>
              <a:t>:   7 зимних и 7 летних.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 этого времени белорусские спортсмены завоевали </a:t>
            </a:r>
            <a:r>
              <a:rPr lang="ru-RU" sz="2000" b="1" dirty="0"/>
              <a:t>103</a:t>
            </a:r>
            <a:r>
              <a:rPr lang="ru-RU" sz="2000" dirty="0"/>
              <a:t> медали, из которых </a:t>
            </a:r>
            <a:r>
              <a:rPr lang="ru-RU" sz="2000" b="1" dirty="0"/>
              <a:t>21</a:t>
            </a:r>
            <a:r>
              <a:rPr lang="ru-RU" sz="2000" dirty="0"/>
              <a:t> золотая. </a:t>
            </a:r>
          </a:p>
        </p:txBody>
      </p:sp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444B899-3BEA-41A9-BC76-61F16760E26E}"/>
              </a:ext>
            </a:extLst>
          </p:cNvPr>
          <p:cNvGrpSpPr/>
          <p:nvPr/>
        </p:nvGrpSpPr>
        <p:grpSpPr>
          <a:xfrm>
            <a:off x="1619930" y="2102858"/>
            <a:ext cx="3888420" cy="2382209"/>
            <a:chOff x="399846" y="3668787"/>
            <a:chExt cx="3888420" cy="247586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76E56670-A7F9-4B3C-9CC6-3418729D7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6156" r="68536"/>
            <a:stretch/>
          </p:blipFill>
          <p:spPr>
            <a:xfrm>
              <a:off x="399846" y="3668787"/>
              <a:ext cx="2001979" cy="247586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1E8EE3A-50B9-4066-BCA8-36590F02A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72754" t="26156"/>
            <a:stretch/>
          </p:blipFill>
          <p:spPr>
            <a:xfrm>
              <a:off x="2554716" y="3668787"/>
              <a:ext cx="1733550" cy="24758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0B2012-DE95-4988-84B3-B57041A059BB}"/>
              </a:ext>
            </a:extLst>
          </p:cNvPr>
          <p:cNvSpPr txBox="1"/>
          <p:nvPr/>
        </p:nvSpPr>
        <p:spPr>
          <a:xfrm>
            <a:off x="1619930" y="1722681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76C7323-16CA-4C3C-95F3-0C8028371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6" y="1681528"/>
            <a:ext cx="1315744" cy="1929015"/>
          </a:xfrm>
          <a:prstGeom prst="rect">
            <a:avLst/>
          </a:prstGeom>
        </p:spPr>
      </p:pic>
      <p:sp>
        <p:nvSpPr>
          <p:cNvPr id="22" name="Текст 11">
            <a:extLst>
              <a:ext uri="{FF2B5EF4-FFF2-40B4-BE49-F238E27FC236}">
                <a16:creationId xmlns:a16="http://schemas.microsoft.com/office/drawing/2014/main" xmlns="" id="{A430F871-085C-42B9-8FD8-BE25BB15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0108" y="4677771"/>
            <a:ext cx="3157952" cy="15403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Обладателем золотой медали в белорусской команде стал </a:t>
            </a:r>
            <a:r>
              <a:rPr lang="ru-RU" sz="2000" b="1" dirty="0"/>
              <a:t>Иван Литвинович</a:t>
            </a:r>
            <a:r>
              <a:rPr lang="ru-RU" sz="2000" dirty="0"/>
              <a:t>, который выиграл состязания в прыжках на батуте.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666A9EB-0E00-4447-BC8C-18994EA0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55537" b="19898"/>
          <a:stretch/>
        </p:blipFill>
        <p:spPr bwMode="auto">
          <a:xfrm>
            <a:off x="304186" y="4544089"/>
            <a:ext cx="1733550" cy="19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3FA7ABD-F973-48BF-9876-2A4D7B4A53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5" y="1722681"/>
            <a:ext cx="1230923" cy="1920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E024FB-3092-49EB-B6C7-15EF76F66DE6}"/>
              </a:ext>
            </a:extLst>
          </p:cNvPr>
          <p:cNvSpPr txBox="1"/>
          <p:nvPr/>
        </p:nvSpPr>
        <p:spPr>
          <a:xfrm>
            <a:off x="7032036" y="1738128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857A693-F876-4EEE-AAC6-ADD186E22468}"/>
              </a:ext>
            </a:extLst>
          </p:cNvPr>
          <p:cNvGrpSpPr/>
          <p:nvPr/>
        </p:nvGrpSpPr>
        <p:grpSpPr>
          <a:xfrm>
            <a:off x="6950728" y="2122790"/>
            <a:ext cx="4980485" cy="2654935"/>
            <a:chOff x="5788492" y="2072170"/>
            <a:chExt cx="4980485" cy="260104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CB32584B-096F-4150-9E45-79821A1A3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1514" b="52479"/>
            <a:stretch/>
          </p:blipFill>
          <p:spPr>
            <a:xfrm>
              <a:off x="5788493" y="2072170"/>
              <a:ext cx="3099548" cy="221781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2FA7E77F-DF81-4D40-B190-5CB1DC165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91853" r="48446" b="-1266"/>
            <a:stretch/>
          </p:blipFill>
          <p:spPr>
            <a:xfrm>
              <a:off x="5788492" y="4233894"/>
              <a:ext cx="3295660" cy="43932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4F7C6AC5-52E4-4B37-B94E-195A01F03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2882" b="52479"/>
            <a:stretch/>
          </p:blipFill>
          <p:spPr>
            <a:xfrm>
              <a:off x="8986699" y="2072170"/>
              <a:ext cx="1733551" cy="221781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0541F92A-CBCA-4B2C-8868-CF579F65A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2883" t="90586" r="-1"/>
            <a:stretch/>
          </p:blipFill>
          <p:spPr>
            <a:xfrm>
              <a:off x="9035426" y="4180003"/>
              <a:ext cx="1733551" cy="439321"/>
            </a:xfrm>
            <a:prstGeom prst="rect">
              <a:avLst/>
            </a:prstGeom>
          </p:spPr>
        </p:pic>
      </p:grpSp>
      <p:sp>
        <p:nvSpPr>
          <p:cNvPr id="32" name="Текст 11">
            <a:extLst>
              <a:ext uri="{FF2B5EF4-FFF2-40B4-BE49-F238E27FC236}">
                <a16:creationId xmlns:a16="http://schemas.microsoft.com/office/drawing/2014/main" xmlns="" id="{2EF2C476-1578-43EA-8655-D167244E1BFE}"/>
              </a:ext>
            </a:extLst>
          </p:cNvPr>
          <p:cNvSpPr txBox="1">
            <a:spLocks/>
          </p:cNvSpPr>
          <p:nvPr/>
        </p:nvSpPr>
        <p:spPr>
          <a:xfrm>
            <a:off x="7898784" y="4926330"/>
            <a:ext cx="3983702" cy="1624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Пловец </a:t>
            </a:r>
            <a:r>
              <a:rPr lang="ru-RU" sz="2000" b="1" dirty="0"/>
              <a:t>Игорь Бокий </a:t>
            </a:r>
            <a:r>
              <a:rPr lang="ru-RU" sz="2000" dirty="0"/>
              <a:t>завоевал пять наград высшей пробы. Серебро выиграл пловец </a:t>
            </a:r>
            <a:r>
              <a:rPr lang="ru-RU" sz="2000" b="1" dirty="0"/>
              <a:t>Егор </a:t>
            </a:r>
            <a:r>
              <a:rPr lang="ru-RU" sz="2000" b="1" dirty="0" err="1"/>
              <a:t>Щелканов</a:t>
            </a:r>
            <a:r>
              <a:rPr lang="ru-RU" sz="2000" dirty="0"/>
              <a:t>. Бронза на счету легкоатлетки </a:t>
            </a:r>
            <a:r>
              <a:rPr lang="ru-RU" sz="2000" b="1" dirty="0"/>
              <a:t>Елизаветы Петренко </a:t>
            </a:r>
            <a:r>
              <a:rPr lang="ru-RU" sz="2000" dirty="0"/>
              <a:t>в метании копья.</a:t>
            </a:r>
          </a:p>
        </p:txBody>
      </p:sp>
      <p:pic>
        <p:nvPicPr>
          <p:cNvPr id="3076" name="Picture 4" descr="Белорусские паралимпийцы заняли 27-е место в медальном зачете стартов в  Токио">
            <a:extLst>
              <a:ext uri="{FF2B5EF4-FFF2-40B4-BE49-F238E27FC236}">
                <a16:creationId xmlns:a16="http://schemas.microsoft.com/office/drawing/2014/main" xmlns="" id="{43DF82BC-7380-4CC3-8F54-AF2F305E9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-2064" r="20144"/>
          <a:stretch/>
        </p:blipFill>
        <p:spPr bwMode="auto">
          <a:xfrm>
            <a:off x="5953007" y="4910595"/>
            <a:ext cx="1881870" cy="16670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0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248194" y="4029958"/>
            <a:ext cx="475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Государственная программа </a:t>
            </a:r>
            <a:r>
              <a:rPr lang="ru-RU" sz="2000" b="1" dirty="0"/>
              <a:t>«Беларусь гостеприимная» </a:t>
            </a:r>
            <a:r>
              <a:rPr lang="ru-RU" sz="2000" dirty="0"/>
              <a:t>на 2021–2025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 </a:t>
            </a:r>
            <a:endParaRPr lang="en-US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235738" y="2035718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3074" name="Picture 2" descr="Лидски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1326302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8F9AEBE3-096D-4B33-B82C-5754C84A8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7810" y="1326302"/>
            <a:ext cx="1484795" cy="13144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9CA4B98-D102-4E3E-B85F-CB9A48D91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21" y="2786370"/>
            <a:ext cx="491160" cy="4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235738" y="1220582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953975-641A-4DDD-ABEC-EEAED0A9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842" y="5711973"/>
            <a:ext cx="456149" cy="4523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FB15897-B1F1-4630-846E-089F18E2F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2690" y="77502"/>
            <a:ext cx="7477808" cy="6620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5F3087-E20D-4395-8E34-68D72FA43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0012" y="5336878"/>
            <a:ext cx="2406736" cy="1332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Пункты Геодезической дуги Струве появились на публичной кадастровой карте  Беларуси">
            <a:extLst>
              <a:ext uri="{FF2B5EF4-FFF2-40B4-BE49-F238E27FC236}">
                <a16:creationId xmlns:a16="http://schemas.microsoft.com/office/drawing/2014/main" xmlns="" id="{0EBB6ECD-70BA-4E25-AAA1-F3B873B3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" y="0"/>
            <a:ext cx="3565525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УГА СТРУВЕ - Газета &amp;quot;Край смалявiцкi&amp;quot;">
            <a:extLst>
              <a:ext uri="{FF2B5EF4-FFF2-40B4-BE49-F238E27FC236}">
                <a16:creationId xmlns:a16="http://schemas.microsoft.com/office/drawing/2014/main" xmlns="" id="{8F28C303-78E3-4EA7-989F-81050D85C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4" b="9937"/>
          <a:stretch/>
        </p:blipFill>
        <p:spPr bwMode="auto">
          <a:xfrm>
            <a:off x="3758215" y="77502"/>
            <a:ext cx="1738488" cy="2152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4018BFDA-393C-421B-850A-C371DEC46092}"/>
              </a:ext>
            </a:extLst>
          </p:cNvPr>
          <p:cNvCxnSpPr>
            <a:cxnSpLocks/>
            <a:endCxn id="2054" idx="2"/>
          </p:cNvCxnSpPr>
          <p:nvPr/>
        </p:nvCxnSpPr>
        <p:spPr>
          <a:xfrm flipH="1" flipV="1">
            <a:off x="4627459" y="2229801"/>
            <a:ext cx="1320759" cy="411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F52DE65-0914-49EF-8729-9C68B6DDE3A8}"/>
              </a:ext>
            </a:extLst>
          </p:cNvPr>
          <p:cNvCxnSpPr>
            <a:cxnSpLocks/>
          </p:cNvCxnSpPr>
          <p:nvPr/>
        </p:nvCxnSpPr>
        <p:spPr>
          <a:xfrm flipH="1">
            <a:off x="3404374" y="2641600"/>
            <a:ext cx="2543844" cy="209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4D704C3-33CE-4620-A968-92C0C228314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799" t="15587" r="9178" b="9594"/>
          <a:stretch/>
        </p:blipFill>
        <p:spPr>
          <a:xfrm>
            <a:off x="9074503" y="83808"/>
            <a:ext cx="3040627" cy="1919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05B8EB61-7A9C-42A4-AEDB-97D106DEC8A9}"/>
              </a:ext>
            </a:extLst>
          </p:cNvPr>
          <p:cNvCxnSpPr>
            <a:cxnSpLocks/>
          </p:cNvCxnSpPr>
          <p:nvPr/>
        </p:nvCxnSpPr>
        <p:spPr>
          <a:xfrm flipV="1">
            <a:off x="6423333" y="1819564"/>
            <a:ext cx="2605925" cy="17778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BFC84810-E9CE-488D-9221-B2609BDB1156}"/>
              </a:ext>
            </a:extLst>
          </p:cNvPr>
          <p:cNvCxnSpPr>
            <a:cxnSpLocks/>
          </p:cNvCxnSpPr>
          <p:nvPr/>
        </p:nvCxnSpPr>
        <p:spPr>
          <a:xfrm flipH="1">
            <a:off x="4105110" y="4835060"/>
            <a:ext cx="240286" cy="501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27135E76-B759-4561-8B8D-05206D1C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74" y="3597400"/>
            <a:ext cx="2889895" cy="1925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73783468-A06D-4680-9AAB-132D3D31AD78}"/>
              </a:ext>
            </a:extLst>
          </p:cNvPr>
          <p:cNvCxnSpPr>
            <a:cxnSpLocks/>
          </p:cNvCxnSpPr>
          <p:nvPr/>
        </p:nvCxnSpPr>
        <p:spPr>
          <a:xfrm>
            <a:off x="7545640" y="4546569"/>
            <a:ext cx="16497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CCF0944-52F4-43E0-93C6-56BCC07D37C1}"/>
              </a:ext>
            </a:extLst>
          </p:cNvPr>
          <p:cNvSpPr txBox="1"/>
          <p:nvPr/>
        </p:nvSpPr>
        <p:spPr>
          <a:xfrm>
            <a:off x="6311938" y="5527534"/>
            <a:ext cx="15813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Уникальный реликтовый </a:t>
            </a:r>
            <a:r>
              <a:rPr lang="ru-RU" sz="1600"/>
              <a:t>лес </a:t>
            </a:r>
            <a:endParaRPr lang="x-none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5A324C5-339C-49D7-A242-4C5E7BD27BB8}"/>
              </a:ext>
            </a:extLst>
          </p:cNvPr>
          <p:cNvSpPr txBox="1"/>
          <p:nvPr/>
        </p:nvSpPr>
        <p:spPr>
          <a:xfrm>
            <a:off x="4769884" y="4307905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1992 г.</a:t>
            </a:r>
            <a:endParaRPr lang="x-none" sz="1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9D6D349-7414-4FA3-A6A7-B8097BCD423B}"/>
              </a:ext>
            </a:extLst>
          </p:cNvPr>
          <p:cNvSpPr txBox="1"/>
          <p:nvPr/>
        </p:nvSpPr>
        <p:spPr>
          <a:xfrm>
            <a:off x="6150474" y="2183922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981F4CC-1831-4914-A07D-5F5908EA3BCD}"/>
              </a:ext>
            </a:extLst>
          </p:cNvPr>
          <p:cNvSpPr txBox="1"/>
          <p:nvPr/>
        </p:nvSpPr>
        <p:spPr>
          <a:xfrm>
            <a:off x="7437325" y="3272034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2000 г.</a:t>
            </a:r>
            <a:endParaRPr lang="x-none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4D9BA29-8F09-45FB-AA5E-71DB6D453A0F}"/>
              </a:ext>
            </a:extLst>
          </p:cNvPr>
          <p:cNvSpPr txBox="1"/>
          <p:nvPr/>
        </p:nvSpPr>
        <p:spPr>
          <a:xfrm>
            <a:off x="7314677" y="4713864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637C21E-8CE1-4F8A-9F65-3227C5808B44}"/>
              </a:ext>
            </a:extLst>
          </p:cNvPr>
          <p:cNvSpPr txBox="1"/>
          <p:nvPr/>
        </p:nvSpPr>
        <p:spPr>
          <a:xfrm>
            <a:off x="8976449" y="2024414"/>
            <a:ext cx="353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Комплекс построен в начале XVI в. Архитектура, сочетающая готику, барокко и ренессанс, сделала его одним из красивейших замков Европы</a:t>
            </a:r>
            <a:endParaRPr lang="x-none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8FF7B71-5DA1-44AE-BF87-F17FCAF6453E}"/>
              </a:ext>
            </a:extLst>
          </p:cNvPr>
          <p:cNvSpPr txBox="1"/>
          <p:nvPr/>
        </p:nvSpPr>
        <p:spPr>
          <a:xfrm>
            <a:off x="8439311" y="5630821"/>
            <a:ext cx="364655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err="1" smtClean="0"/>
              <a:t>Несвижский</a:t>
            </a:r>
            <a:r>
              <a:rPr lang="ru-RU" sz="1600" dirty="0" smtClean="0"/>
              <a:t> дворцово-парковый комплекс. </a:t>
            </a:r>
            <a:r>
              <a:rPr lang="ru-RU" sz="1600" dirty="0"/>
              <a:t> Включает в себя замок, замковые укрепления, а также большой ландшафтно-пейзажный парк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28498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388393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399445" y="1277968"/>
            <a:ext cx="47046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Агроэкотуризм</a:t>
            </a:r>
            <a:r>
              <a:rPr lang="ru-RU" sz="2000" dirty="0"/>
              <a:t> — более </a:t>
            </a:r>
            <a:r>
              <a:rPr lang="ru-RU" sz="2000" b="1" dirty="0"/>
              <a:t>2 тыс. </a:t>
            </a:r>
            <a:r>
              <a:rPr lang="ru-RU" sz="2000" dirty="0"/>
              <a:t>сельских усадеб.</a:t>
            </a:r>
          </a:p>
          <a:p>
            <a:pPr algn="just">
              <a:spcAft>
                <a:spcPts val="0"/>
              </a:spcAft>
            </a:pP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Лечебно-оздоровительный туризм </a:t>
            </a:r>
            <a:r>
              <a:rPr lang="ru-RU" sz="2000" dirty="0"/>
              <a:t>— более </a:t>
            </a:r>
            <a:r>
              <a:rPr lang="ru-RU" sz="2000" b="1" dirty="0"/>
              <a:t>480</a:t>
            </a:r>
            <a:r>
              <a:rPr lang="ru-RU" sz="2000" dirty="0"/>
              <a:t> санаторно-курортных и оздоровительных организаций. Все санатории расположены в зонах с особым микроклиматом, многие из них обладают собственными источниками минеральных вод, грязелечебницами.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Культурно-исторический туризм.</a:t>
            </a: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dirty="0"/>
              <a:t>О событиях прошлого напоминают замки и храмы оборонительного типа, памятники и стелы, установленные в честь знаменитых битв, военные и краеведческие музеи. </a:t>
            </a:r>
          </a:p>
          <a:p>
            <a:pPr algn="just">
              <a:spcAft>
                <a:spcPts val="0"/>
              </a:spcAft>
            </a:pP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365331" y="3547697"/>
            <a:ext cx="6521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Стали широко известными за пределами Беларуси: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искусств </a:t>
            </a:r>
            <a:r>
              <a:rPr lang="ru-RU" b="1" dirty="0"/>
              <a:t>«Славянский базар </a:t>
            </a:r>
            <a:br>
              <a:rPr lang="ru-RU" b="1" dirty="0"/>
            </a:br>
            <a:r>
              <a:rPr lang="ru-RU" b="1" dirty="0"/>
              <a:t>в Витебске»</a:t>
            </a:r>
            <a:r>
              <a:rPr lang="ru-RU" dirty="0"/>
              <a:t>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органной музыки </a:t>
            </a:r>
            <a:r>
              <a:rPr lang="ru-RU" b="1" dirty="0"/>
              <a:t>«Званы </a:t>
            </a:r>
            <a:r>
              <a:rPr lang="ru-RU" b="1" dirty="0" err="1"/>
              <a:t>Сафіі</a:t>
            </a:r>
            <a:r>
              <a:rPr lang="ru-RU" dirty="0"/>
              <a:t>» (г. Полоцк);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праздник </a:t>
            </a:r>
            <a:r>
              <a:rPr lang="ru-RU" b="1" dirty="0"/>
              <a:t>«</a:t>
            </a:r>
            <a:r>
              <a:rPr lang="ru-RU" b="1" dirty="0" err="1"/>
              <a:t>Купалье</a:t>
            </a:r>
            <a:r>
              <a:rPr lang="ru-RU" b="1" dirty="0"/>
              <a:t>» </a:t>
            </a:r>
            <a:r>
              <a:rPr lang="ru-RU" dirty="0"/>
              <a:t>(«Александрия собирает друзей»);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народной музыки </a:t>
            </a:r>
            <a:r>
              <a:rPr lang="ru-RU" b="1" dirty="0"/>
              <a:t>«</a:t>
            </a:r>
            <a:r>
              <a:rPr lang="ru-RU" b="1" dirty="0" err="1"/>
              <a:t>Звіняць</a:t>
            </a:r>
            <a:r>
              <a:rPr lang="ru-RU" b="1" dirty="0"/>
              <a:t> </a:t>
            </a:r>
            <a:r>
              <a:rPr lang="ru-RU" b="1" dirty="0" err="1"/>
              <a:t>цымбалы</a:t>
            </a:r>
            <a:r>
              <a:rPr lang="ru-RU" b="1" dirty="0"/>
              <a:t> і </a:t>
            </a:r>
            <a:r>
              <a:rPr lang="ru-RU" b="1" dirty="0" err="1"/>
              <a:t>гармонік</a:t>
            </a:r>
            <a:r>
              <a:rPr lang="ru-RU" b="1" dirty="0"/>
              <a:t>» </a:t>
            </a:r>
            <a:r>
              <a:rPr lang="ru-RU" dirty="0"/>
              <a:t>(г. Поставы);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</a:t>
            </a:r>
            <a:r>
              <a:rPr lang="ru-RU" b="1" dirty="0"/>
              <a:t>фестиваль национальных культур </a:t>
            </a:r>
            <a:br>
              <a:rPr lang="ru-RU" b="1" dirty="0"/>
            </a:br>
            <a:r>
              <a:rPr lang="ru-RU" dirty="0"/>
              <a:t>в  г. Гродно</a:t>
            </a:r>
            <a:endParaRPr lang="ru-RU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BA857D4-623E-42D2-ABF7-3849FEE87DA7}"/>
              </a:ext>
            </a:extLst>
          </p:cNvPr>
          <p:cNvSpPr/>
          <p:nvPr/>
        </p:nvSpPr>
        <p:spPr>
          <a:xfrm>
            <a:off x="5365331" y="1277968"/>
            <a:ext cx="6521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Экологический туризм</a:t>
            </a:r>
            <a:r>
              <a:rPr lang="ru-RU" sz="2000" dirty="0"/>
              <a:t>. Многие природные объекты страны считаются эксклюзивными в Европе. В первую очередь это национальные парки «</a:t>
            </a:r>
            <a:r>
              <a:rPr lang="ru-RU" sz="2000" dirty="0" err="1"/>
              <a:t>Нарочанский</a:t>
            </a:r>
            <a:r>
              <a:rPr lang="ru-RU" sz="2000" dirty="0"/>
              <a:t>», «</a:t>
            </a:r>
            <a:r>
              <a:rPr lang="ru-RU" sz="2000" dirty="0" err="1"/>
              <a:t>Припятский</a:t>
            </a:r>
            <a:r>
              <a:rPr lang="ru-RU" sz="2000" dirty="0"/>
              <a:t>», «</a:t>
            </a:r>
            <a:r>
              <a:rPr lang="ru-RU" sz="2000" dirty="0" err="1"/>
              <a:t>Браславские</a:t>
            </a:r>
            <a:r>
              <a:rPr lang="ru-RU" sz="2000" dirty="0"/>
              <a:t> озера», «Беловежская пуща», Березинский биосферный заповедник, заказники «</a:t>
            </a:r>
            <a:r>
              <a:rPr lang="ru-RU" sz="2000" dirty="0" err="1"/>
              <a:t>Налибокская</a:t>
            </a:r>
            <a:r>
              <a:rPr lang="ru-RU" sz="2000" dirty="0"/>
              <a:t> пуща», «Голубые озера» и многие другие.</a:t>
            </a:r>
            <a:r>
              <a:rPr lang="ru-RU" sz="1200" dirty="0"/>
              <a:t> 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91123F82-A791-4E1A-AE7C-85DBAC2C28C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ED029B4-3010-4B09-9F3C-C7C17374BAE2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91123F82-A791-4E1A-AE7C-85DBAC2C28C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ED029B4-3010-4B09-9F3C-C7C17374BAE2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Карта Беларуси - Беларусь-Родина моя">
            <a:extLst>
              <a:ext uri="{FF2B5EF4-FFF2-40B4-BE49-F238E27FC236}">
                <a16:creationId xmlns:a16="http://schemas.microsoft.com/office/drawing/2014/main" xmlns="" id="{F51DFE6A-7EBF-40E2-ACDF-F9B04F76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2835534"/>
            <a:ext cx="2947739" cy="22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C8766C-6D71-4DCB-ADD5-05BC2E449B1E}"/>
              </a:ext>
            </a:extLst>
          </p:cNvPr>
          <p:cNvSpPr txBox="1"/>
          <p:nvPr/>
        </p:nvSpPr>
        <p:spPr>
          <a:xfrm>
            <a:off x="1011584" y="1387859"/>
            <a:ext cx="3565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2800" b="1" i="1" dirty="0"/>
              <a:t>Где нужно побывать в Беларуси?</a:t>
            </a:r>
            <a:endParaRPr lang="en-US" sz="2800" b="1" i="1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AF1E56B3-5D8C-44A0-B8C4-CADB377E2728}"/>
              </a:ext>
            </a:extLst>
          </p:cNvPr>
          <p:cNvGrpSpPr/>
          <p:nvPr/>
        </p:nvGrpSpPr>
        <p:grpSpPr>
          <a:xfrm>
            <a:off x="169560" y="3928977"/>
            <a:ext cx="4111641" cy="1648400"/>
            <a:chOff x="337968" y="4659868"/>
            <a:chExt cx="3427769" cy="16484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4493E7B-5560-4A39-8B44-93F1A32FEF6F}"/>
                </a:ext>
              </a:extLst>
            </p:cNvPr>
            <p:cNvSpPr txBox="1"/>
            <p:nvPr/>
          </p:nvSpPr>
          <p:spPr>
            <a:xfrm>
              <a:off x="337968" y="4659868"/>
              <a:ext cx="3419212" cy="369332"/>
            </a:xfrm>
            <a:prstGeom prst="rect">
              <a:avLst/>
            </a:prstGeom>
            <a:solidFill>
              <a:srgbClr val="046CB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e-BY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Брестская область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8D1D6E7-3844-4805-A332-0C8656C8D155}"/>
                </a:ext>
              </a:extLst>
            </p:cNvPr>
            <p:cNvSpPr txBox="1"/>
            <p:nvPr/>
          </p:nvSpPr>
          <p:spPr>
            <a:xfrm>
              <a:off x="337968" y="5029200"/>
              <a:ext cx="3427769" cy="127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Брестская крепость;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Каменецкая башня (</a:t>
              </a:r>
              <a:r>
                <a:rPr lang="ru-RU" sz="1600" dirty="0" err="1"/>
                <a:t>Камянецкая</a:t>
              </a:r>
              <a:r>
                <a:rPr lang="ru-RU" sz="1600" dirty="0"/>
                <a:t> вежа);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Археологический музей «Берестье»;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Национальный парк «Беловежская пуща»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/>
                <a:t>и др.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F2D28D2-3596-478D-A8D5-884FC9B500CC}"/>
              </a:ext>
            </a:extLst>
          </p:cNvPr>
          <p:cNvGrpSpPr/>
          <p:nvPr/>
        </p:nvGrpSpPr>
        <p:grpSpPr>
          <a:xfrm>
            <a:off x="220214" y="2530916"/>
            <a:ext cx="4656580" cy="1451423"/>
            <a:chOff x="337969" y="4659868"/>
            <a:chExt cx="3618886" cy="14514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75BBEB6-3CDC-4631-8298-53455F9AAECB}"/>
                </a:ext>
              </a:extLst>
            </p:cNvPr>
            <p:cNvSpPr txBox="1"/>
            <p:nvPr/>
          </p:nvSpPr>
          <p:spPr>
            <a:xfrm>
              <a:off x="337969" y="4659868"/>
              <a:ext cx="3356021" cy="369332"/>
            </a:xfrm>
            <a:prstGeom prst="rect">
              <a:avLst/>
            </a:prstGeom>
            <a:solidFill>
              <a:srgbClr val="EC9C0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e-BY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Гродненская область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6B67B4-DEC1-4572-BC36-4FC5DCB16F89}"/>
                </a:ext>
              </a:extLst>
            </p:cNvPr>
            <p:cNvSpPr txBox="1"/>
            <p:nvPr/>
          </p:nvSpPr>
          <p:spPr>
            <a:xfrm>
              <a:off x="337969" y="5029200"/>
              <a:ext cx="3618886" cy="108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Августовский канал;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Замковый комплекс «Мир»;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Лидский замок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/>
                <a:t>и др.</a:t>
              </a:r>
            </a:p>
            <a:p>
              <a:pPr>
                <a:lnSpc>
                  <a:spcPct val="80000"/>
                </a:lnSpc>
              </a:pPr>
              <a:endParaRPr lang="ru-RU" sz="16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0473CF72-1159-4897-9DCF-268C43F937A4}"/>
              </a:ext>
            </a:extLst>
          </p:cNvPr>
          <p:cNvGrpSpPr/>
          <p:nvPr/>
        </p:nvGrpSpPr>
        <p:grpSpPr>
          <a:xfrm>
            <a:off x="4969613" y="1072004"/>
            <a:ext cx="4875088" cy="1640404"/>
            <a:chOff x="337969" y="4667864"/>
            <a:chExt cx="3165510" cy="16404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1C2FC58-21E4-40C4-B77D-7863B6F2C352}"/>
                </a:ext>
              </a:extLst>
            </p:cNvPr>
            <p:cNvSpPr txBox="1"/>
            <p:nvPr/>
          </p:nvSpPr>
          <p:spPr>
            <a:xfrm>
              <a:off x="337969" y="4667864"/>
              <a:ext cx="3092403" cy="369332"/>
            </a:xfrm>
            <a:prstGeom prst="rect">
              <a:avLst/>
            </a:prstGeom>
            <a:solidFill>
              <a:srgbClr val="841C2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e-BY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Минская область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9D3B5BA-66D3-48CE-977B-C1A4C87C3184}"/>
                </a:ext>
              </a:extLst>
            </p:cNvPr>
            <p:cNvSpPr txBox="1"/>
            <p:nvPr/>
          </p:nvSpPr>
          <p:spPr>
            <a:xfrm>
              <a:off x="337969" y="5029200"/>
              <a:ext cx="3165510" cy="127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Национальный историко-культурный  музей-заповедник «Несвиж»;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Мемориальный комплекс «Хатынь»;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Мемориальный комплекс «Курган Славы»;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Историко-культурный комплекс «Линия Сталина»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/>
                <a:t>и др.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538CB9FD-9F11-4C6C-909C-8B70260CD305}"/>
              </a:ext>
            </a:extLst>
          </p:cNvPr>
          <p:cNvGrpSpPr/>
          <p:nvPr/>
        </p:nvGrpSpPr>
        <p:grpSpPr>
          <a:xfrm>
            <a:off x="7571205" y="2493703"/>
            <a:ext cx="4321814" cy="1286637"/>
            <a:chOff x="337969" y="4622804"/>
            <a:chExt cx="3701090" cy="12866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1FCBEAF-9147-4309-AC49-7248FE021243}"/>
                </a:ext>
              </a:extLst>
            </p:cNvPr>
            <p:cNvSpPr txBox="1"/>
            <p:nvPr/>
          </p:nvSpPr>
          <p:spPr>
            <a:xfrm>
              <a:off x="337969" y="4622804"/>
              <a:ext cx="3701090" cy="369332"/>
            </a:xfrm>
            <a:prstGeom prst="rect">
              <a:avLst/>
            </a:prstGeom>
            <a:solidFill>
              <a:srgbClr val="FCFC9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e-BY" b="1" i="0" dirty="0"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Витебская область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6BCDF64-FAC9-41E1-BAE8-ED3AA257AC85}"/>
                </a:ext>
              </a:extLst>
            </p:cNvPr>
            <p:cNvSpPr txBox="1"/>
            <p:nvPr/>
          </p:nvSpPr>
          <p:spPr>
            <a:xfrm>
              <a:off x="337969" y="5029200"/>
              <a:ext cx="3618886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Национальный парк «Браславские озёра»;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Софийский собор;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Дом-музей Марка Шагала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/>
                <a:t>и др.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A08645DB-BD47-4A77-9E3F-23C1E0AAA6DD}"/>
              </a:ext>
            </a:extLst>
          </p:cNvPr>
          <p:cNvGrpSpPr/>
          <p:nvPr/>
        </p:nvGrpSpPr>
        <p:grpSpPr>
          <a:xfrm>
            <a:off x="7590598" y="3900689"/>
            <a:ext cx="4508206" cy="1488487"/>
            <a:chOff x="337969" y="4622804"/>
            <a:chExt cx="3684046" cy="14884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E20399A-080C-48AF-A5FD-F1CFA1B54C7C}"/>
                </a:ext>
              </a:extLst>
            </p:cNvPr>
            <p:cNvSpPr txBox="1"/>
            <p:nvPr/>
          </p:nvSpPr>
          <p:spPr>
            <a:xfrm>
              <a:off x="337969" y="4622804"/>
              <a:ext cx="3531729" cy="369332"/>
            </a:xfrm>
            <a:prstGeom prst="rect">
              <a:avLst/>
            </a:prstGeom>
            <a:solidFill>
              <a:srgbClr val="AC5C9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e-BY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Могилевская область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B6DA8B3-4068-4CE8-B050-5A40405EDD22}"/>
                </a:ext>
              </a:extLst>
            </p:cNvPr>
            <p:cNvSpPr txBox="1"/>
            <p:nvPr/>
          </p:nvSpPr>
          <p:spPr>
            <a:xfrm>
              <a:off x="337969" y="5029200"/>
              <a:ext cx="3684046" cy="108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Мемориальный комплекс «</a:t>
              </a:r>
              <a:r>
                <a:rPr lang="ru-RU" sz="1600" dirty="0" err="1"/>
                <a:t>Буйничское</a:t>
              </a:r>
              <a:r>
                <a:rPr lang="ru-RU" sz="1600" dirty="0"/>
                <a:t> поле»;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Дворцово-парковый комплекс в </a:t>
              </a:r>
              <a:r>
                <a:rPr lang="ru-RU" sz="1600" dirty="0" err="1"/>
                <a:t>Жиличах</a:t>
              </a:r>
              <a:r>
                <a:rPr lang="ru-RU" sz="1600" dirty="0"/>
                <a:t>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Могилевский художественный музей Витольда </a:t>
              </a:r>
              <a:r>
                <a:rPr lang="ru-RU" sz="1600" dirty="0" err="1"/>
                <a:t>Бялыницкого-Бирули</a:t>
              </a:r>
              <a:endParaRPr lang="ru-RU" sz="1600" dirty="0"/>
            </a:p>
            <a:p>
              <a:pPr>
                <a:lnSpc>
                  <a:spcPct val="80000"/>
                </a:lnSpc>
              </a:pPr>
              <a:r>
                <a:rPr lang="ru-RU" sz="1600" dirty="0"/>
                <a:t>и др.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C5E17CB-744E-4670-983E-10E0C930E696}"/>
              </a:ext>
            </a:extLst>
          </p:cNvPr>
          <p:cNvGrpSpPr/>
          <p:nvPr/>
        </p:nvGrpSpPr>
        <p:grpSpPr>
          <a:xfrm>
            <a:off x="3460999" y="5413347"/>
            <a:ext cx="5270002" cy="1675100"/>
            <a:chOff x="143039" y="4668705"/>
            <a:chExt cx="3921589" cy="16751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0CA5226-5FB9-4399-9574-5BB4A1334482}"/>
                </a:ext>
              </a:extLst>
            </p:cNvPr>
            <p:cNvSpPr txBox="1"/>
            <p:nvPr/>
          </p:nvSpPr>
          <p:spPr>
            <a:xfrm>
              <a:off x="189572" y="4668705"/>
              <a:ext cx="3531729" cy="369332"/>
            </a:xfrm>
            <a:prstGeom prst="rect">
              <a:avLst/>
            </a:prstGeom>
            <a:solidFill>
              <a:srgbClr val="F4D40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e-BY" b="1" i="0" dirty="0">
                  <a:effectLst/>
                  <a:latin typeface="arial" panose="020B0604020202020204" pitchFamily="34" charset="0"/>
                </a:rPr>
                <a:t>Гомельская область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22A2928-4646-4985-B63C-ACED3E30883A}"/>
                </a:ext>
              </a:extLst>
            </p:cNvPr>
            <p:cNvSpPr txBox="1"/>
            <p:nvPr/>
          </p:nvSpPr>
          <p:spPr>
            <a:xfrm>
              <a:off x="143039" y="5064737"/>
              <a:ext cx="3921589" cy="127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Гомельский дворцово-парковый ансамбль;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Национальный парк «</a:t>
              </a:r>
              <a:r>
                <a:rPr lang="ru-RU" sz="1600" dirty="0" err="1"/>
                <a:t>Припятский</a:t>
              </a:r>
              <a:r>
                <a:rPr lang="ru-RU" sz="1600" dirty="0"/>
                <a:t>»;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Мемориальный комплекс «Памятник детям-жертвам Великой Отечественной войны» в </a:t>
              </a:r>
              <a:r>
                <a:rPr lang="ru-RU" sz="1600" dirty="0" err="1"/>
                <a:t>г.п</a:t>
              </a:r>
              <a:r>
                <a:rPr lang="ru-RU" sz="1600" dirty="0"/>
                <a:t>. Красный берег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/>
                <a:t>и др.</a:t>
              </a:r>
            </a:p>
          </p:txBody>
        </p:sp>
      </p:grpSp>
      <p:pic>
        <p:nvPicPr>
          <p:cNvPr id="25" name="Picture 2">
            <a:hlinkClick r:id="rId4"/>
            <a:extLst>
              <a:ext uri="{FF2B5EF4-FFF2-40B4-BE49-F238E27FC236}">
                <a16:creationId xmlns:a16="http://schemas.microsoft.com/office/drawing/2014/main" xmlns="" id="{0DB29EB5-0A01-41F0-8AC6-EBB0846A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404" y="5287251"/>
            <a:ext cx="853922" cy="85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1A2F000-8DA9-4144-AF5B-E6E613BE7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2774" y="5197634"/>
            <a:ext cx="456149" cy="45237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D748225-573C-4122-9BA6-42E766D5F3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859" y="5650013"/>
            <a:ext cx="491160" cy="4911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8CE5ACF-C25B-45FA-BD6D-E99AF25A9BB7}"/>
              </a:ext>
            </a:extLst>
          </p:cNvPr>
          <p:cNvSpPr txBox="1"/>
          <p:nvPr/>
        </p:nvSpPr>
        <p:spPr>
          <a:xfrm>
            <a:off x="8823480" y="6161188"/>
            <a:ext cx="3093745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i="1" dirty="0"/>
              <a:t>Видео «Главные достопримечательности Беларуси»</a:t>
            </a:r>
          </a:p>
        </p:txBody>
      </p:sp>
    </p:spTree>
    <p:extLst>
      <p:ext uri="{BB962C8B-B14F-4D97-AF65-F5344CB8AC3E}">
        <p14:creationId xmlns:p14="http://schemas.microsoft.com/office/powerpoint/2010/main" val="4158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905</Words>
  <Application>Microsoft Office PowerPoint</Application>
  <PresentationFormat>Произвольный</PresentationFormat>
  <Paragraphs>131</Paragraphs>
  <Slides>9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Arial Black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361</cp:revision>
  <cp:lastPrinted>2018-12-07T06:48:34Z</cp:lastPrinted>
  <dcterms:created xsi:type="dcterms:W3CDTF">2018-12-03T10:14:15Z</dcterms:created>
  <dcterms:modified xsi:type="dcterms:W3CDTF">2021-12-20T13:07:04Z</dcterms:modified>
</cp:coreProperties>
</file>