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309" r:id="rId2"/>
    <p:sldId id="279" r:id="rId3"/>
    <p:sldId id="281" r:id="rId4"/>
    <p:sldId id="311" r:id="rId5"/>
    <p:sldId id="312" r:id="rId6"/>
    <p:sldId id="317" r:id="rId7"/>
    <p:sldId id="318" r:id="rId8"/>
    <p:sldId id="319" r:id="rId9"/>
    <p:sldId id="313" r:id="rId10"/>
    <p:sldId id="316" r:id="rId11"/>
    <p:sldId id="314" r:id="rId12"/>
    <p:sldId id="315" r:id="rId13"/>
  </p:sldIdLst>
  <p:sldSz cx="12192000" cy="6858000"/>
  <p:notesSz cx="6858000" cy="9144000"/>
  <p:embeddedFontLst>
    <p:embeddedFont>
      <p:font typeface="Arial Black" pitchFamily="34" charset="0"/>
      <p:bold r:id="rId15"/>
    </p:embeddedFont>
    <p:embeddedFont>
      <p:font typeface="Calibri Light" charset="0"/>
      <p:regular r:id="rId16"/>
      <p: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008000"/>
    <a:srgbClr val="B91D16"/>
    <a:srgbClr val="E01F1A"/>
    <a:srgbClr val="DA2320"/>
    <a:srgbClr val="E2201B"/>
    <a:srgbClr val="AC1B16"/>
    <a:srgbClr val="2A5F7F"/>
    <a:srgbClr val="204D6E"/>
    <a:srgbClr val="235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6" autoAdjust="0"/>
    <p:restoredTop sz="94784" autoAdjust="0"/>
  </p:normalViewPr>
  <p:slideViewPr>
    <p:cSldViewPr snapToGrid="0">
      <p:cViewPr>
        <p:scale>
          <a:sx n="88" d="100"/>
          <a:sy n="88" d="100"/>
        </p:scale>
        <p:origin x="-426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20.09.2021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9197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62505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0163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27567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60111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52948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047518-D355-4F7A-A2B9-51FCBA674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70789AB-250F-471C-8483-ED3F0CA6C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6B0AFF-DC10-4A5D-8816-4B31F9F2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49D8AE-DE2E-42FF-87FA-5DA95258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990AD91-ABA3-4214-84C7-3C26221F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894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xmlns="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02B80F7-76B5-4FA0-B781-4C35CD52F02A}"/>
              </a:ext>
            </a:extLst>
          </p:cNvPr>
          <p:cNvSpPr/>
          <p:nvPr userDrawn="1"/>
        </p:nvSpPr>
        <p:spPr>
          <a:xfrm>
            <a:off x="6806960" y="90820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0CEDD956-B3AF-4AC1-AA44-1EE5E8FC38C0}"/>
              </a:ext>
            </a:extLst>
          </p:cNvPr>
          <p:cNvGrpSpPr/>
          <p:nvPr userDrawn="1"/>
        </p:nvGrpSpPr>
        <p:grpSpPr>
          <a:xfrm>
            <a:off x="9904918" y="601679"/>
            <a:ext cx="1481950" cy="484901"/>
            <a:chOff x="9757074" y="699511"/>
            <a:chExt cx="1481950" cy="48490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A7C09769-487C-4A3E-AFF7-1073DA4BD4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l="41521"/>
            <a:stretch/>
          </p:blipFill>
          <p:spPr>
            <a:xfrm>
              <a:off x="9757074" y="926818"/>
              <a:ext cx="1481950" cy="257594"/>
            </a:xfrm>
            <a:prstGeom prst="rect">
              <a:avLst/>
            </a:prstGeom>
            <a:effectLst/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2E320D15-8BC8-4F46-B7CF-69BDA9BC1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r="57828"/>
            <a:stretch/>
          </p:blipFill>
          <p:spPr>
            <a:xfrm>
              <a:off x="9780517" y="699511"/>
              <a:ext cx="1068715" cy="257594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369733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DF0D46-03FB-40DE-9262-95457202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A9C33C8-EA0A-4C0F-A79D-091E9FF92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17D898-6351-409F-99D2-0E42B969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2DFE41-A51D-4BB7-B281-CD9E262B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6C2A6A-C8B6-4800-8000-B2A208D0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73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E0EB2AE-2EEA-4E02-B241-E88905DA6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96CE4D-58BB-46AA-821D-EB24EE87A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A53E276-7AA4-4887-A5AF-B5B9B4A0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01CD4F-65EF-4EC3-842D-882CE1B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E9E4F5-F40C-4647-BA33-6E0ED60D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226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F5CA8F-E289-447F-82FE-671821ED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D0DF2D-62C9-4277-AC2F-DED10ADB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D75228-09B7-4FD0-B1D8-F363090C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A2DA92-A504-4FEA-B07C-34893624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6F0FA9-C6A0-45D5-821C-81B894FB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33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16B423-4918-417B-913F-88C70FDA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3206230-C331-4D82-81D4-FAD019CC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906615-50B8-4DA3-AE0A-C0C3079A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725EAF-B987-4940-9C8B-04A07862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F1442F-B94A-471D-B387-0BF207CD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986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500D54-07F0-4C68-BFC8-CF856EAD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1760AF-7165-466E-931B-63286E523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DA142AE-88EB-4199-9704-74B4041F7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F4F6BEB-9013-44F0-8A77-4293CEE6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964689B-C38F-44E7-A176-9A8E849A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26851F2-7506-484E-8A37-FA3F3DE5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981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35D107-6492-49BC-B93E-DF747134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1EC13D6-0260-46C0-BDD3-FBA082102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96D720C-08BB-4794-882A-A680B489A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910B746-D231-415C-A88B-A33781306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C3C7C03-BE96-4706-9EE2-5CA7A958D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6A467F1-77EF-416D-932B-7A0B57E9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474A35B-8A85-4371-B83C-D4669982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6ED622F-4A53-410B-9E91-4D6C00A9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606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487A0D-541F-44CB-8CDB-EE6D3FBB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C593C35-ECAA-437E-9DC4-76CA89C8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47332C6-8E79-4D4A-9BFF-77E95E69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EAB0008-1D37-41F9-9DB3-9E2637E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532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255487D-E4AD-404C-BC2E-00BAD54C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7FEDFAD-7591-4066-9F72-8128902A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E7CE97B-79B1-48E5-A359-DB7955FA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30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902376-3488-452E-9CE3-6E885A10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07AEB9-7AE0-41E7-9A03-5EB945056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BA4C6C2-DD05-447D-8493-FE12A77FD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40E10D8-55D2-4167-9233-3E7D2E2D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BB21939-2ACA-47BA-9FEB-0104455E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59105F2-0D9D-4351-9E97-340C32AD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714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A91A64-10B8-4213-8047-2B52AE9C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A1BFC4F-568D-499A-8E85-674AFEA90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76C2A26-D88C-4EA8-8187-59DB3225A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D23A2D8-D0F5-4410-8A10-F2F495D2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91E348B-24C3-40EE-B460-2BD67BC1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77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8D1E64-47B9-49BC-B4A7-1E6209D6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530FD6A-FFAD-433C-B81E-42522D809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5CC359-AAF4-47CB-B2D1-B50CC5D6D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6E64B2-9F54-4009-95AF-310382504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D5FAD2-012F-4C6D-A9D4-8F7EB3638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320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62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12" Type="http://schemas.openxmlformats.org/officeDocument/2006/relationships/hyperlink" Target="https://profiweek.by/" TargetMode="Externa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11.xml"/><Relationship Id="rId6" Type="http://schemas.microsoft.com/office/2007/relationships/hdphoto" Target="../media/hdphoto17.wdp"/><Relationship Id="rId11" Type="http://schemas.microsoft.com/office/2007/relationships/hdphoto" Target="../media/hdphoto19.wdp"/><Relationship Id="rId5" Type="http://schemas.openxmlformats.org/officeDocument/2006/relationships/image" Target="../media/image20.png"/><Relationship Id="rId15" Type="http://schemas.openxmlformats.org/officeDocument/2006/relationships/slide" Target="slide9.xml"/><Relationship Id="rId10" Type="http://schemas.openxmlformats.org/officeDocument/2006/relationships/image" Target="../media/image22.png"/><Relationship Id="rId4" Type="http://schemas.microsoft.com/office/2007/relationships/hdphoto" Target="../media/hdphoto16.wdp"/><Relationship Id="rId9" Type="http://schemas.microsoft.com/office/2007/relationships/hdphoto" Target="../media/hdphoto18.wdp"/><Relationship Id="rId1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21.wdp"/><Relationship Id="rId5" Type="http://schemas.openxmlformats.org/officeDocument/2006/relationships/image" Target="../media/image26.png"/><Relationship Id="rId4" Type="http://schemas.microsoft.com/office/2007/relationships/hdphoto" Target="../media/hdphoto20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23.wdp"/><Relationship Id="rId5" Type="http://schemas.openxmlformats.org/officeDocument/2006/relationships/image" Target="../media/image28.png"/><Relationship Id="rId4" Type="http://schemas.microsoft.com/office/2007/relationships/hdphoto" Target="../media/hdphoto22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4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youtu.be/niH_P20ZWEw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niH_P20ZWEw" TargetMode="Externa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10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7.png"/><Relationship Id="rId3" Type="http://schemas.microsoft.com/office/2007/relationships/hdphoto" Target="../media/hdphoto11.wdp"/><Relationship Id="rId7" Type="http://schemas.openxmlformats.org/officeDocument/2006/relationships/slide" Target="slide7.xml"/><Relationship Id="rId12" Type="http://schemas.microsoft.com/office/2007/relationships/hdphoto" Target="../media/hdphoto1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12.wdp"/><Relationship Id="rId11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slide" Target="slide8.xml"/><Relationship Id="rId4" Type="http://schemas.openxmlformats.org/officeDocument/2006/relationships/slide" Target="slide6.xml"/><Relationship Id="rId9" Type="http://schemas.microsoft.com/office/2007/relationships/hdphoto" Target="../media/hdphoto13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2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14.wdp"/><Relationship Id="rId4" Type="http://schemas.microsoft.com/office/2007/relationships/hdphoto" Target="../media/hdphoto11.wdp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15.wdp"/><Relationship Id="rId3" Type="http://schemas.microsoft.com/office/2007/relationships/hdphoto" Target="../media/hdphoto11.wdp"/><Relationship Id="rId7" Type="http://schemas.microsoft.com/office/2007/relationships/hdphoto" Target="../media/hdphoto13.wdp"/><Relationship Id="rId12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11" Type="http://schemas.openxmlformats.org/officeDocument/2006/relationships/slide" Target="slide5.xml"/><Relationship Id="rId5" Type="http://schemas.microsoft.com/office/2007/relationships/hdphoto" Target="../media/hdphoto12.wdp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microsoft.com/office/2007/relationships/hdphoto" Target="../media/hdphoto1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11" Type="http://schemas.openxmlformats.org/officeDocument/2006/relationships/slide" Target="slide5.xml"/><Relationship Id="rId5" Type="http://schemas.microsoft.com/office/2007/relationships/hdphoto" Target="../media/hdphoto12.wdp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microsoft.com/office/2007/relationships/hdphoto" Target="../media/hdphoto1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7.wdp"/><Relationship Id="rId5" Type="http://schemas.openxmlformats.org/officeDocument/2006/relationships/image" Target="../media/image20.png"/><Relationship Id="rId10" Type="http://schemas.microsoft.com/office/2007/relationships/hdphoto" Target="../media/hdphoto18.wdp"/><Relationship Id="rId4" Type="http://schemas.microsoft.com/office/2007/relationships/hdphoto" Target="../media/hdphoto16.wdp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4351561" y="153733"/>
            <a:ext cx="7760971" cy="179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ПРОЕКТ </a:t>
            </a:r>
            <a:b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4800" b="1" dirty="0">
              <a:solidFill>
                <a:srgbClr val="0095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108858" y="6412148"/>
            <a:ext cx="12192000" cy="29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Сентябрь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2021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E8A43DB-0F94-4D29-9961-3C25039C203F}"/>
              </a:ext>
            </a:extLst>
          </p:cNvPr>
          <p:cNvSpPr/>
          <p:nvPr/>
        </p:nvSpPr>
        <p:spPr>
          <a:xfrm>
            <a:off x="4479412" y="1915496"/>
            <a:ext cx="7505267" cy="64451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11" y="1494696"/>
            <a:ext cx="3782558" cy="4246086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:a16="http://schemas.microsoft.com/office/drawing/2014/main" xmlns="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4735523" y="3753815"/>
            <a:ext cx="7141557" cy="17046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  <a:t>Образование </a:t>
            </a: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  <a:t>во имя будущего страны</a:t>
            </a: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2800" b="1" dirty="0">
                <a:latin typeface="Arial"/>
                <a:ea typeface="Arial"/>
                <a:cs typeface="Arial"/>
                <a:sym typeface="Arial"/>
              </a:rPr>
              <a:t>(о достижениях на всех уровнях основного образования)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DC78F94-84D3-4F0D-97E6-029F8257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</a:t>
            </a:fld>
            <a:endParaRPr lang="x-none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1B727DA-8BDA-41A2-AF77-936FD3ACE3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5523" y="2077822"/>
            <a:ext cx="7106072" cy="72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85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10</a:t>
            </a:fld>
            <a:endParaRPr lang="x-none" dirty="0"/>
          </a:p>
        </p:txBody>
      </p:sp>
      <p:sp>
        <p:nvSpPr>
          <p:cNvPr id="18" name="Заголовок 9">
            <a:extLst>
              <a:ext uri="{FF2B5EF4-FFF2-40B4-BE49-F238E27FC236}">
                <a16:creationId xmlns:a16="http://schemas.microsoft.com/office/drawing/2014/main" xmlns="" id="{E6BBB849-1F5A-4CBF-BACF-C92B8380FB12}"/>
              </a:ext>
            </a:extLst>
          </p:cNvPr>
          <p:cNvSpPr txBox="1">
            <a:spLocks/>
          </p:cNvSpPr>
          <p:nvPr/>
        </p:nvSpPr>
        <p:spPr>
          <a:xfrm>
            <a:off x="455201" y="613317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Профессионально-техническое и среднее специальное образование в Республике Беларусь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44574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DA78743-CF51-452B-AB81-473C61955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7795" y="1640341"/>
            <a:ext cx="4196810" cy="234442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1C32A9E-2176-4636-8B6C-11DB8BE64E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8355" y="3891696"/>
            <a:ext cx="1337410" cy="1027340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D216664-7F49-44A9-AB27-2120BBCA76A2}"/>
              </a:ext>
            </a:extLst>
          </p:cNvPr>
          <p:cNvSpPr/>
          <p:nvPr/>
        </p:nvSpPr>
        <p:spPr>
          <a:xfrm>
            <a:off x="6096000" y="4965203"/>
            <a:ext cx="35131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/>
              <a:t>В </a:t>
            </a:r>
            <a:r>
              <a:rPr lang="ru-RU" b="1" dirty="0"/>
              <a:t>2014 г.</a:t>
            </a:r>
            <a:r>
              <a:rPr lang="ru-RU" dirty="0"/>
              <a:t> Беларусь присоединилась к движению </a:t>
            </a:r>
            <a:r>
              <a:rPr lang="ru-RU" sz="1600" b="1" dirty="0" err="1">
                <a:latin typeface="Arial Black" panose="020B0A04020102020204" pitchFamily="34" charset="0"/>
              </a:rPr>
              <a:t>WorldSkills</a:t>
            </a:r>
            <a:r>
              <a:rPr lang="ru-RU" sz="1600" b="1" dirty="0">
                <a:latin typeface="Arial Black" panose="020B0A04020102020204" pitchFamily="34" charset="0"/>
              </a:rPr>
              <a:t> International </a:t>
            </a:r>
            <a:r>
              <a:rPr lang="ru-RU" dirty="0"/>
              <a:t>и принимает участие в мировых чемпионатах профессионального мастерства. 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6CA8B445-913A-4662-9589-ED67F7B6F4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767" y="5768348"/>
            <a:ext cx="538374" cy="538374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DABE18F-9EA9-4F5A-B3DD-FDA6BE73AC76}"/>
              </a:ext>
            </a:extLst>
          </p:cNvPr>
          <p:cNvSpPr/>
          <p:nvPr/>
        </p:nvSpPr>
        <p:spPr>
          <a:xfrm>
            <a:off x="295417" y="4211972"/>
            <a:ext cx="55133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 Black" panose="020B0A04020102020204" pitchFamily="34" charset="0"/>
              </a:rPr>
              <a:t>125 </a:t>
            </a:r>
            <a:r>
              <a:rPr lang="ru-RU" dirty="0"/>
              <a:t>учреждений профессионально-технического образования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 Black" panose="020B0A04020102020204" pitchFamily="34" charset="0"/>
              </a:rPr>
              <a:t>41 </a:t>
            </a:r>
            <a:r>
              <a:rPr lang="ru-RU" dirty="0"/>
              <a:t>учреждение образования других уровней, реализующих образовательные программы ПТО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 Black" panose="020B0A04020102020204" pitchFamily="34" charset="0"/>
              </a:rPr>
              <a:t>110 </a:t>
            </a:r>
            <a:r>
              <a:rPr lang="ru-RU" dirty="0"/>
              <a:t>учреждений среднего специального образования (</a:t>
            </a:r>
            <a:r>
              <a:rPr lang="ru-RU" sz="1600" b="1" dirty="0">
                <a:latin typeface="Arial Black" panose="020B0A04020102020204" pitchFamily="34" charset="0"/>
              </a:rPr>
              <a:t>9 </a:t>
            </a:r>
            <a:r>
              <a:rPr lang="ru-RU" dirty="0"/>
              <a:t>– частной формы собственности)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 Black" panose="020B0A04020102020204" pitchFamily="34" charset="0"/>
              </a:rPr>
              <a:t>84 </a:t>
            </a:r>
            <a:r>
              <a:rPr lang="ru-RU" dirty="0"/>
              <a:t>учреждения образования других уровней, реализующих образовательные программы ССО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A0F6C4F9-74E7-4AA9-8D59-6239790055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186" y="4051071"/>
            <a:ext cx="1906939" cy="2042076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028" name="Picture 4" descr="Твое профессиональное образование” – БГСПЛ">
            <a:extLst>
              <a:ext uri="{FF2B5EF4-FFF2-40B4-BE49-F238E27FC236}">
                <a16:creationId xmlns:a16="http://schemas.microsoft.com/office/drawing/2014/main" xmlns="" id="{B8D7C33D-251A-4FED-88A7-45C8935AC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010" y="1654204"/>
            <a:ext cx="3353745" cy="121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F2FA001-4FDD-4D5C-9AEB-610DD8BD6AA8}"/>
              </a:ext>
            </a:extLst>
          </p:cNvPr>
          <p:cNvSpPr txBox="1"/>
          <p:nvPr/>
        </p:nvSpPr>
        <p:spPr>
          <a:xfrm>
            <a:off x="5327820" y="2968366"/>
            <a:ext cx="64605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27 сентября – 3 октября</a:t>
            </a:r>
            <a:endParaRPr lang="en-US" b="1" dirty="0">
              <a:latin typeface="Arial Black" panose="020B0A04020102020204" pitchFamily="34" charset="0"/>
            </a:endParaRPr>
          </a:p>
          <a:p>
            <a:r>
              <a:rPr lang="ru-RU" sz="1200" dirty="0">
                <a:solidFill>
                  <a:srgbClr val="212121"/>
                </a:solidFill>
              </a:rPr>
              <a:t>  </a:t>
            </a:r>
            <a:r>
              <a:rPr lang="ru-RU" dirty="0">
                <a:solidFill>
                  <a:srgbClr val="212121"/>
                </a:solidFill>
              </a:rPr>
              <a:t>«</a:t>
            </a:r>
            <a:r>
              <a:rPr lang="ru-RU" b="1" dirty="0">
                <a:solidFill>
                  <a:srgbClr val="212121"/>
                </a:solidFill>
              </a:rPr>
              <a:t>Твое профессиональное образование: неделя для вопросов, ответов, обсуждений</a:t>
            </a:r>
            <a:r>
              <a:rPr lang="ru-RU" dirty="0">
                <a:solidFill>
                  <a:srgbClr val="212121"/>
                </a:solidFill>
              </a:rPr>
              <a:t>»</a:t>
            </a:r>
            <a:endParaRPr lang="x-none" dirty="0"/>
          </a:p>
        </p:txBody>
      </p:sp>
      <p:pic>
        <p:nvPicPr>
          <p:cNvPr id="1030" name="Picture 6">
            <a:hlinkClick r:id="rId12"/>
            <a:extLst>
              <a:ext uri="{FF2B5EF4-FFF2-40B4-BE49-F238E27FC236}">
                <a16:creationId xmlns:a16="http://schemas.microsoft.com/office/drawing/2014/main" xmlns="" id="{D9F80351-C330-40D9-978D-AADBB43F1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710" y="1677219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29D720B-79D9-498D-AE47-95C44F69A5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03" y="2270617"/>
            <a:ext cx="538374" cy="53837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BF8D668-6085-40BF-BE3F-9C9FEC24009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10978" y="1522613"/>
            <a:ext cx="563630" cy="558972"/>
          </a:xfrm>
          <a:prstGeom prst="rect">
            <a:avLst/>
          </a:prstGeom>
        </p:spPr>
      </p:pic>
      <p:pic>
        <p:nvPicPr>
          <p:cNvPr id="1026" name="Picture 2" descr="Образование. Профессиональное">
            <a:hlinkClick r:id="rId15" action="ppaction://hlinksldjump"/>
            <a:extLst>
              <a:ext uri="{FF2B5EF4-FFF2-40B4-BE49-F238E27FC236}">
                <a16:creationId xmlns:a16="http://schemas.microsoft.com/office/drawing/2014/main" xmlns="" id="{A2B1097F-5FBA-4738-AC58-67F20B375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658" y="214312"/>
            <a:ext cx="6076950" cy="64293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65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11</a:t>
            </a:fld>
            <a:endParaRPr lang="x-none" dirty="0"/>
          </a:p>
        </p:txBody>
      </p:sp>
      <p:sp>
        <p:nvSpPr>
          <p:cNvPr id="18" name="Заголовок 9">
            <a:extLst>
              <a:ext uri="{FF2B5EF4-FFF2-40B4-BE49-F238E27FC236}">
                <a16:creationId xmlns:a16="http://schemas.microsoft.com/office/drawing/2014/main" xmlns="" id="{E6BBB849-1F5A-4CBF-BACF-C92B8380FB12}"/>
              </a:ext>
            </a:extLst>
          </p:cNvPr>
          <p:cNvSpPr txBox="1">
            <a:spLocks/>
          </p:cNvSpPr>
          <p:nvPr/>
        </p:nvSpPr>
        <p:spPr>
          <a:xfrm>
            <a:off x="455201" y="613317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Высшее образование в Республике Беларусь 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272746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998476E2-9959-404D-BA32-C7F27CC773F8}"/>
              </a:ext>
            </a:extLst>
          </p:cNvPr>
          <p:cNvSpPr/>
          <p:nvPr/>
        </p:nvSpPr>
        <p:spPr>
          <a:xfrm>
            <a:off x="4965700" y="1456147"/>
            <a:ext cx="67710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</a:t>
            </a:r>
            <a:r>
              <a:rPr lang="ru-RU" b="1" dirty="0">
                <a:latin typeface="Arial Black" panose="020B0A04020102020204" pitchFamily="34" charset="0"/>
              </a:rPr>
              <a:t>1581 году </a:t>
            </a:r>
            <a:r>
              <a:rPr lang="ru-RU" dirty="0" smtClean="0"/>
              <a:t>в </a:t>
            </a:r>
            <a:r>
              <a:rPr lang="ru-RU" b="1" dirty="0"/>
              <a:t>Полоцке</a:t>
            </a:r>
            <a:r>
              <a:rPr lang="ru-RU" dirty="0"/>
              <a:t> был основан </a:t>
            </a:r>
            <a:r>
              <a:rPr lang="ru-RU" b="1" dirty="0">
                <a:solidFill>
                  <a:srgbClr val="376092"/>
                </a:solidFill>
              </a:rPr>
              <a:t>иезуитский коллегиум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b="1" dirty="0">
                <a:latin typeface="Arial Black" panose="020B0A04020102020204" pitchFamily="34" charset="0"/>
              </a:rPr>
              <a:t>12 января 1812 года </a:t>
            </a:r>
            <a:r>
              <a:rPr lang="ru-RU" dirty="0"/>
              <a:t>указом императора </a:t>
            </a:r>
            <a:r>
              <a:rPr lang="ru-RU" b="1" dirty="0"/>
              <a:t>Александра I</a:t>
            </a:r>
            <a:r>
              <a:rPr lang="ru-RU" dirty="0"/>
              <a:t> он был преобразован в </a:t>
            </a:r>
            <a:r>
              <a:rPr lang="ru-RU" b="1" dirty="0">
                <a:solidFill>
                  <a:srgbClr val="376092"/>
                </a:solidFill>
              </a:rPr>
              <a:t>Полоцкую иезуитскую академию </a:t>
            </a:r>
            <a:r>
              <a:rPr lang="ru-RU" dirty="0"/>
              <a:t>с правами университета и стал первым высшим учебным заведением на территории современной Беларуси. </a:t>
            </a:r>
          </a:p>
          <a:p>
            <a:pPr algn="just"/>
            <a:r>
              <a:rPr lang="ru-RU" dirty="0"/>
              <a:t>Его наследником считают </a:t>
            </a:r>
            <a:r>
              <a:rPr lang="ru-RU" b="1" dirty="0"/>
              <a:t>Полоцкий государственный университет</a:t>
            </a:r>
            <a:r>
              <a:rPr lang="ru-RU" dirty="0"/>
              <a:t>.</a:t>
            </a:r>
          </a:p>
        </p:txBody>
      </p:sp>
      <p:pic>
        <p:nvPicPr>
          <p:cNvPr id="4" name="Picture 4" descr="Иезуитская академия (Полоцк) — Википедия">
            <a:extLst>
              <a:ext uri="{FF2B5EF4-FFF2-40B4-BE49-F238E27FC236}">
                <a16:creationId xmlns:a16="http://schemas.microsoft.com/office/drawing/2014/main" xmlns="" id="{FB3A35A9-15C9-4DDF-B9DF-334968894C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873" b="21877"/>
          <a:stretch/>
        </p:blipFill>
        <p:spPr bwMode="auto">
          <a:xfrm>
            <a:off x="517848" y="1479607"/>
            <a:ext cx="4219252" cy="283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EB9329CE-86D8-4D9F-8D37-0253DC2780EB}"/>
              </a:ext>
            </a:extLst>
          </p:cNvPr>
          <p:cNvSpPr/>
          <p:nvPr/>
        </p:nvSpPr>
        <p:spPr>
          <a:xfrm>
            <a:off x="5701218" y="4949684"/>
            <a:ext cx="60355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</a:t>
            </a:r>
            <a:r>
              <a:rPr lang="ru-RU" b="1" dirty="0">
                <a:latin typeface="Arial Black" panose="020B0A04020102020204" pitchFamily="34" charset="0"/>
              </a:rPr>
              <a:t>1775 году </a:t>
            </a:r>
            <a:r>
              <a:rPr lang="ru-RU" dirty="0"/>
              <a:t>в </a:t>
            </a:r>
            <a:r>
              <a:rPr lang="ru-RU" b="1" dirty="0"/>
              <a:t>Гродно</a:t>
            </a:r>
            <a:r>
              <a:rPr lang="ru-RU" dirty="0"/>
              <a:t> начала работу </a:t>
            </a:r>
            <a:r>
              <a:rPr lang="ru-RU" b="1" dirty="0">
                <a:solidFill>
                  <a:srgbClr val="376092"/>
                </a:solidFill>
              </a:rPr>
              <a:t>Высшая медицинская академия </a:t>
            </a:r>
            <a:r>
              <a:rPr lang="ru-RU" dirty="0"/>
              <a:t>– первое на территории Беларуси высшее учреждение образования по подготовке медицинского персонала. </a:t>
            </a:r>
            <a:endParaRPr lang="en-US" sz="2000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E2BD9BB8-8057-45A3-974D-B90AD5A1E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41" y="4448433"/>
            <a:ext cx="4978151" cy="220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647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12</a:t>
            </a:fld>
            <a:endParaRPr lang="x-none" dirty="0"/>
          </a:p>
        </p:txBody>
      </p:sp>
      <p:sp>
        <p:nvSpPr>
          <p:cNvPr id="18" name="Заголовок 9">
            <a:extLst>
              <a:ext uri="{FF2B5EF4-FFF2-40B4-BE49-F238E27FC236}">
                <a16:creationId xmlns:a16="http://schemas.microsoft.com/office/drawing/2014/main" xmlns="" id="{E6BBB849-1F5A-4CBF-BACF-C92B8380FB12}"/>
              </a:ext>
            </a:extLst>
          </p:cNvPr>
          <p:cNvSpPr txBox="1">
            <a:spLocks/>
          </p:cNvSpPr>
          <p:nvPr/>
        </p:nvSpPr>
        <p:spPr>
          <a:xfrm>
            <a:off x="455201" y="613317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Высшее образование в Республике Беларусь 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272746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Education, Belarus | Belarus.by">
            <a:extLst>
              <a:ext uri="{FF2B5EF4-FFF2-40B4-BE49-F238E27FC236}">
                <a16:creationId xmlns:a16="http://schemas.microsoft.com/office/drawing/2014/main" xmlns="" id="{0C73F587-77A8-42A3-9E36-30F8D9429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00" y="1362518"/>
            <a:ext cx="4224922" cy="22472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3D0CF1F3-A8A4-4823-8D2F-368B2AFCFF99}"/>
              </a:ext>
            </a:extLst>
          </p:cNvPr>
          <p:cNvSpPr/>
          <p:nvPr/>
        </p:nvSpPr>
        <p:spPr>
          <a:xfrm>
            <a:off x="343885" y="3648822"/>
            <a:ext cx="701500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 Black" panose="020B0A04020102020204" pitchFamily="34" charset="0"/>
              </a:rPr>
              <a:t>42</a:t>
            </a:r>
            <a:r>
              <a:rPr lang="ru-RU" sz="2000" b="1" dirty="0"/>
              <a:t> </a:t>
            </a:r>
            <a:r>
              <a:rPr lang="ru-RU" sz="2000" dirty="0"/>
              <a:t>государственных</a:t>
            </a:r>
            <a:r>
              <a:rPr lang="en-US" sz="2000" dirty="0"/>
              <a:t> </a:t>
            </a:r>
            <a:r>
              <a:rPr lang="ru-RU" sz="2000" dirty="0" smtClean="0"/>
              <a:t>ВУЗа:</a:t>
            </a:r>
            <a:endParaRPr lang="ru-RU" sz="2000" dirty="0"/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Arial Black" panose="020B0A04020102020204" pitchFamily="34" charset="0"/>
              </a:rPr>
              <a:t>31</a:t>
            </a:r>
            <a:r>
              <a:rPr lang="ru-RU" sz="2000" dirty="0"/>
              <a:t> университет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Arial Black" panose="020B0A04020102020204" pitchFamily="34" charset="0"/>
              </a:rPr>
              <a:t>9</a:t>
            </a:r>
            <a:r>
              <a:rPr lang="ru-RU" sz="2000" b="1" dirty="0"/>
              <a:t> </a:t>
            </a:r>
            <a:r>
              <a:rPr lang="ru-RU" sz="2000" dirty="0"/>
              <a:t>академий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Arial Black" panose="020B0A04020102020204" pitchFamily="34" charset="0"/>
              </a:rPr>
              <a:t>2</a:t>
            </a:r>
            <a:r>
              <a:rPr lang="ru-RU" sz="2000" dirty="0"/>
              <a:t> института</a:t>
            </a:r>
          </a:p>
          <a:p>
            <a:pPr>
              <a:spcAft>
                <a:spcPts val="0"/>
              </a:spcAft>
            </a:pPr>
            <a:r>
              <a:rPr lang="ru-RU" b="1" dirty="0">
                <a:latin typeface="Arial Black" panose="020B0A04020102020204" pitchFamily="34" charset="0"/>
              </a:rPr>
              <a:t>8</a:t>
            </a:r>
            <a:r>
              <a:rPr lang="ru-RU" sz="2000" dirty="0"/>
              <a:t> — частной формы обучения.</a:t>
            </a:r>
          </a:p>
          <a:p>
            <a:pPr>
              <a:spcAft>
                <a:spcPts val="0"/>
              </a:spcAft>
            </a:pPr>
            <a:r>
              <a:rPr lang="ru-RU" sz="1000" dirty="0"/>
              <a:t>  </a:t>
            </a:r>
          </a:p>
          <a:p>
            <a:pPr>
              <a:spcAft>
                <a:spcPts val="0"/>
              </a:spcAft>
            </a:pPr>
            <a:r>
              <a:rPr lang="ru-RU" b="1" dirty="0"/>
              <a:t>БГУ</a:t>
            </a:r>
            <a:r>
              <a:rPr lang="ru-RU" dirty="0"/>
              <a:t> входит в число лучших университетов мира. </a:t>
            </a:r>
          </a:p>
          <a:p>
            <a:pPr>
              <a:spcAft>
                <a:spcPts val="0"/>
              </a:spcAft>
            </a:pPr>
            <a:r>
              <a:rPr lang="ru-RU" dirty="0"/>
              <a:t>В 2018 году </a:t>
            </a:r>
            <a:r>
              <a:rPr lang="ru-RU" b="1" dirty="0"/>
              <a:t>БГАИ</a:t>
            </a:r>
            <a:r>
              <a:rPr lang="ru-RU" dirty="0"/>
              <a:t> признали лучшим вузом года в СНГ. </a:t>
            </a:r>
          </a:p>
          <a:p>
            <a:pPr>
              <a:spcAft>
                <a:spcPts val="0"/>
              </a:spcAft>
            </a:pPr>
            <a:r>
              <a:rPr lang="ru-RU" dirty="0"/>
              <a:t>Диплом </a:t>
            </a:r>
            <a:r>
              <a:rPr lang="ru-RU" b="1" dirty="0"/>
              <a:t>Университета гражданской защиты МЧС Беларуси</a:t>
            </a:r>
            <a:r>
              <a:rPr lang="ru-RU" dirty="0"/>
              <a:t> котируется у профессионалов по всему миру, как и диплом </a:t>
            </a:r>
            <a:r>
              <a:rPr lang="ru-RU" b="1" dirty="0"/>
              <a:t>Белорусского государственного университета физической культуры</a:t>
            </a:r>
            <a:r>
              <a:rPr lang="ru-RU" dirty="0"/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747E238-B47E-4705-BFFD-CE250DB23CBC}"/>
              </a:ext>
            </a:extLst>
          </p:cNvPr>
          <p:cNvSpPr txBox="1"/>
          <p:nvPr/>
        </p:nvSpPr>
        <p:spPr>
          <a:xfrm>
            <a:off x="4791333" y="1332521"/>
            <a:ext cx="7400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Беларуси готовят специалистов с высшим образованием по</a:t>
            </a:r>
            <a:br>
              <a:rPr lang="ru-RU" dirty="0"/>
            </a:br>
            <a:r>
              <a:rPr lang="ru-RU" sz="1700" b="1" dirty="0">
                <a:latin typeface="Arial Black" panose="020B0A04020102020204" pitchFamily="34" charset="0"/>
              </a:rPr>
              <a:t>15 профилям </a:t>
            </a:r>
            <a:r>
              <a:rPr lang="ru-RU" dirty="0"/>
              <a:t>образования, включающим </a:t>
            </a:r>
            <a:r>
              <a:rPr lang="ru-RU" sz="1700" b="1" dirty="0">
                <a:latin typeface="Arial Black" panose="020B0A04020102020204" pitchFamily="34" charset="0"/>
              </a:rPr>
              <a:t>380 специальностей.</a:t>
            </a:r>
            <a:endParaRPr lang="x-none" sz="17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178A8E2-E96C-4024-8F54-C99965E32E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69" t="2183" r="6328" b="16288"/>
          <a:stretch/>
        </p:blipFill>
        <p:spPr>
          <a:xfrm>
            <a:off x="5227112" y="2194811"/>
            <a:ext cx="6039523" cy="319817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EAD8AAE-19B2-43E3-BC99-DD6FCB6C05CB}"/>
              </a:ext>
            </a:extLst>
          </p:cNvPr>
          <p:cNvSpPr txBox="1"/>
          <p:nvPr/>
        </p:nvSpPr>
        <p:spPr>
          <a:xfrm>
            <a:off x="7454806" y="5448648"/>
            <a:ext cx="43933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</a:rPr>
              <a:t>На II ступени высшего образования (магистратура) осуществляется подготовка кадров для сферы науки, инновационной и образовательной деятельности.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13940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1">
            <a:extLst>
              <a:ext uri="{FF2B5EF4-FFF2-40B4-BE49-F238E27FC236}">
                <a16:creationId xmlns:a16="http://schemas.microsoft.com/office/drawing/2014/main" xmlns="" id="{41A582FA-4F1E-4F4B-A22A-534305394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33556" y="1659955"/>
            <a:ext cx="4927437" cy="49382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b="1" dirty="0">
                <a:latin typeface="Arial Black" panose="020B0A04020102020204" pitchFamily="34" charset="0"/>
              </a:rPr>
              <a:t>Республика Беларусь:</a:t>
            </a:r>
          </a:p>
          <a:p>
            <a:pPr marL="0" indent="0" algn="just">
              <a:buNone/>
            </a:pPr>
            <a:endParaRPr lang="ru-RU" sz="800" b="1" dirty="0">
              <a:latin typeface="Arial Black" panose="020B0A04020102020204" pitchFamily="34" charset="0"/>
            </a:endParaRPr>
          </a:p>
          <a:p>
            <a:pPr marL="285750" indent="-285750" algn="just">
              <a:spcBef>
                <a:spcPts val="1200"/>
              </a:spcBef>
            </a:pPr>
            <a:r>
              <a:rPr lang="ru-RU" sz="2000" dirty="0"/>
              <a:t>входит в группу </a:t>
            </a:r>
            <a:r>
              <a:rPr lang="ru-RU" sz="2000" b="1" dirty="0">
                <a:latin typeface="Arial Black" panose="020B0A04020102020204" pitchFamily="34" charset="0"/>
              </a:rPr>
              <a:t>30 </a:t>
            </a:r>
            <a:r>
              <a:rPr lang="ru-RU" sz="2000" dirty="0"/>
              <a:t>наиболее развитых стран по показателям в сфере образования</a:t>
            </a:r>
          </a:p>
          <a:p>
            <a:pPr marL="285750" indent="-285750" algn="just">
              <a:spcBef>
                <a:spcPts val="1200"/>
              </a:spcBef>
            </a:pPr>
            <a:r>
              <a:rPr lang="ru-RU" sz="2000" dirty="0" smtClean="0"/>
              <a:t>занимает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ru-RU" sz="2000" dirty="0">
                <a:latin typeface="Arial Black" panose="020B0A04020102020204" pitchFamily="34" charset="0"/>
              </a:rPr>
              <a:t>27 </a:t>
            </a:r>
            <a:r>
              <a:rPr lang="ru-RU" sz="2000" dirty="0"/>
              <a:t>место среди </a:t>
            </a:r>
            <a:r>
              <a:rPr lang="ru-RU" sz="2000" b="1" dirty="0"/>
              <a:t>189</a:t>
            </a:r>
            <a:r>
              <a:rPr lang="ru-RU" sz="2000" dirty="0"/>
              <a:t> стран мира по показателю «Ожидаемая продолжительность обучения» в Индексе социального прогресса</a:t>
            </a:r>
          </a:p>
          <a:p>
            <a:pPr marL="285750" indent="-285750" algn="just">
              <a:spcBef>
                <a:spcPts val="1200"/>
              </a:spcBef>
            </a:pPr>
            <a:r>
              <a:rPr lang="ru-RU" sz="2000" dirty="0"/>
              <a:t>занимает </a:t>
            </a:r>
            <a:r>
              <a:rPr lang="ru-RU" sz="2000" dirty="0">
                <a:latin typeface="Arial Black" panose="020B0A04020102020204" pitchFamily="34" charset="0"/>
              </a:rPr>
              <a:t>10</a:t>
            </a:r>
            <a:r>
              <a:rPr lang="ru-RU" sz="2000" dirty="0"/>
              <a:t>  место по показателю «Средняя </a:t>
            </a:r>
            <a:r>
              <a:rPr lang="ru-RU" sz="2000" dirty="0" smtClean="0"/>
              <a:t>продолжительность </a:t>
            </a:r>
            <a:r>
              <a:rPr lang="ru-RU" sz="2000" dirty="0"/>
              <a:t>обучения»  (12, 3 года</a:t>
            </a:r>
            <a:r>
              <a:rPr lang="ru-RU" sz="2000" dirty="0" smtClean="0"/>
              <a:t>)</a:t>
            </a:r>
            <a:endParaRPr lang="ru-RU" sz="1500" dirty="0"/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2000" dirty="0"/>
              <a:t>Уровень грамотности взрослого населения Беларуси составляет </a:t>
            </a:r>
            <a:r>
              <a:rPr lang="ru-RU" sz="2100" dirty="0">
                <a:latin typeface="Arial Black" panose="020B0A04020102020204" pitchFamily="34" charset="0"/>
              </a:rPr>
              <a:t>99,6 </a:t>
            </a:r>
            <a:r>
              <a:rPr lang="ru-RU" sz="2100" dirty="0" smtClean="0">
                <a:latin typeface="Arial Black" panose="020B0A04020102020204" pitchFamily="34" charset="0"/>
              </a:rPr>
              <a:t>%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/>
          </a:p>
        </p:txBody>
      </p:sp>
      <p:sp>
        <p:nvSpPr>
          <p:cNvPr id="11" name="Заголовок 9">
            <a:extLst>
              <a:ext uri="{FF2B5EF4-FFF2-40B4-BE49-F238E27FC236}">
                <a16:creationId xmlns:a16="http://schemas.microsoft.com/office/drawing/2014/main" xmlns="" id="{0281F334-19FD-4141-A95C-8A6C9D7D388C}"/>
              </a:ext>
            </a:extLst>
          </p:cNvPr>
          <p:cNvSpPr txBox="1">
            <a:spLocks/>
          </p:cNvSpPr>
          <p:nvPr/>
        </p:nvSpPr>
        <p:spPr>
          <a:xfrm>
            <a:off x="455201" y="584562"/>
            <a:ext cx="8068313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Принципы развития национальной системы образования Республики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Беларусь </a:t>
            </a:r>
            <a:endParaRPr lang="x-none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12" name="Прямая соединительная линия 11"/>
          <p:cNvCxnSpPr>
            <a:cxnSpLocks/>
          </p:cNvCxnSpPr>
          <p:nvPr/>
        </p:nvCxnSpPr>
        <p:spPr>
          <a:xfrm>
            <a:off x="455201" y="0"/>
            <a:ext cx="0" cy="1512813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Текст 11">
            <a:extLst>
              <a:ext uri="{FF2B5EF4-FFF2-40B4-BE49-F238E27FC236}">
                <a16:creationId xmlns:a16="http://schemas.microsoft.com/office/drawing/2014/main" xmlns="" id="{41A582FA-4F1E-4F4B-A22A-534305394747}"/>
              </a:ext>
            </a:extLst>
          </p:cNvPr>
          <p:cNvSpPr txBox="1">
            <a:spLocks/>
          </p:cNvSpPr>
          <p:nvPr/>
        </p:nvSpPr>
        <p:spPr>
          <a:xfrm>
            <a:off x="631007" y="1919711"/>
            <a:ext cx="5275516" cy="212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1200"/>
              </a:spcBef>
            </a:pPr>
            <a:r>
              <a:rPr lang="ru-RU" sz="2000" b="1" dirty="0"/>
              <a:t>государственно-общественный характер управления</a:t>
            </a:r>
            <a:endParaRPr lang="ru-RU" sz="2000" dirty="0"/>
          </a:p>
          <a:p>
            <a:pPr marL="285750" indent="-285750" algn="just">
              <a:spcBef>
                <a:spcPts val="1200"/>
              </a:spcBef>
            </a:pPr>
            <a:r>
              <a:rPr lang="ru-RU" sz="2000" b="1" dirty="0"/>
              <a:t>обеспечение принципа справедливости, равного доступа к образованию</a:t>
            </a:r>
          </a:p>
          <a:p>
            <a:pPr marL="285750" indent="-285750" algn="just">
              <a:spcBef>
                <a:spcPts val="1200"/>
              </a:spcBef>
            </a:pPr>
            <a:r>
              <a:rPr lang="ru-RU" sz="2000" b="1" dirty="0"/>
              <a:t>повышение качества образования для каждого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62" y="1919711"/>
            <a:ext cx="381000" cy="381000"/>
          </a:xfrm>
          <a:prstGeom prst="rect">
            <a:avLst/>
          </a:prstGeom>
        </p:spPr>
      </p:pic>
      <p:pic>
        <p:nvPicPr>
          <p:cNvPr id="3" name="Рисунок 2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594" y="4587955"/>
            <a:ext cx="563630" cy="5589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87144" y="5767247"/>
            <a:ext cx="5609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проект телеканала ОНТ: </a:t>
            </a:r>
          </a:p>
          <a:p>
            <a:r>
              <a:rPr lang="ru-RU" sz="1600" i="1" dirty="0"/>
              <a:t>документальный фильм из цикла «Достояние Республики» — «Образование в Беларуси»</a:t>
            </a:r>
            <a:endParaRPr lang="en-US" sz="1600" i="1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765ECC4B-2432-4B43-9D50-C2EAC010B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21" y="2642446"/>
            <a:ext cx="381000" cy="381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4FB5B9BD-6A10-4D99-9AE8-81A227B76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0" y="3359820"/>
            <a:ext cx="381000" cy="381000"/>
          </a:xfrm>
          <a:prstGeom prst="rect">
            <a:avLst/>
          </a:prstGeom>
        </p:spPr>
      </p:pic>
      <p:pic>
        <p:nvPicPr>
          <p:cNvPr id="1026" name="Picture 2" descr="Беларусь. Достояние республики">
            <a:hlinkClick r:id="rId6"/>
            <a:extLst>
              <a:ext uri="{FF2B5EF4-FFF2-40B4-BE49-F238E27FC236}">
                <a16:creationId xmlns:a16="http://schemas.microsoft.com/office/drawing/2014/main" xmlns="" id="{62669777-DB63-4F1D-9197-A46B06A8D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92" y="4267505"/>
            <a:ext cx="2728689" cy="145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E1966199-5931-473B-BDDC-157AB57AD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90" y="4267505"/>
            <a:ext cx="1452436" cy="145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142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1989D5E-EC6B-41DB-9486-AB57A2AB9673}"/>
              </a:ext>
            </a:extLst>
          </p:cNvPr>
          <p:cNvSpPr/>
          <p:nvPr/>
        </p:nvSpPr>
        <p:spPr>
          <a:xfrm>
            <a:off x="6224237" y="1276056"/>
            <a:ext cx="57183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900" b="1" dirty="0">
                <a:latin typeface="Arial Black" panose="020B0A04020102020204" pitchFamily="34" charset="0"/>
              </a:rPr>
              <a:t>3 763 </a:t>
            </a:r>
            <a:r>
              <a:rPr lang="ru-RU" sz="2000" b="1" dirty="0"/>
              <a:t>учреждения дошкольного образования:</a:t>
            </a:r>
          </a:p>
          <a:p>
            <a:pPr>
              <a:spcAft>
                <a:spcPts val="0"/>
              </a:spcAft>
            </a:pPr>
            <a:r>
              <a:rPr lang="ru-RU" sz="400" b="1" dirty="0"/>
              <a:t>  </a:t>
            </a:r>
            <a:endParaRPr lang="en-US" sz="400" b="1" dirty="0"/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ясли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ясли-сады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детские сады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санаторные ясли-сады и детские сады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специальные дошкольные учреждения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дошкольные центры развития ребенка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000" dirty="0"/>
          </a:p>
          <a:p>
            <a:pPr>
              <a:spcAft>
                <a:spcPts val="0"/>
              </a:spcAft>
            </a:pPr>
            <a:endParaRPr lang="en-US" sz="2000" dirty="0"/>
          </a:p>
          <a:p>
            <a:pPr>
              <a:spcAft>
                <a:spcPts val="0"/>
              </a:spcAft>
            </a:pPr>
            <a:endParaRPr lang="en-US" sz="2000" dirty="0"/>
          </a:p>
          <a:p>
            <a:pPr>
              <a:spcAft>
                <a:spcPts val="0"/>
              </a:spcAft>
            </a:pPr>
            <a:endParaRPr lang="en-US" sz="2000" dirty="0"/>
          </a:p>
          <a:p>
            <a:pPr>
              <a:spcAft>
                <a:spcPts val="0"/>
              </a:spcAft>
            </a:pPr>
            <a:endParaRPr lang="en-US" sz="2000" dirty="0"/>
          </a:p>
          <a:p>
            <a:pPr>
              <a:spcAft>
                <a:spcPts val="0"/>
              </a:spcAft>
            </a:pPr>
            <a:endParaRPr lang="en-US" sz="2000" dirty="0"/>
          </a:p>
          <a:p>
            <a:pPr>
              <a:spcAft>
                <a:spcPts val="0"/>
              </a:spcAft>
            </a:pPr>
            <a:endParaRPr lang="en-US" sz="2000" dirty="0"/>
          </a:p>
          <a:p>
            <a:pPr>
              <a:spcAft>
                <a:spcPts val="0"/>
              </a:spcAft>
            </a:pPr>
            <a:endParaRPr lang="en-US" sz="2000" dirty="0"/>
          </a:p>
          <a:p>
            <a:pPr>
              <a:spcAft>
                <a:spcPts val="0"/>
              </a:spcAft>
            </a:pP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32635" y="4488970"/>
            <a:ext cx="47827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Социальная поддержка: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пользование учебниками и учебными пособиями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обеспечение питанием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транспортное обеспечение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35" y="1502587"/>
            <a:ext cx="4782712" cy="267172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589" y="3238500"/>
            <a:ext cx="381000" cy="381000"/>
          </a:xfrm>
          <a:prstGeom prst="rect">
            <a:avLst/>
          </a:prstGeom>
        </p:spPr>
      </p:pic>
      <p:sp>
        <p:nvSpPr>
          <p:cNvPr id="18" name="Заголовок 9">
            <a:extLst>
              <a:ext uri="{FF2B5EF4-FFF2-40B4-BE49-F238E27FC236}">
                <a16:creationId xmlns:a16="http://schemas.microsoft.com/office/drawing/2014/main" xmlns="" id="{E6BBB849-1F5A-4CBF-BACF-C92B8380FB12}"/>
              </a:ext>
            </a:extLst>
          </p:cNvPr>
          <p:cNvSpPr txBox="1">
            <a:spLocks/>
          </p:cNvSpPr>
          <p:nvPr/>
        </p:nvSpPr>
        <p:spPr>
          <a:xfrm>
            <a:off x="455201" y="441694"/>
            <a:ext cx="910001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Дошкольное образование в Республике Беларусь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22663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056ACCDC-3402-4227-8946-F5F0A058FA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589" y="2929045"/>
            <a:ext cx="381000" cy="381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A94AC5B5-FB30-482C-9084-3401950AAC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589" y="2619590"/>
            <a:ext cx="381000" cy="381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BD352EF3-7195-44CB-BA68-78B09E80C1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589" y="2310135"/>
            <a:ext cx="381000" cy="381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D6A9FA29-7611-4DAD-B3EE-3DD6E4AFA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589" y="2000680"/>
            <a:ext cx="381000" cy="381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8C1B8BE2-A94D-431A-B10F-6E9201F40A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589" y="1691225"/>
            <a:ext cx="381000" cy="381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A05452A-EE08-49DA-B6A9-CC79B25838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78136" y="3632717"/>
            <a:ext cx="5463284" cy="243585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00114D0-9C1E-497B-8DF7-8CDFC995F502}"/>
              </a:ext>
            </a:extLst>
          </p:cNvPr>
          <p:cNvSpPr txBox="1"/>
          <p:nvPr/>
        </p:nvSpPr>
        <p:spPr>
          <a:xfrm>
            <a:off x="5150649" y="6120186"/>
            <a:ext cx="70413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/>
              <a:t>Охват детей 5-летнего возраста подготовкой к школе — </a:t>
            </a:r>
            <a:r>
              <a:rPr lang="ru-RU" sz="2000" b="1" dirty="0"/>
              <a:t>100 %</a:t>
            </a:r>
          </a:p>
        </p:txBody>
      </p:sp>
    </p:spTree>
    <p:extLst>
      <p:ext uri="{BB962C8B-B14F-4D97-AF65-F5344CB8AC3E}">
        <p14:creationId xmlns:p14="http://schemas.microsoft.com/office/powerpoint/2010/main" val="1689595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/>
          </a:p>
        </p:txBody>
      </p:sp>
      <p:sp>
        <p:nvSpPr>
          <p:cNvPr id="18" name="Заголовок 9">
            <a:extLst>
              <a:ext uri="{FF2B5EF4-FFF2-40B4-BE49-F238E27FC236}">
                <a16:creationId xmlns:a16="http://schemas.microsoft.com/office/drawing/2014/main" xmlns="" id="{E6BBB849-1F5A-4CBF-BACF-C92B8380FB12}"/>
              </a:ext>
            </a:extLst>
          </p:cNvPr>
          <p:cNvSpPr txBox="1">
            <a:spLocks/>
          </p:cNvSpPr>
          <p:nvPr/>
        </p:nvSpPr>
        <p:spPr>
          <a:xfrm>
            <a:off x="455201" y="441694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Общее среднее образование в Республике Беларусь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22663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B81ADE8-34EA-48E2-9BD4-3BA677B03890}"/>
              </a:ext>
            </a:extLst>
          </p:cNvPr>
          <p:cNvSpPr/>
          <p:nvPr/>
        </p:nvSpPr>
        <p:spPr>
          <a:xfrm>
            <a:off x="2778736" y="1441251"/>
            <a:ext cx="3317264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ru-RU" sz="2000" dirty="0"/>
              <a:t>Первая в Беларуси школа открыта в </a:t>
            </a:r>
            <a:r>
              <a:rPr lang="ru-RU" sz="1900" b="1" dirty="0">
                <a:latin typeface="Arial Black" panose="020B0A04020102020204" pitchFamily="34" charset="0"/>
              </a:rPr>
              <a:t>1617 г. 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ru-RU" sz="2000" dirty="0"/>
              <a:t>Сейчас это </a:t>
            </a:r>
            <a:r>
              <a:rPr lang="ru-RU" sz="2000" b="1" dirty="0"/>
              <a:t>Слуцкая гимназия № 1</a:t>
            </a:r>
            <a:r>
              <a:rPr lang="ru-RU" sz="2000" dirty="0"/>
              <a:t>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B0FA937-11A2-4995-80E9-03D4FA1D02A9}"/>
              </a:ext>
            </a:extLst>
          </p:cNvPr>
          <p:cNvSpPr/>
          <p:nvPr/>
        </p:nvSpPr>
        <p:spPr>
          <a:xfrm>
            <a:off x="2829443" y="3076316"/>
            <a:ext cx="28813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ru-RU" dirty="0"/>
              <a:t>Среди ее выпускников — основоположник акушерства в Российской империи академик </a:t>
            </a:r>
            <a:r>
              <a:rPr lang="ru-RU" b="1" dirty="0"/>
              <a:t>Эдуард-Антон Яковлевич </a:t>
            </a:r>
            <a:r>
              <a:rPr lang="ru-RU" b="1" dirty="0" smtClean="0"/>
              <a:t>Крассовский</a:t>
            </a:r>
            <a:r>
              <a:rPr lang="ru-RU" dirty="0"/>
              <a:t> </a:t>
            </a:r>
            <a:r>
              <a:rPr lang="ru-RU" dirty="0" smtClean="0"/>
              <a:t>и др.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A8B129-16E4-4CAC-B122-267E453FB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1670" y="1370466"/>
            <a:ext cx="1993604" cy="30114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9026595-897B-402B-88AF-40C1F59ED8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571" y="4473170"/>
            <a:ext cx="2422634" cy="2047126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910942" y="2289072"/>
            <a:ext cx="6096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</a:rPr>
              <a:t>В </a:t>
            </a:r>
            <a:r>
              <a:rPr lang="ru-RU" sz="2000" b="1" dirty="0">
                <a:solidFill>
                  <a:prstClr val="black"/>
                </a:solidFill>
                <a:latin typeface="Arial Black" panose="020B0A04020102020204" pitchFamily="34" charset="0"/>
              </a:rPr>
              <a:t>2021/2022</a:t>
            </a:r>
            <a:r>
              <a:rPr lang="ru-RU" sz="2000" b="1" dirty="0">
                <a:solidFill>
                  <a:prstClr val="black"/>
                </a:solidFill>
              </a:rPr>
              <a:t> учебном году в Республике </a:t>
            </a:r>
            <a:r>
              <a:rPr lang="ru-RU" sz="2000" b="1" dirty="0" smtClean="0">
                <a:solidFill>
                  <a:prstClr val="black"/>
                </a:solidFill>
              </a:rPr>
              <a:t>Беларусь:</a:t>
            </a:r>
            <a:endParaRPr lang="en-US" sz="2000" b="1" dirty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функционирует</a:t>
            </a:r>
            <a:r>
              <a:rPr lang="ru-RU" sz="1900" b="1" dirty="0">
                <a:solidFill>
                  <a:prstClr val="black"/>
                </a:solidFill>
                <a:latin typeface="Arial Black" panose="020B0A04020102020204" pitchFamily="34" charset="0"/>
              </a:rPr>
              <a:t> 2940 </a:t>
            </a:r>
            <a:r>
              <a:rPr lang="ru-RU" dirty="0">
                <a:solidFill>
                  <a:prstClr val="black"/>
                </a:solidFill>
              </a:rPr>
              <a:t>государственных учреждений общего среднего образования;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к учебным занятиям приступило около </a:t>
            </a:r>
            <a:r>
              <a:rPr lang="ru-RU" sz="1900" b="1" dirty="0">
                <a:solidFill>
                  <a:prstClr val="black"/>
                </a:solidFill>
                <a:latin typeface="Arial Black" panose="020B0A04020102020204" pitchFamily="34" charset="0"/>
              </a:rPr>
              <a:t>1 млн 85 тыс</a:t>
            </a:r>
            <a:r>
              <a:rPr lang="ru-RU" dirty="0">
                <a:solidFill>
                  <a:prstClr val="black"/>
                </a:solidFill>
              </a:rPr>
              <a:t>. учащихся, в том числе </a:t>
            </a:r>
            <a:r>
              <a:rPr lang="ru-RU" sz="1900" b="1" dirty="0">
                <a:solidFill>
                  <a:prstClr val="black"/>
                </a:solidFill>
                <a:latin typeface="Arial Black" panose="020B0A04020102020204" pitchFamily="34" charset="0"/>
              </a:rPr>
              <a:t>118</a:t>
            </a:r>
            <a:r>
              <a:rPr lang="ru-RU" dirty="0">
                <a:solidFill>
                  <a:prstClr val="black"/>
                </a:solidFill>
              </a:rPr>
              <a:t> тыс. первоклассников.</a:t>
            </a:r>
          </a:p>
        </p:txBody>
      </p:sp>
    </p:spTree>
    <p:extLst>
      <p:ext uri="{BB962C8B-B14F-4D97-AF65-F5344CB8AC3E}">
        <p14:creationId xmlns:p14="http://schemas.microsoft.com/office/powerpoint/2010/main" val="1643129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</a:t>
            </a:fld>
            <a:endParaRPr lang="x-none" dirty="0"/>
          </a:p>
        </p:txBody>
      </p:sp>
      <p:sp>
        <p:nvSpPr>
          <p:cNvPr id="18" name="Заголовок 9">
            <a:extLst>
              <a:ext uri="{FF2B5EF4-FFF2-40B4-BE49-F238E27FC236}">
                <a16:creationId xmlns:a16="http://schemas.microsoft.com/office/drawing/2014/main" xmlns="" id="{E6BBB849-1F5A-4CBF-BACF-C92B8380FB12}"/>
              </a:ext>
            </a:extLst>
          </p:cNvPr>
          <p:cNvSpPr txBox="1">
            <a:spLocks/>
          </p:cNvSpPr>
          <p:nvPr/>
        </p:nvSpPr>
        <p:spPr>
          <a:xfrm>
            <a:off x="455201" y="441694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Общее среднее образование в Республике Беларусь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22663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E4BADE4-1BC4-46F0-B0DC-9E3FA953A65A}"/>
              </a:ext>
            </a:extLst>
          </p:cNvPr>
          <p:cNvSpPr/>
          <p:nvPr/>
        </p:nvSpPr>
        <p:spPr>
          <a:xfrm>
            <a:off x="1417724" y="1117777"/>
            <a:ext cx="605201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900" b="1" dirty="0">
                <a:latin typeface="Arial Black" panose="020B0A04020102020204" pitchFamily="34" charset="0"/>
              </a:rPr>
              <a:t>Международные предметные олимпиады </a:t>
            </a:r>
            <a:r>
              <a:rPr lang="ru-RU" sz="2000" dirty="0"/>
              <a:t>проводятся по </a:t>
            </a:r>
            <a:r>
              <a:rPr lang="ru-RU" sz="1900" b="1" dirty="0">
                <a:latin typeface="Arial Black" panose="020B0A04020102020204" pitchFamily="34" charset="0"/>
              </a:rPr>
              <a:t>18 </a:t>
            </a:r>
            <a:r>
              <a:rPr lang="ru-RU" sz="2000" dirty="0"/>
              <a:t>учебным предметам. </a:t>
            </a:r>
          </a:p>
          <a:p>
            <a:pPr>
              <a:spcAft>
                <a:spcPts val="0"/>
              </a:spcAft>
            </a:pPr>
            <a:r>
              <a:rPr lang="ru-RU" sz="2000" dirty="0"/>
              <a:t>На этапе отбора в них участвуют около </a:t>
            </a:r>
            <a:r>
              <a:rPr lang="ru-RU" sz="1900" b="1" dirty="0">
                <a:latin typeface="Arial Black" panose="020B0A04020102020204" pitchFamily="34" charset="0"/>
              </a:rPr>
              <a:t>600 </a:t>
            </a:r>
            <a:r>
              <a:rPr lang="ru-RU" sz="2000" dirty="0"/>
              <a:t>тысяч учащихся, на республиканском — около </a:t>
            </a:r>
            <a:r>
              <a:rPr lang="ru-RU" sz="1900" b="1" dirty="0">
                <a:latin typeface="Arial Black" panose="020B0A04020102020204" pitchFamily="34" charset="0"/>
              </a:rPr>
              <a:t>1,5 </a:t>
            </a:r>
            <a:r>
              <a:rPr lang="ru-RU" sz="2000" dirty="0"/>
              <a:t>тысяч школьников. </a:t>
            </a:r>
          </a:p>
        </p:txBody>
      </p:sp>
      <p:pic>
        <p:nvPicPr>
          <p:cNvPr id="4102" name="Picture 6" descr="Результаты школьного тура олимпиады 2017-2019 учебного года | | Мобильная  версия">
            <a:extLst>
              <a:ext uri="{FF2B5EF4-FFF2-40B4-BE49-F238E27FC236}">
                <a16:creationId xmlns:a16="http://schemas.microsoft.com/office/drawing/2014/main" xmlns="" id="{EE36B745-0BCD-4145-BF64-839FD9BF13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06" t="4019" r="26533" b="3542"/>
          <a:stretch/>
        </p:blipFill>
        <p:spPr bwMode="auto">
          <a:xfrm>
            <a:off x="361658" y="1443821"/>
            <a:ext cx="1056067" cy="15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>
            <a:hlinkClick r:id="rId4" action="ppaction://hlinksldjump"/>
            <a:extLst>
              <a:ext uri="{FF2B5EF4-FFF2-40B4-BE49-F238E27FC236}">
                <a16:creationId xmlns:a16="http://schemas.microsoft.com/office/drawing/2014/main" xmlns="" id="{A09FC04A-49D0-45ED-AA7B-5220E0798C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73" y="3347253"/>
            <a:ext cx="2166041" cy="2671450"/>
          </a:xfrm>
          <a:prstGeom prst="rect">
            <a:avLst/>
          </a:prstGeom>
          <a:ln>
            <a:noFill/>
          </a:ln>
        </p:spPr>
      </p:pic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1A57B5EA-C630-42D2-9936-7BD86458DE0B}"/>
              </a:ext>
            </a:extLst>
          </p:cNvPr>
          <p:cNvSpPr/>
          <p:nvPr/>
        </p:nvSpPr>
        <p:spPr>
          <a:xfrm>
            <a:off x="2705184" y="2733604"/>
            <a:ext cx="5043856" cy="1877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/>
              <a:t>В </a:t>
            </a:r>
            <a:r>
              <a:rPr lang="ru-RU" sz="2000" dirty="0" smtClean="0"/>
              <a:t>1996 </a:t>
            </a:r>
            <a:r>
              <a:rPr lang="ru-RU" sz="2000" dirty="0"/>
              <a:t>г. </a:t>
            </a:r>
            <a:r>
              <a:rPr lang="ru-RU" sz="2000" smtClean="0"/>
              <a:t>созданы </a:t>
            </a:r>
            <a:r>
              <a:rPr lang="ru-RU" sz="2000" b="1" dirty="0" smtClean="0"/>
              <a:t>специальные </a:t>
            </a:r>
            <a:r>
              <a:rPr lang="ru-RU" sz="1900" b="1" dirty="0" smtClean="0">
                <a:latin typeface="Arial Black" panose="020B0A04020102020204" pitchFamily="34" charset="0"/>
              </a:rPr>
              <a:t>фонды </a:t>
            </a:r>
            <a:r>
              <a:rPr lang="ru-RU" sz="1900" b="1" dirty="0">
                <a:latin typeface="Arial Black" panose="020B0A04020102020204" pitchFamily="34" charset="0"/>
              </a:rPr>
              <a:t>Президента </a:t>
            </a:r>
            <a:r>
              <a:rPr lang="ru-RU" sz="1900" b="1" dirty="0" smtClean="0">
                <a:latin typeface="Arial Black" panose="020B0A04020102020204" pitchFamily="34" charset="0"/>
              </a:rPr>
              <a:t>Республики Беларусь по </a:t>
            </a:r>
            <a:r>
              <a:rPr lang="ru-RU" sz="1900" b="1" dirty="0">
                <a:latin typeface="Arial Black" panose="020B0A04020102020204" pitchFamily="34" charset="0"/>
              </a:rPr>
              <a:t>социальной поддержке одаренных учащихся и студентов и </a:t>
            </a:r>
            <a:r>
              <a:rPr lang="ru-RU" sz="1900" b="1" dirty="0" smtClean="0">
                <a:latin typeface="Arial Black" panose="020B0A04020102020204" pitchFamily="34" charset="0"/>
              </a:rPr>
              <a:t>по поддержке </a:t>
            </a:r>
            <a:r>
              <a:rPr lang="ru-RU" sz="1900" b="1" dirty="0">
                <a:latin typeface="Arial Black" panose="020B0A04020102020204" pitchFamily="34" charset="0"/>
              </a:rPr>
              <a:t>талантливой молодежи</a:t>
            </a:r>
            <a:r>
              <a:rPr lang="ru-RU" sz="2000" dirty="0"/>
              <a:t>. </a:t>
            </a:r>
            <a:endParaRPr lang="en-US" sz="2000" dirty="0"/>
          </a:p>
        </p:txBody>
      </p:sp>
      <p:pic>
        <p:nvPicPr>
          <p:cNvPr id="4" name="Рисунок 3" descr="Изображение выглядит как стол&#10;&#10;Автоматически созданное описание">
            <a:hlinkClick r:id="rId7" action="ppaction://hlinksldjump"/>
            <a:extLst>
              <a:ext uri="{FF2B5EF4-FFF2-40B4-BE49-F238E27FC236}">
                <a16:creationId xmlns:a16="http://schemas.microsoft.com/office/drawing/2014/main" xmlns="" id="{1EE51CCA-24FC-4CB6-83A7-6BE2AFFA09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108" y="1256557"/>
            <a:ext cx="3922874" cy="2012803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74C1D1F5-4CA1-4757-82CC-8A0EFA5B8A65}"/>
              </a:ext>
            </a:extLst>
          </p:cNvPr>
          <p:cNvSpPr/>
          <p:nvPr/>
        </p:nvSpPr>
        <p:spPr>
          <a:xfrm>
            <a:off x="2705183" y="4611041"/>
            <a:ext cx="52305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/>
              <a:t>В феврале 2019 года во французском </a:t>
            </a:r>
            <a:br>
              <a:rPr lang="ru-RU" dirty="0"/>
            </a:br>
            <a:r>
              <a:rPr lang="ru-RU" dirty="0"/>
              <a:t>Гренобле состоялась </a:t>
            </a:r>
            <a:r>
              <a:rPr lang="ru-RU" b="1" dirty="0">
                <a:latin typeface="Arial Black" panose="020B0A04020102020204" pitchFamily="34" charset="0"/>
              </a:rPr>
              <a:t>I Всемирная </a:t>
            </a:r>
            <a:r>
              <a:rPr lang="ru-RU" b="1" dirty="0" smtClean="0">
                <a:latin typeface="Arial Black" panose="020B0A04020102020204" pitchFamily="34" charset="0"/>
              </a:rPr>
              <a:t>зимняя </a:t>
            </a:r>
            <a:r>
              <a:rPr lang="ru-RU" b="1" dirty="0" err="1">
                <a:latin typeface="Arial Black" panose="020B0A04020102020204" pitchFamily="34" charset="0"/>
              </a:rPr>
              <a:t>гимназиада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dirty="0"/>
              <a:t>среди школьников.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20 стран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600 спортсменов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4 медали у белорусской сборной: в биатлоне </a:t>
            </a:r>
            <a:br>
              <a:rPr lang="ru-RU" dirty="0"/>
            </a:br>
            <a:r>
              <a:rPr lang="ru-RU" dirty="0"/>
              <a:t>и керлинге.</a:t>
            </a:r>
            <a:endParaRPr lang="en-US" sz="2000" dirty="0"/>
          </a:p>
        </p:txBody>
      </p:sp>
      <p:pic>
        <p:nvPicPr>
          <p:cNvPr id="39" name="Рисунок 38">
            <a:hlinkClick r:id="rId10" action="ppaction://hlinksldjump"/>
            <a:extLst>
              <a:ext uri="{FF2B5EF4-FFF2-40B4-BE49-F238E27FC236}">
                <a16:creationId xmlns:a16="http://schemas.microsoft.com/office/drawing/2014/main" xmlns="" id="{3BFF345A-A64F-4253-9E25-16BD7BB8EF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89111" y="3736565"/>
            <a:ext cx="3443899" cy="229189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35BDD21E-AB02-4D68-86D5-734EB9884B4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56" y="6028455"/>
            <a:ext cx="448874" cy="44887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A6FDF753-72B4-4EA9-8A06-D19BCF34106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199" y="2967645"/>
            <a:ext cx="448874" cy="448874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215115EB-7F8F-422D-BEC8-DAFFA22868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953" y="6076628"/>
            <a:ext cx="448874" cy="44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67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6</a:t>
            </a:fld>
            <a:endParaRPr lang="x-none" dirty="0"/>
          </a:p>
        </p:txBody>
      </p:sp>
      <p:sp>
        <p:nvSpPr>
          <p:cNvPr id="18" name="Заголовок 9">
            <a:extLst>
              <a:ext uri="{FF2B5EF4-FFF2-40B4-BE49-F238E27FC236}">
                <a16:creationId xmlns:a16="http://schemas.microsoft.com/office/drawing/2014/main" xmlns="" id="{E6BBB849-1F5A-4CBF-BACF-C92B8380FB12}"/>
              </a:ext>
            </a:extLst>
          </p:cNvPr>
          <p:cNvSpPr txBox="1">
            <a:spLocks/>
          </p:cNvSpPr>
          <p:nvPr/>
        </p:nvSpPr>
        <p:spPr>
          <a:xfrm>
            <a:off x="455201" y="441694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Общее среднее образование в Республике Беларусь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22663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E4BADE4-1BC4-46F0-B0DC-9E3FA953A65A}"/>
              </a:ext>
            </a:extLst>
          </p:cNvPr>
          <p:cNvSpPr/>
          <p:nvPr/>
        </p:nvSpPr>
        <p:spPr>
          <a:xfrm>
            <a:off x="1417725" y="1411989"/>
            <a:ext cx="605201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900" b="1" dirty="0">
                <a:latin typeface="Arial Black" panose="020B0A04020102020204" pitchFamily="34" charset="0"/>
              </a:rPr>
              <a:t>Международные предметные олимпиады </a:t>
            </a:r>
            <a:r>
              <a:rPr lang="ru-RU" sz="2000" dirty="0"/>
              <a:t>проводятся по </a:t>
            </a:r>
            <a:r>
              <a:rPr lang="ru-RU" sz="1900" b="1" dirty="0">
                <a:latin typeface="Arial Black" panose="020B0A04020102020204" pitchFamily="34" charset="0"/>
              </a:rPr>
              <a:t>18 </a:t>
            </a:r>
            <a:r>
              <a:rPr lang="ru-RU" sz="2000" dirty="0"/>
              <a:t>учебным предметам. </a:t>
            </a:r>
          </a:p>
          <a:p>
            <a:pPr>
              <a:spcAft>
                <a:spcPts val="0"/>
              </a:spcAft>
            </a:pPr>
            <a:r>
              <a:rPr lang="ru-RU" sz="2000" dirty="0"/>
              <a:t>На этапе отбора в них участвуют около </a:t>
            </a:r>
            <a:r>
              <a:rPr lang="ru-RU" sz="1900" b="1" dirty="0">
                <a:latin typeface="Arial Black" panose="020B0A04020102020204" pitchFamily="34" charset="0"/>
              </a:rPr>
              <a:t>600 </a:t>
            </a:r>
            <a:r>
              <a:rPr lang="ru-RU" sz="2000" dirty="0"/>
              <a:t>тысяч учащихся, на республиканском — около </a:t>
            </a:r>
            <a:r>
              <a:rPr lang="ru-RU" sz="1900" b="1" dirty="0">
                <a:latin typeface="Arial Black" panose="020B0A04020102020204" pitchFamily="34" charset="0"/>
              </a:rPr>
              <a:t>1,5 </a:t>
            </a:r>
            <a:r>
              <a:rPr lang="ru-RU" sz="2000" dirty="0"/>
              <a:t>тысяч школьников. </a:t>
            </a:r>
          </a:p>
        </p:txBody>
      </p:sp>
      <p:pic>
        <p:nvPicPr>
          <p:cNvPr id="4102" name="Picture 6" descr="Результаты школьного тура олимпиады 2017-2019 учебного года | | Мобильная  версия">
            <a:extLst>
              <a:ext uri="{FF2B5EF4-FFF2-40B4-BE49-F238E27FC236}">
                <a16:creationId xmlns:a16="http://schemas.microsoft.com/office/drawing/2014/main" xmlns="" id="{EE36B745-0BCD-4145-BF64-839FD9BF13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06" t="4019" r="26533" b="3542"/>
          <a:stretch/>
        </p:blipFill>
        <p:spPr bwMode="auto">
          <a:xfrm>
            <a:off x="361658" y="1443821"/>
            <a:ext cx="1056067" cy="15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A09FC04A-49D0-45ED-AA7B-5220E0798C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73" y="3347253"/>
            <a:ext cx="2166041" cy="2671450"/>
          </a:xfrm>
          <a:prstGeom prst="rect">
            <a:avLst/>
          </a:prstGeom>
          <a:ln>
            <a:noFill/>
          </a:ln>
        </p:spPr>
      </p:pic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1A57B5EA-C630-42D2-9936-7BD86458DE0B}"/>
              </a:ext>
            </a:extLst>
          </p:cNvPr>
          <p:cNvSpPr/>
          <p:nvPr/>
        </p:nvSpPr>
        <p:spPr>
          <a:xfrm>
            <a:off x="3038034" y="2942238"/>
            <a:ext cx="5043856" cy="15850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/>
              <a:t>В </a:t>
            </a:r>
            <a:r>
              <a:rPr lang="ru-RU" sz="2000" dirty="0" smtClean="0"/>
              <a:t>1996 </a:t>
            </a:r>
            <a:r>
              <a:rPr lang="ru-RU" sz="2000" dirty="0"/>
              <a:t>г. был учрежден </a:t>
            </a:r>
            <a:r>
              <a:rPr lang="ru-RU" sz="2000" b="1" dirty="0"/>
              <a:t>специальный </a:t>
            </a:r>
            <a:r>
              <a:rPr lang="ru-RU" sz="1900" b="1" dirty="0">
                <a:latin typeface="Arial Black" panose="020B0A04020102020204" pitchFamily="34" charset="0"/>
              </a:rPr>
              <a:t>фонд Президента по социальной поддержке одаренных учащихся и студентов и талантливой молодежи</a:t>
            </a:r>
            <a:r>
              <a:rPr lang="ru-RU" sz="2000" dirty="0"/>
              <a:t>. </a:t>
            </a:r>
            <a:endParaRPr lang="en-US" sz="2000" dirty="0"/>
          </a:p>
        </p:txBody>
      </p:sp>
      <p:pic>
        <p:nvPicPr>
          <p:cNvPr id="4" name="Рисунок 3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1EE51CCA-24FC-4CB6-83A7-6BE2AFFA09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108" y="1256557"/>
            <a:ext cx="3922874" cy="2012803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74C1D1F5-4CA1-4757-82CC-8A0EFA5B8A65}"/>
              </a:ext>
            </a:extLst>
          </p:cNvPr>
          <p:cNvSpPr/>
          <p:nvPr/>
        </p:nvSpPr>
        <p:spPr>
          <a:xfrm>
            <a:off x="3038035" y="4691658"/>
            <a:ext cx="5043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/>
              <a:t>В феврале 2019 года во французском </a:t>
            </a:r>
            <a:br>
              <a:rPr lang="ru-RU" dirty="0"/>
            </a:br>
            <a:r>
              <a:rPr lang="ru-RU" dirty="0"/>
              <a:t>Гренобле состоялась </a:t>
            </a:r>
            <a:r>
              <a:rPr lang="ru-RU" b="1" dirty="0">
                <a:latin typeface="Arial Black" panose="020B0A04020102020204" pitchFamily="34" charset="0"/>
              </a:rPr>
              <a:t>I Всемирная </a:t>
            </a:r>
            <a:br>
              <a:rPr lang="ru-RU" b="1" dirty="0">
                <a:latin typeface="Arial Black" panose="020B0A04020102020204" pitchFamily="34" charset="0"/>
              </a:rPr>
            </a:br>
            <a:r>
              <a:rPr lang="ru-RU" b="1" dirty="0">
                <a:latin typeface="Arial Black" panose="020B0A04020102020204" pitchFamily="34" charset="0"/>
              </a:rPr>
              <a:t>зимняя </a:t>
            </a:r>
            <a:r>
              <a:rPr lang="ru-RU" b="1" dirty="0" err="1">
                <a:latin typeface="Arial Black" panose="020B0A04020102020204" pitchFamily="34" charset="0"/>
              </a:rPr>
              <a:t>гимназиада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dirty="0"/>
              <a:t>среди школьников.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20 стран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600 спортсменов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4 медали у белорусской сборной: в биатлоне </a:t>
            </a:r>
            <a:br>
              <a:rPr lang="ru-RU" dirty="0"/>
            </a:br>
            <a:r>
              <a:rPr lang="ru-RU" dirty="0"/>
              <a:t>и керлинге.</a:t>
            </a:r>
            <a:endParaRPr lang="en-US" sz="2000" dirty="0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3BFF345A-A64F-4253-9E25-16BD7BB8EF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89111" y="3736565"/>
            <a:ext cx="3443899" cy="229189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35BDD21E-AB02-4D68-86D5-734EB9884B4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56" y="6028455"/>
            <a:ext cx="448874" cy="448874"/>
          </a:xfrm>
          <a:prstGeom prst="rect">
            <a:avLst/>
          </a:prstGeom>
        </p:spPr>
      </p:pic>
      <p:pic>
        <p:nvPicPr>
          <p:cNvPr id="15" name="Рисунок 14">
            <a:hlinkClick r:id="rId12" action="ppaction://hlinksldjump"/>
            <a:extLst>
              <a:ext uri="{FF2B5EF4-FFF2-40B4-BE49-F238E27FC236}">
                <a16:creationId xmlns:a16="http://schemas.microsoft.com/office/drawing/2014/main" xmlns="" id="{E8320C7A-1F5B-40B7-AF56-00EB9CC9A2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25" y="25679"/>
            <a:ext cx="4851921" cy="648736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36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7</a:t>
            </a:fld>
            <a:endParaRPr lang="x-none" dirty="0"/>
          </a:p>
        </p:txBody>
      </p:sp>
      <p:sp>
        <p:nvSpPr>
          <p:cNvPr id="18" name="Заголовок 9">
            <a:extLst>
              <a:ext uri="{FF2B5EF4-FFF2-40B4-BE49-F238E27FC236}">
                <a16:creationId xmlns:a16="http://schemas.microsoft.com/office/drawing/2014/main" xmlns="" id="{E6BBB849-1F5A-4CBF-BACF-C92B8380FB12}"/>
              </a:ext>
            </a:extLst>
          </p:cNvPr>
          <p:cNvSpPr txBox="1">
            <a:spLocks/>
          </p:cNvSpPr>
          <p:nvPr/>
        </p:nvSpPr>
        <p:spPr>
          <a:xfrm>
            <a:off x="455201" y="441694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Общее среднее образование в Республике Беларусь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22663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E4BADE4-1BC4-46F0-B0DC-9E3FA953A65A}"/>
              </a:ext>
            </a:extLst>
          </p:cNvPr>
          <p:cNvSpPr/>
          <p:nvPr/>
        </p:nvSpPr>
        <p:spPr>
          <a:xfrm>
            <a:off x="1417725" y="1411989"/>
            <a:ext cx="605201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900" b="1" dirty="0">
                <a:latin typeface="Arial Black" panose="020B0A04020102020204" pitchFamily="34" charset="0"/>
              </a:rPr>
              <a:t>Международные предметные олимпиады </a:t>
            </a:r>
            <a:r>
              <a:rPr lang="ru-RU" sz="2000" dirty="0"/>
              <a:t>проводятся по </a:t>
            </a:r>
            <a:r>
              <a:rPr lang="ru-RU" sz="1900" b="1" dirty="0">
                <a:latin typeface="Arial Black" panose="020B0A04020102020204" pitchFamily="34" charset="0"/>
              </a:rPr>
              <a:t>18 </a:t>
            </a:r>
            <a:r>
              <a:rPr lang="ru-RU" sz="2000" dirty="0"/>
              <a:t>учебным предметам. </a:t>
            </a:r>
          </a:p>
          <a:p>
            <a:pPr>
              <a:spcAft>
                <a:spcPts val="0"/>
              </a:spcAft>
            </a:pPr>
            <a:r>
              <a:rPr lang="ru-RU" sz="2000" dirty="0"/>
              <a:t>На этапе отбора в них участвуют около </a:t>
            </a:r>
            <a:r>
              <a:rPr lang="ru-RU" sz="1900" b="1" dirty="0">
                <a:latin typeface="Arial Black" panose="020B0A04020102020204" pitchFamily="34" charset="0"/>
              </a:rPr>
              <a:t>600 </a:t>
            </a:r>
            <a:r>
              <a:rPr lang="ru-RU" sz="2000" dirty="0"/>
              <a:t>тысяч учащихся, на республиканском — около </a:t>
            </a:r>
            <a:r>
              <a:rPr lang="ru-RU" sz="1900" b="1" dirty="0">
                <a:latin typeface="Arial Black" panose="020B0A04020102020204" pitchFamily="34" charset="0"/>
              </a:rPr>
              <a:t>1,5 </a:t>
            </a:r>
            <a:r>
              <a:rPr lang="ru-RU" sz="2000" dirty="0"/>
              <a:t>тысяч школьников. </a:t>
            </a:r>
          </a:p>
        </p:txBody>
      </p:sp>
      <p:pic>
        <p:nvPicPr>
          <p:cNvPr id="4102" name="Picture 6" descr="Результаты школьного тура олимпиады 2017-2019 учебного года | | Мобильная  версия">
            <a:extLst>
              <a:ext uri="{FF2B5EF4-FFF2-40B4-BE49-F238E27FC236}">
                <a16:creationId xmlns:a16="http://schemas.microsoft.com/office/drawing/2014/main" xmlns="" id="{EE36B745-0BCD-4145-BF64-839FD9BF13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06" t="4019" r="26533" b="3542"/>
          <a:stretch/>
        </p:blipFill>
        <p:spPr bwMode="auto">
          <a:xfrm>
            <a:off x="361658" y="1443821"/>
            <a:ext cx="1056067" cy="15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A09FC04A-49D0-45ED-AA7B-5220E0798C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73" y="3347253"/>
            <a:ext cx="2166041" cy="2671450"/>
          </a:xfrm>
          <a:prstGeom prst="rect">
            <a:avLst/>
          </a:prstGeom>
          <a:ln>
            <a:noFill/>
          </a:ln>
        </p:spPr>
      </p:pic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1A57B5EA-C630-42D2-9936-7BD86458DE0B}"/>
              </a:ext>
            </a:extLst>
          </p:cNvPr>
          <p:cNvSpPr/>
          <p:nvPr/>
        </p:nvSpPr>
        <p:spPr>
          <a:xfrm>
            <a:off x="3038034" y="2942238"/>
            <a:ext cx="5043856" cy="15850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/>
              <a:t>В </a:t>
            </a:r>
            <a:r>
              <a:rPr lang="ru-RU" sz="2000" dirty="0" smtClean="0"/>
              <a:t>1996 </a:t>
            </a:r>
            <a:r>
              <a:rPr lang="ru-RU" sz="2000" dirty="0"/>
              <a:t>г. был учрежден </a:t>
            </a:r>
            <a:r>
              <a:rPr lang="ru-RU" sz="2000" b="1" dirty="0"/>
              <a:t>специальный </a:t>
            </a:r>
            <a:r>
              <a:rPr lang="ru-RU" sz="1900" b="1" dirty="0">
                <a:latin typeface="Arial Black" panose="020B0A04020102020204" pitchFamily="34" charset="0"/>
              </a:rPr>
              <a:t>фонд Президента по социальной поддержке одаренных учащихся и студентов и талантливой молодежи</a:t>
            </a:r>
            <a:r>
              <a:rPr lang="ru-RU" sz="2000" dirty="0"/>
              <a:t>. </a:t>
            </a:r>
            <a:endParaRPr lang="en-US" sz="2000" dirty="0"/>
          </a:p>
        </p:txBody>
      </p:sp>
      <p:pic>
        <p:nvPicPr>
          <p:cNvPr id="4" name="Рисунок 3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1EE51CCA-24FC-4CB6-83A7-6BE2AFFA09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108" y="1256557"/>
            <a:ext cx="3922874" cy="2012803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74C1D1F5-4CA1-4757-82CC-8A0EFA5B8A65}"/>
              </a:ext>
            </a:extLst>
          </p:cNvPr>
          <p:cNvSpPr/>
          <p:nvPr/>
        </p:nvSpPr>
        <p:spPr>
          <a:xfrm>
            <a:off x="3038035" y="4691658"/>
            <a:ext cx="5043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/>
              <a:t>В феврале 2019 года во французском </a:t>
            </a:r>
            <a:br>
              <a:rPr lang="ru-RU" dirty="0"/>
            </a:br>
            <a:r>
              <a:rPr lang="ru-RU" dirty="0"/>
              <a:t>Гренобле состоялась </a:t>
            </a:r>
            <a:r>
              <a:rPr lang="ru-RU" b="1" dirty="0">
                <a:latin typeface="Arial Black" panose="020B0A04020102020204" pitchFamily="34" charset="0"/>
              </a:rPr>
              <a:t>I Всемирная </a:t>
            </a:r>
            <a:br>
              <a:rPr lang="ru-RU" b="1" dirty="0">
                <a:latin typeface="Arial Black" panose="020B0A04020102020204" pitchFamily="34" charset="0"/>
              </a:rPr>
            </a:br>
            <a:r>
              <a:rPr lang="ru-RU" b="1" dirty="0">
                <a:latin typeface="Arial Black" panose="020B0A04020102020204" pitchFamily="34" charset="0"/>
              </a:rPr>
              <a:t>зимняя </a:t>
            </a:r>
            <a:r>
              <a:rPr lang="ru-RU" b="1" dirty="0" err="1">
                <a:latin typeface="Arial Black" panose="020B0A04020102020204" pitchFamily="34" charset="0"/>
              </a:rPr>
              <a:t>гимназиада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dirty="0"/>
              <a:t>среди школьников.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20 стран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600 спортсменов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4 медали у белорусской сборной: в биатлоне </a:t>
            </a:r>
            <a:br>
              <a:rPr lang="ru-RU" dirty="0"/>
            </a:br>
            <a:r>
              <a:rPr lang="ru-RU" dirty="0"/>
              <a:t>и керлинге.</a:t>
            </a:r>
            <a:endParaRPr lang="en-US" sz="2000" dirty="0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3BFF345A-A64F-4253-9E25-16BD7BB8EF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89111" y="3736565"/>
            <a:ext cx="3443899" cy="229189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A6FDF753-72B4-4EA9-8A06-D19BCF34106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199" y="2967645"/>
            <a:ext cx="448874" cy="44887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тол&#10;&#10;Автоматически созданное описание">
            <a:hlinkClick r:id="rId11" action="ppaction://hlinksldjump"/>
            <a:extLst>
              <a:ext uri="{FF2B5EF4-FFF2-40B4-BE49-F238E27FC236}">
                <a16:creationId xmlns:a16="http://schemas.microsoft.com/office/drawing/2014/main" xmlns="" id="{58621470-D40C-4F4E-8533-14D4C87E2B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306" y="1106753"/>
            <a:ext cx="9674198" cy="496377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998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8</a:t>
            </a:fld>
            <a:endParaRPr lang="x-none" dirty="0"/>
          </a:p>
        </p:txBody>
      </p:sp>
      <p:sp>
        <p:nvSpPr>
          <p:cNvPr id="18" name="Заголовок 9">
            <a:extLst>
              <a:ext uri="{FF2B5EF4-FFF2-40B4-BE49-F238E27FC236}">
                <a16:creationId xmlns:a16="http://schemas.microsoft.com/office/drawing/2014/main" xmlns="" id="{E6BBB849-1F5A-4CBF-BACF-C92B8380FB12}"/>
              </a:ext>
            </a:extLst>
          </p:cNvPr>
          <p:cNvSpPr txBox="1">
            <a:spLocks/>
          </p:cNvSpPr>
          <p:nvPr/>
        </p:nvSpPr>
        <p:spPr>
          <a:xfrm>
            <a:off x="455201" y="441694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Общее среднее образование в Республике Беларусь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22663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E4BADE4-1BC4-46F0-B0DC-9E3FA953A65A}"/>
              </a:ext>
            </a:extLst>
          </p:cNvPr>
          <p:cNvSpPr/>
          <p:nvPr/>
        </p:nvSpPr>
        <p:spPr>
          <a:xfrm>
            <a:off x="1417725" y="1411989"/>
            <a:ext cx="605201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900" b="1" dirty="0">
                <a:latin typeface="Arial Black" panose="020B0A04020102020204" pitchFamily="34" charset="0"/>
              </a:rPr>
              <a:t>Международные предметные олимпиады </a:t>
            </a:r>
            <a:r>
              <a:rPr lang="ru-RU" sz="2000" dirty="0"/>
              <a:t>проводятся по </a:t>
            </a:r>
            <a:r>
              <a:rPr lang="ru-RU" sz="1900" b="1" dirty="0">
                <a:latin typeface="Arial Black" panose="020B0A04020102020204" pitchFamily="34" charset="0"/>
              </a:rPr>
              <a:t>18 </a:t>
            </a:r>
            <a:r>
              <a:rPr lang="ru-RU" sz="2000" dirty="0"/>
              <a:t>учебным предметам. </a:t>
            </a:r>
          </a:p>
          <a:p>
            <a:pPr>
              <a:spcAft>
                <a:spcPts val="0"/>
              </a:spcAft>
            </a:pPr>
            <a:r>
              <a:rPr lang="ru-RU" sz="2000" dirty="0"/>
              <a:t>На этапе отбора в них участвуют около </a:t>
            </a:r>
            <a:r>
              <a:rPr lang="ru-RU" sz="1900" b="1" dirty="0">
                <a:latin typeface="Arial Black" panose="020B0A04020102020204" pitchFamily="34" charset="0"/>
              </a:rPr>
              <a:t>600 </a:t>
            </a:r>
            <a:r>
              <a:rPr lang="ru-RU" sz="2000" dirty="0"/>
              <a:t>тысяч учащихся, на республиканском — около </a:t>
            </a:r>
            <a:r>
              <a:rPr lang="ru-RU" sz="1900" b="1" dirty="0">
                <a:latin typeface="Arial Black" panose="020B0A04020102020204" pitchFamily="34" charset="0"/>
              </a:rPr>
              <a:t>1,5 </a:t>
            </a:r>
            <a:r>
              <a:rPr lang="ru-RU" sz="2000" dirty="0"/>
              <a:t>тысяч школьников. </a:t>
            </a:r>
          </a:p>
        </p:txBody>
      </p:sp>
      <p:pic>
        <p:nvPicPr>
          <p:cNvPr id="4102" name="Picture 6" descr="Результаты школьного тура олимпиады 2017-2019 учебного года | | Мобильная  версия">
            <a:extLst>
              <a:ext uri="{FF2B5EF4-FFF2-40B4-BE49-F238E27FC236}">
                <a16:creationId xmlns:a16="http://schemas.microsoft.com/office/drawing/2014/main" xmlns="" id="{EE36B745-0BCD-4145-BF64-839FD9BF13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06" t="4019" r="26533" b="3542"/>
          <a:stretch/>
        </p:blipFill>
        <p:spPr bwMode="auto">
          <a:xfrm>
            <a:off x="361658" y="1443821"/>
            <a:ext cx="1056067" cy="15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A09FC04A-49D0-45ED-AA7B-5220E0798C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73" y="3347253"/>
            <a:ext cx="2166041" cy="2671450"/>
          </a:xfrm>
          <a:prstGeom prst="rect">
            <a:avLst/>
          </a:prstGeom>
          <a:ln>
            <a:noFill/>
          </a:ln>
        </p:spPr>
      </p:pic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1A57B5EA-C630-42D2-9936-7BD86458DE0B}"/>
              </a:ext>
            </a:extLst>
          </p:cNvPr>
          <p:cNvSpPr/>
          <p:nvPr/>
        </p:nvSpPr>
        <p:spPr>
          <a:xfrm>
            <a:off x="3038034" y="2942238"/>
            <a:ext cx="5043856" cy="15850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/>
              <a:t>В </a:t>
            </a:r>
            <a:r>
              <a:rPr lang="ru-RU" sz="2000" dirty="0" smtClean="0"/>
              <a:t>1996 </a:t>
            </a:r>
            <a:r>
              <a:rPr lang="ru-RU" sz="2000" dirty="0"/>
              <a:t>г. был учрежден </a:t>
            </a:r>
            <a:r>
              <a:rPr lang="ru-RU" sz="2000" b="1" dirty="0"/>
              <a:t>специальный </a:t>
            </a:r>
            <a:r>
              <a:rPr lang="ru-RU" sz="1900" b="1" dirty="0">
                <a:latin typeface="Arial Black" panose="020B0A04020102020204" pitchFamily="34" charset="0"/>
              </a:rPr>
              <a:t>фонд Президента по социальной поддержке одаренных учащихся и студентов и талантливой молодежи</a:t>
            </a:r>
            <a:r>
              <a:rPr lang="ru-RU" sz="2000" dirty="0"/>
              <a:t>. </a:t>
            </a:r>
            <a:endParaRPr lang="en-US" sz="2000" dirty="0"/>
          </a:p>
        </p:txBody>
      </p:sp>
      <p:pic>
        <p:nvPicPr>
          <p:cNvPr id="4" name="Рисунок 3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1EE51CCA-24FC-4CB6-83A7-6BE2AFFA09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108" y="1256557"/>
            <a:ext cx="3922874" cy="2012803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74C1D1F5-4CA1-4757-82CC-8A0EFA5B8A65}"/>
              </a:ext>
            </a:extLst>
          </p:cNvPr>
          <p:cNvSpPr/>
          <p:nvPr/>
        </p:nvSpPr>
        <p:spPr>
          <a:xfrm>
            <a:off x="3038035" y="4691658"/>
            <a:ext cx="5043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/>
              <a:t>В феврале 2019 года во французском </a:t>
            </a:r>
            <a:br>
              <a:rPr lang="ru-RU" dirty="0"/>
            </a:br>
            <a:r>
              <a:rPr lang="ru-RU" dirty="0"/>
              <a:t>Гренобле состоялась </a:t>
            </a:r>
            <a:r>
              <a:rPr lang="ru-RU" b="1" dirty="0">
                <a:latin typeface="Arial Black" panose="020B0A04020102020204" pitchFamily="34" charset="0"/>
              </a:rPr>
              <a:t>I Всемирная </a:t>
            </a:r>
            <a:br>
              <a:rPr lang="ru-RU" b="1" dirty="0">
                <a:latin typeface="Arial Black" panose="020B0A04020102020204" pitchFamily="34" charset="0"/>
              </a:rPr>
            </a:br>
            <a:r>
              <a:rPr lang="ru-RU" b="1" dirty="0">
                <a:latin typeface="Arial Black" panose="020B0A04020102020204" pitchFamily="34" charset="0"/>
              </a:rPr>
              <a:t>зимняя </a:t>
            </a:r>
            <a:r>
              <a:rPr lang="ru-RU" b="1" dirty="0" err="1">
                <a:latin typeface="Arial Black" panose="020B0A04020102020204" pitchFamily="34" charset="0"/>
              </a:rPr>
              <a:t>гимназиада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dirty="0"/>
              <a:t>среди школьников.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20 стран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600 спортсменов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4 медали у белорусской сборной: в биатлоне </a:t>
            </a:r>
            <a:br>
              <a:rPr lang="ru-RU" dirty="0"/>
            </a:br>
            <a:r>
              <a:rPr lang="ru-RU" dirty="0"/>
              <a:t>и керлинге.</a:t>
            </a:r>
            <a:endParaRPr lang="en-US" sz="2000" dirty="0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3BFF345A-A64F-4253-9E25-16BD7BB8EF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89111" y="3736565"/>
            <a:ext cx="3443899" cy="229189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A6FDF753-72B4-4EA9-8A06-D19BCF34106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199" y="2967645"/>
            <a:ext cx="448874" cy="448874"/>
          </a:xfrm>
          <a:prstGeom prst="rect">
            <a:avLst/>
          </a:prstGeom>
        </p:spPr>
      </p:pic>
      <p:pic>
        <p:nvPicPr>
          <p:cNvPr id="14" name="Рисунок 1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0581C0BB-E35A-41B8-959D-607660518F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9823" y="377967"/>
            <a:ext cx="8950356" cy="59563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149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9</a:t>
            </a:fld>
            <a:endParaRPr lang="x-none" dirty="0"/>
          </a:p>
        </p:txBody>
      </p:sp>
      <p:sp>
        <p:nvSpPr>
          <p:cNvPr id="18" name="Заголовок 9">
            <a:extLst>
              <a:ext uri="{FF2B5EF4-FFF2-40B4-BE49-F238E27FC236}">
                <a16:creationId xmlns:a16="http://schemas.microsoft.com/office/drawing/2014/main" xmlns="" id="{E6BBB849-1F5A-4CBF-BACF-C92B8380FB12}"/>
              </a:ext>
            </a:extLst>
          </p:cNvPr>
          <p:cNvSpPr txBox="1">
            <a:spLocks/>
          </p:cNvSpPr>
          <p:nvPr/>
        </p:nvSpPr>
        <p:spPr>
          <a:xfrm>
            <a:off x="455201" y="613317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Профессионально-техническое и среднее специальное образование в Республике Беларусь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44574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DA78743-CF51-452B-AB81-473C61955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7795" y="1640341"/>
            <a:ext cx="4196810" cy="234442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1C32A9E-2176-4636-8B6C-11DB8BE64E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80755" y="2041125"/>
            <a:ext cx="1337410" cy="1027340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D216664-7F49-44A9-AB27-2120BBCA76A2}"/>
              </a:ext>
            </a:extLst>
          </p:cNvPr>
          <p:cNvSpPr/>
          <p:nvPr/>
        </p:nvSpPr>
        <p:spPr>
          <a:xfrm>
            <a:off x="6130340" y="3603965"/>
            <a:ext cx="35131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/>
              <a:t>В </a:t>
            </a:r>
            <a:r>
              <a:rPr lang="ru-RU" b="1" dirty="0"/>
              <a:t>2014 г.</a:t>
            </a:r>
            <a:r>
              <a:rPr lang="ru-RU" dirty="0"/>
              <a:t> Беларусь присоединилась к движению </a:t>
            </a:r>
            <a:r>
              <a:rPr lang="ru-RU" sz="1600" b="1" dirty="0" err="1">
                <a:latin typeface="Arial Black" panose="020B0A04020102020204" pitchFamily="34" charset="0"/>
              </a:rPr>
              <a:t>WorldSkills</a:t>
            </a:r>
            <a:r>
              <a:rPr lang="ru-RU" sz="1600" b="1" dirty="0">
                <a:latin typeface="Arial Black" panose="020B0A04020102020204" pitchFamily="34" charset="0"/>
              </a:rPr>
              <a:t> International </a:t>
            </a:r>
            <a:r>
              <a:rPr lang="ru-RU" dirty="0"/>
              <a:t>и принимает участие в мировых чемпионатах профессионального мастерства. 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6CA8B445-913A-4662-9589-ED67F7B6F4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767" y="5768348"/>
            <a:ext cx="538374" cy="538374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DABE18F-9EA9-4F5A-B3DD-FDA6BE73AC76}"/>
              </a:ext>
            </a:extLst>
          </p:cNvPr>
          <p:cNvSpPr/>
          <p:nvPr/>
        </p:nvSpPr>
        <p:spPr>
          <a:xfrm>
            <a:off x="295417" y="4211972"/>
            <a:ext cx="55133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 Black" panose="020B0A04020102020204" pitchFamily="34" charset="0"/>
              </a:rPr>
              <a:t>125 </a:t>
            </a:r>
            <a:r>
              <a:rPr lang="ru-RU" dirty="0"/>
              <a:t>учреждений профессионально-технического образования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 Black" panose="020B0A04020102020204" pitchFamily="34" charset="0"/>
              </a:rPr>
              <a:t>41 </a:t>
            </a:r>
            <a:r>
              <a:rPr lang="ru-RU" dirty="0"/>
              <a:t>учреждение образования других уровней, реализующих образовательные программы ПТО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 Black" panose="020B0A04020102020204" pitchFamily="34" charset="0"/>
              </a:rPr>
              <a:t>110 </a:t>
            </a:r>
            <a:r>
              <a:rPr lang="ru-RU" dirty="0"/>
              <a:t>учреждений среднего специального образования (</a:t>
            </a:r>
            <a:r>
              <a:rPr lang="ru-RU" sz="1600" b="1" dirty="0">
                <a:latin typeface="Arial Black" panose="020B0A04020102020204" pitchFamily="34" charset="0"/>
              </a:rPr>
              <a:t>9 </a:t>
            </a:r>
            <a:r>
              <a:rPr lang="ru-RU" dirty="0"/>
              <a:t>– частной формы собственности)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 Black" panose="020B0A04020102020204" pitchFamily="34" charset="0"/>
              </a:rPr>
              <a:t>84 </a:t>
            </a:r>
            <a:r>
              <a:rPr lang="ru-RU" dirty="0"/>
              <a:t>учреждения образования других уровней, реализующих образовательные программы ССО</a:t>
            </a:r>
          </a:p>
        </p:txBody>
      </p:sp>
      <p:pic>
        <p:nvPicPr>
          <p:cNvPr id="22" name="Рисунок 21">
            <a:hlinkClick r:id="rId8" action="ppaction://hlinksldjump"/>
            <a:extLst>
              <a:ext uri="{FF2B5EF4-FFF2-40B4-BE49-F238E27FC236}">
                <a16:creationId xmlns:a16="http://schemas.microsoft.com/office/drawing/2014/main" xmlns="" id="{A0F6C4F9-74E7-4AA9-8D59-6239790055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883" y="3207881"/>
            <a:ext cx="1906939" cy="2042076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822648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3547</TotalTime>
  <Words>773</Words>
  <Application>Microsoft Office PowerPoint</Application>
  <PresentationFormat>Произвольный</PresentationFormat>
  <Paragraphs>129</Paragraphs>
  <Slides>12</Slides>
  <Notes>6</Notes>
  <HiddenSlides>4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 Light</vt:lpstr>
      <vt:lpstr>Calibri</vt:lpstr>
      <vt:lpstr>Тема Office</vt:lpstr>
      <vt:lpstr>ПРОЕКТ  «Школа Активного Гражданина»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Пользователь Windows</cp:lastModifiedBy>
  <cp:revision>264</cp:revision>
  <cp:lastPrinted>2018-12-07T06:48:34Z</cp:lastPrinted>
  <dcterms:created xsi:type="dcterms:W3CDTF">2018-12-03T10:14:15Z</dcterms:created>
  <dcterms:modified xsi:type="dcterms:W3CDTF">2021-09-20T14:42:03Z</dcterms:modified>
</cp:coreProperties>
</file>