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77" r:id="rId3"/>
    <p:sldId id="278" r:id="rId4"/>
    <p:sldId id="292" r:id="rId5"/>
    <p:sldId id="293" r:id="rId6"/>
    <p:sldId id="280" r:id="rId7"/>
    <p:sldId id="294" r:id="rId8"/>
    <p:sldId id="284" r:id="rId9"/>
    <p:sldId id="295" r:id="rId10"/>
    <p:sldId id="296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CCAFE"/>
    <a:srgbClr val="013967"/>
    <a:srgbClr val="54AFFD"/>
    <a:srgbClr val="FFF48B"/>
    <a:srgbClr val="867900"/>
    <a:srgbClr val="FFE700"/>
    <a:srgbClr val="FFA7A9"/>
    <a:srgbClr val="FF3B41"/>
    <a:srgbClr val="E5B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5380" autoAdjust="0"/>
  </p:normalViewPr>
  <p:slideViewPr>
    <p:cSldViewPr snapToGrid="0">
      <p:cViewPr varScale="1">
        <p:scale>
          <a:sx n="79" d="100"/>
          <a:sy n="79" d="100"/>
        </p:scale>
        <p:origin x="99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22.01.2021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967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765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24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27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2Somyq-wgs" TargetMode="External"/><Relationship Id="rId3" Type="http://schemas.microsoft.com/office/2007/relationships/hdphoto" Target="../media/hdphoto10.wdp"/><Relationship Id="rId7" Type="http://schemas.openxmlformats.org/officeDocument/2006/relationships/hyperlink" Target="https://youtu.be/ggpRCZ3kC4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h5lhMb0rr8I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tvr.by/news/obshchestvo/100_idey_dlya_belarusi_ot_minskoy_oblasti/" TargetMode="External"/><Relationship Id="rId10" Type="http://schemas.openxmlformats.org/officeDocument/2006/relationships/hyperlink" Target="https://youtu.be/ptz59gkaTQ8" TargetMode="External"/><Relationship Id="rId4" Type="http://schemas.openxmlformats.org/officeDocument/2006/relationships/hyperlink" Target="https://www.tvr.by/news/obshchestvo/100_idey_dlya_belarusi_ot_molodezhi_vitebskoy_oblasti/" TargetMode="External"/><Relationship Id="rId9" Type="http://schemas.openxmlformats.org/officeDocument/2006/relationships/hyperlink" Target="http://mogilev-region.gov.by/news/v-finale-respublikanskogo-konkursa-100-idey-dlya-belarusi-molodezh-mogilevskoy-oblast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QVWVTPOmf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TQ6sS9rd5CLI2Wl3_LMu08VNzqFYStX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GbwC4Gswbbg" TargetMode="External"/><Relationship Id="rId1" Type="http://schemas.openxmlformats.org/officeDocument/2006/relationships/slideLayout" Target="../slideLayouts/slideLayout11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00914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Январь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546674" y="2716631"/>
            <a:ext cx="6864096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«Белорусская наука: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в ногу со временем»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731868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9763A"/>
                </a:solidFill>
              </a:rPr>
              <a:t>Наследникам великих открытий новые прорывы совершать 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pic>
        <p:nvPicPr>
          <p:cNvPr id="4098" name="Picture 2" descr="Gect.ru. Политические карты Беларуси">
            <a:extLst>
              <a:ext uri="{FF2B5EF4-FFF2-40B4-BE49-F238E27FC236}">
                <a16:creationId xmlns:a16="http://schemas.microsoft.com/office/drawing/2014/main" id="{5576060A-6252-450D-A218-525CE9FF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15" y="2567787"/>
            <a:ext cx="4868569" cy="3952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: линия с чертой 6">
            <a:extLst>
              <a:ext uri="{FF2B5EF4-FFF2-40B4-BE49-F238E27FC236}">
                <a16:creationId xmlns:a16="http://schemas.microsoft.com/office/drawing/2014/main" id="{829C4DD6-559B-43EB-9143-C7707C41A6E4}"/>
              </a:ext>
            </a:extLst>
          </p:cNvPr>
          <p:cNvSpPr/>
          <p:nvPr/>
        </p:nvSpPr>
        <p:spPr>
          <a:xfrm flipH="1">
            <a:off x="597876" y="5449062"/>
            <a:ext cx="2708031" cy="677070"/>
          </a:xfrm>
          <a:prstGeom prst="accentCallout1">
            <a:avLst>
              <a:gd name="adj1" fmla="val 18750"/>
              <a:gd name="adj2" fmla="val -8333"/>
              <a:gd name="adj3" fmla="val 45062"/>
              <a:gd name="adj4" fmla="val -34436"/>
            </a:avLst>
          </a:prstGeom>
          <a:solidFill>
            <a:srgbClr val="81F769"/>
          </a:solidFill>
          <a:ln>
            <a:solidFill>
              <a:srgbClr val="1870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Представлено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40 проектов 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11" name="Выноска: линия с чертой 10">
            <a:extLst>
              <a:ext uri="{FF2B5EF4-FFF2-40B4-BE49-F238E27FC236}">
                <a16:creationId xmlns:a16="http://schemas.microsoft.com/office/drawing/2014/main" id="{BB44825E-0757-4BD6-83A1-A0B20106DC42}"/>
              </a:ext>
            </a:extLst>
          </p:cNvPr>
          <p:cNvSpPr/>
          <p:nvPr/>
        </p:nvSpPr>
        <p:spPr>
          <a:xfrm flipH="1">
            <a:off x="597876" y="4089185"/>
            <a:ext cx="2708031" cy="677070"/>
          </a:xfrm>
          <a:prstGeom prst="accentCallout1">
            <a:avLst>
              <a:gd name="adj1" fmla="val 18750"/>
              <a:gd name="adj2" fmla="val -8333"/>
              <a:gd name="adj3" fmla="val 45062"/>
              <a:gd name="adj4" fmla="val -34436"/>
            </a:avLst>
          </a:prstGeom>
          <a:solidFill>
            <a:srgbClr val="FFDC85"/>
          </a:solidFill>
          <a:ln>
            <a:solidFill>
              <a:srgbClr val="C0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Представлено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27 проектов 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12" name="Выноска: линия с чертой 11">
            <a:extLst>
              <a:ext uri="{FF2B5EF4-FFF2-40B4-BE49-F238E27FC236}">
                <a16:creationId xmlns:a16="http://schemas.microsoft.com/office/drawing/2014/main" id="{F8C9D127-FD56-43D4-9684-53CAF236823C}"/>
              </a:ext>
            </a:extLst>
          </p:cNvPr>
          <p:cNvSpPr/>
          <p:nvPr/>
        </p:nvSpPr>
        <p:spPr>
          <a:xfrm flipH="1">
            <a:off x="1312984" y="2810895"/>
            <a:ext cx="2708031" cy="677070"/>
          </a:xfrm>
          <a:prstGeom prst="accentCallout1">
            <a:avLst>
              <a:gd name="adj1" fmla="val 18750"/>
              <a:gd name="adj2" fmla="val -8333"/>
              <a:gd name="adj3" fmla="val 236257"/>
              <a:gd name="adj4" fmla="val -58624"/>
            </a:avLst>
          </a:prstGeom>
          <a:solidFill>
            <a:srgbClr val="89D79C"/>
          </a:solidFill>
          <a:ln>
            <a:solidFill>
              <a:srgbClr val="216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Представлено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36 проектов 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13" name="Выноска: линия с чертой 12">
            <a:extLst>
              <a:ext uri="{FF2B5EF4-FFF2-40B4-BE49-F238E27FC236}">
                <a16:creationId xmlns:a16="http://schemas.microsoft.com/office/drawing/2014/main" id="{E9D69EBA-C7BC-44B7-819D-EBC8A0EE7933}"/>
              </a:ext>
            </a:extLst>
          </p:cNvPr>
          <p:cNvSpPr/>
          <p:nvPr/>
        </p:nvSpPr>
        <p:spPr>
          <a:xfrm flipH="1">
            <a:off x="2520460" y="1631355"/>
            <a:ext cx="2708031" cy="677070"/>
          </a:xfrm>
          <a:prstGeom prst="accentCallout1">
            <a:avLst>
              <a:gd name="adj1" fmla="val 18750"/>
              <a:gd name="adj2" fmla="val -8333"/>
              <a:gd name="adj3" fmla="val 228595"/>
              <a:gd name="adj4" fmla="val -30540"/>
            </a:avLst>
          </a:prstGeom>
          <a:solidFill>
            <a:srgbClr val="E5B7EB"/>
          </a:solidFill>
          <a:ln>
            <a:solidFill>
              <a:srgbClr val="A53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Представлено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40 проектов 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14" name="Выноска: линия с чертой 13">
            <a:extLst>
              <a:ext uri="{FF2B5EF4-FFF2-40B4-BE49-F238E27FC236}">
                <a16:creationId xmlns:a16="http://schemas.microsoft.com/office/drawing/2014/main" id="{109E3A67-D0C2-4275-BC47-413F04D19051}"/>
              </a:ext>
            </a:extLst>
          </p:cNvPr>
          <p:cNvSpPr/>
          <p:nvPr/>
        </p:nvSpPr>
        <p:spPr>
          <a:xfrm>
            <a:off x="8042029" y="2472360"/>
            <a:ext cx="2708031" cy="677070"/>
          </a:xfrm>
          <a:prstGeom prst="accentCallout1">
            <a:avLst>
              <a:gd name="adj1" fmla="val 18750"/>
              <a:gd name="adj2" fmla="val -8333"/>
              <a:gd name="adj3" fmla="val 238873"/>
              <a:gd name="adj4" fmla="val -65872"/>
            </a:avLst>
          </a:prstGeom>
          <a:solidFill>
            <a:srgbClr val="FFA7A9"/>
          </a:solidFill>
          <a:ln>
            <a:solidFill>
              <a:srgbClr val="FF3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Представлено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40 проектов 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15" name="Выноска: линия с чертой 14">
            <a:extLst>
              <a:ext uri="{FF2B5EF4-FFF2-40B4-BE49-F238E27FC236}">
                <a16:creationId xmlns:a16="http://schemas.microsoft.com/office/drawing/2014/main" id="{FC8646A1-2677-4562-8AF8-313AC3D5A7F9}"/>
              </a:ext>
            </a:extLst>
          </p:cNvPr>
          <p:cNvSpPr/>
          <p:nvPr/>
        </p:nvSpPr>
        <p:spPr>
          <a:xfrm>
            <a:off x="8886093" y="3819258"/>
            <a:ext cx="2708031" cy="677070"/>
          </a:xfrm>
          <a:prstGeom prst="accentCallout1">
            <a:avLst>
              <a:gd name="adj1" fmla="val 18750"/>
              <a:gd name="adj2" fmla="val -8333"/>
              <a:gd name="adj3" fmla="val 116051"/>
              <a:gd name="adj4" fmla="val -39631"/>
            </a:avLst>
          </a:prstGeom>
          <a:solidFill>
            <a:srgbClr val="FFF48B"/>
          </a:solidFill>
          <a:ln>
            <a:solidFill>
              <a:srgbClr val="86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31 проект 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16" name="Выноска: линия с чертой 15">
            <a:extLst>
              <a:ext uri="{FF2B5EF4-FFF2-40B4-BE49-F238E27FC236}">
                <a16:creationId xmlns:a16="http://schemas.microsoft.com/office/drawing/2014/main" id="{294C59BE-F89A-480E-A60E-3241CEB3B77D}"/>
              </a:ext>
            </a:extLst>
          </p:cNvPr>
          <p:cNvSpPr/>
          <p:nvPr/>
        </p:nvSpPr>
        <p:spPr>
          <a:xfrm>
            <a:off x="8721970" y="5624612"/>
            <a:ext cx="2708031" cy="677070"/>
          </a:xfrm>
          <a:prstGeom prst="accentCallout1">
            <a:avLst>
              <a:gd name="adj1" fmla="val 86276"/>
              <a:gd name="adj2" fmla="val -6601"/>
              <a:gd name="adj3" fmla="val -24196"/>
              <a:gd name="adj4" fmla="val -46557"/>
            </a:avLst>
          </a:prstGeom>
          <a:solidFill>
            <a:srgbClr val="8CCAFE"/>
          </a:solidFill>
          <a:ln>
            <a:solidFill>
              <a:srgbClr val="0139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Представлен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21 проект </a:t>
            </a:r>
            <a:endParaRPr lang="ru-BY" b="1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&quot;Получить сведения&quot; 9">
            <a:hlinkClick r:id="rId4" highlightClick="1"/>
            <a:extLst>
              <a:ext uri="{FF2B5EF4-FFF2-40B4-BE49-F238E27FC236}">
                <a16:creationId xmlns:a16="http://schemas.microsoft.com/office/drawing/2014/main" id="{AB8F8EFC-1FF8-46E9-B13E-240A22BEC990}"/>
              </a:ext>
            </a:extLst>
          </p:cNvPr>
          <p:cNvSpPr/>
          <p:nvPr/>
        </p:nvSpPr>
        <p:spPr>
          <a:xfrm>
            <a:off x="2520460" y="1729182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8" name="Управляющая кнопка: &quot;Получить сведения&quot; 17">
            <a:hlinkClick r:id="rId5" highlightClick="1"/>
            <a:extLst>
              <a:ext uri="{FF2B5EF4-FFF2-40B4-BE49-F238E27FC236}">
                <a16:creationId xmlns:a16="http://schemas.microsoft.com/office/drawing/2014/main" id="{19487A21-78EB-4845-805C-1BA799EF4F93}"/>
              </a:ext>
            </a:extLst>
          </p:cNvPr>
          <p:cNvSpPr/>
          <p:nvPr/>
        </p:nvSpPr>
        <p:spPr>
          <a:xfrm>
            <a:off x="1312984" y="2929580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9" name="Управляющая кнопка: &quot;Получить сведения&quot;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57BD1AB-0416-4683-8493-8995DC486E78}"/>
              </a:ext>
            </a:extLst>
          </p:cNvPr>
          <p:cNvSpPr/>
          <p:nvPr/>
        </p:nvSpPr>
        <p:spPr>
          <a:xfrm>
            <a:off x="640181" y="4207870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0" name="Управляющая кнопка: &quot;Получить сведения&quot; 19">
            <a:hlinkClick r:id="rId6" highlightClick="1"/>
            <a:extLst>
              <a:ext uri="{FF2B5EF4-FFF2-40B4-BE49-F238E27FC236}">
                <a16:creationId xmlns:a16="http://schemas.microsoft.com/office/drawing/2014/main" id="{F5B2BC7D-4AC3-40A4-AA02-012DA2EF9F6B}"/>
              </a:ext>
            </a:extLst>
          </p:cNvPr>
          <p:cNvSpPr/>
          <p:nvPr/>
        </p:nvSpPr>
        <p:spPr>
          <a:xfrm>
            <a:off x="628946" y="4201081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1" name="Управляющая кнопка: &quot;Получить сведения&quot; 20">
            <a:hlinkClick r:id="rId7" highlightClick="1"/>
            <a:extLst>
              <a:ext uri="{FF2B5EF4-FFF2-40B4-BE49-F238E27FC236}">
                <a16:creationId xmlns:a16="http://schemas.microsoft.com/office/drawing/2014/main" id="{9E5F2A3D-CDD5-4EE4-B048-E940325B725D}"/>
              </a:ext>
            </a:extLst>
          </p:cNvPr>
          <p:cNvSpPr/>
          <p:nvPr/>
        </p:nvSpPr>
        <p:spPr>
          <a:xfrm>
            <a:off x="597876" y="5567747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22" name="Управляющая кнопка: &quot;Получить сведения&quot; 21">
            <a:hlinkClick r:id="rId8" highlightClick="1"/>
            <a:extLst>
              <a:ext uri="{FF2B5EF4-FFF2-40B4-BE49-F238E27FC236}">
                <a16:creationId xmlns:a16="http://schemas.microsoft.com/office/drawing/2014/main" id="{2CAC33B2-0CC8-414E-A1EA-ACF6320132CC}"/>
              </a:ext>
            </a:extLst>
          </p:cNvPr>
          <p:cNvSpPr/>
          <p:nvPr/>
        </p:nvSpPr>
        <p:spPr>
          <a:xfrm>
            <a:off x="10317875" y="2578590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3" name="Управляющая кнопка: &quot;Получить сведения&quot; 22">
            <a:hlinkClick r:id="rId9" highlightClick="1"/>
            <a:extLst>
              <a:ext uri="{FF2B5EF4-FFF2-40B4-BE49-F238E27FC236}">
                <a16:creationId xmlns:a16="http://schemas.microsoft.com/office/drawing/2014/main" id="{A1740571-7342-4ABD-B003-375EA7330DB8}"/>
              </a:ext>
            </a:extLst>
          </p:cNvPr>
          <p:cNvSpPr/>
          <p:nvPr/>
        </p:nvSpPr>
        <p:spPr>
          <a:xfrm>
            <a:off x="11130869" y="3950681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4" name="Управляющая кнопка: &quot;Получить сведения&quot; 23">
            <a:hlinkClick r:id="rId10" highlightClick="1"/>
            <a:extLst>
              <a:ext uri="{FF2B5EF4-FFF2-40B4-BE49-F238E27FC236}">
                <a16:creationId xmlns:a16="http://schemas.microsoft.com/office/drawing/2014/main" id="{A522B624-4D6B-427C-A398-7DC5FD51F83B}"/>
              </a:ext>
            </a:extLst>
          </p:cNvPr>
          <p:cNvSpPr/>
          <p:nvPr/>
        </p:nvSpPr>
        <p:spPr>
          <a:xfrm>
            <a:off x="10997816" y="5743297"/>
            <a:ext cx="432185" cy="439699"/>
          </a:xfrm>
          <a:prstGeom prst="actionButtonInformation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77F2E-999E-4B03-9F8F-372042512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241" y="5485150"/>
            <a:ext cx="312203" cy="3088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553BD8-83F7-4BE1-9B22-27C18F023A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43" y="4118891"/>
            <a:ext cx="312203" cy="3088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A431177-2D26-4829-9AAD-B6AD63EAF7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8257" y="1660627"/>
            <a:ext cx="312203" cy="3088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C8501EA-1B8B-479E-BC7C-E7D4930BB7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843" y="2810894"/>
            <a:ext cx="312203" cy="3088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814CB9F-92D1-4325-B38E-9E2E8776C5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8666" y="2578590"/>
            <a:ext cx="312203" cy="30882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DEB7D8-6709-4D30-81B9-2A5C61BBB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16577" y="5654322"/>
            <a:ext cx="312203" cy="3088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14CB9F-92D1-4325-B38E-9E2E8776C5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30402" y="3828524"/>
            <a:ext cx="312203" cy="3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50" y="791346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Белорусская наука — фактор успешного развития молодого суверенного государства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8565" y="1841538"/>
            <a:ext cx="4867339" cy="20768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/>
              <a:t>В последнее воскресенье января в Беларуси отмечается </a:t>
            </a:r>
            <a:r>
              <a:rPr lang="ru-RU" sz="2200" b="1" dirty="0"/>
              <a:t>День белорусской науки</a:t>
            </a:r>
            <a:r>
              <a:rPr lang="ru-RU" sz="2200" dirty="0"/>
              <a:t>, официально установленный в 1993 году. </a:t>
            </a:r>
          </a:p>
          <a:p>
            <a:pPr marL="0" indent="0" algn="just">
              <a:buNone/>
            </a:pPr>
            <a:r>
              <a:rPr lang="ru-RU" sz="2200" b="1" dirty="0"/>
              <a:t>НАН Беларуси </a:t>
            </a:r>
            <a:r>
              <a:rPr lang="ru-RU" sz="2200" dirty="0"/>
              <a:t>— высшая государственная научная организация Республики Беларусь, интеллектуальный и экспертный центр, который играет важную роль в определении направлений и путей развития страны.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id="{6D9EFE9C-53D3-44B7-84DD-4B9463C1B298}"/>
              </a:ext>
            </a:extLst>
          </p:cNvPr>
          <p:cNvSpPr txBox="1">
            <a:spLocks/>
          </p:cNvSpPr>
          <p:nvPr/>
        </p:nvSpPr>
        <p:spPr>
          <a:xfrm>
            <a:off x="600981" y="5395708"/>
            <a:ext cx="10746958" cy="1089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/>
              <a:t>НАН Беларуси обеспечивает проведение, развитие и координацию фундаментальных исследований по основным направлениям естественных, технических и гуманитарных наук, а также выступает в качестве головной организации Беларуси по научно-методическому обеспечению развития информатизации.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6" y="1841538"/>
            <a:ext cx="5695721" cy="318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1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E5A6F-727A-4F59-B5CD-C72AACD3D243}"/>
              </a:ext>
            </a:extLst>
          </p:cNvPr>
          <p:cNvSpPr txBox="1"/>
          <p:nvPr/>
        </p:nvSpPr>
        <p:spPr>
          <a:xfrm>
            <a:off x="636149" y="1755308"/>
            <a:ext cx="10981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/>
              <a:t>Приоритетные направления </a:t>
            </a:r>
            <a:r>
              <a:rPr lang="ru-RU" sz="2000" dirty="0"/>
              <a:t>развития инноваций в стране — ресурсосберегающие и энергоэффективные технологии, промышленные биотехнологии, наноматериалы и новые источники энергии, медицина и фармация, информационные и аэрокосмические технологии, технологии производства, переработки и хранения сельскохозяйственной продукции, экология и рациональное природопользование.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5" y="3347791"/>
            <a:ext cx="5621432" cy="24091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6149" y="5774266"/>
            <a:ext cx="550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ОАО «Пеленг» разрабатывает новое оборудование высокого разрешения для космических аппаратов</a:t>
            </a:r>
            <a:endParaRPr lang="en-US" sz="160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C6470C-5E21-4B08-96F9-20196C643BD1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solidFill>
                  <a:schemeClr val="tx2">
                    <a:lumMod val="75000"/>
                  </a:schemeClr>
                </a:solidFill>
              </a:rPr>
              <a:t>Белорусская наука — фактор успешного развития молодого суверенного государства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279F8-EFE5-4C4E-9A71-697D0137C4BC}"/>
              </a:ext>
            </a:extLst>
          </p:cNvPr>
          <p:cNvSpPr txBox="1"/>
          <p:nvPr/>
        </p:nvSpPr>
        <p:spPr>
          <a:xfrm>
            <a:off x="6693878" y="3121222"/>
            <a:ext cx="49236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ru-RU" sz="2000" dirty="0"/>
              <a:t>Исследования ориентируются на конкретные запросы промышленности и других отраслей экономики.</a:t>
            </a:r>
          </a:p>
          <a:p>
            <a:pPr algn="just" fontAlgn="t"/>
            <a:endParaRPr lang="ru-RU" sz="2000" dirty="0"/>
          </a:p>
          <a:p>
            <a:pPr algn="just" fontAlgn="t"/>
            <a:r>
              <a:rPr lang="ru-RU" sz="2000" dirty="0"/>
              <a:t>Деятельность ученых направлена на решение задач по модернизации промышленности и формированию новой инновационной экономики, создание новых производств.</a:t>
            </a: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89096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C6470C-5E21-4B08-96F9-20196C643BD1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Белорусская наука — фактор успешного развития молодого суверенного государства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20ED6-83A4-421F-9976-F0C2D598CBDE}"/>
              </a:ext>
            </a:extLst>
          </p:cNvPr>
          <p:cNvSpPr txBox="1"/>
          <p:nvPr/>
        </p:nvSpPr>
        <p:spPr>
          <a:xfrm>
            <a:off x="636149" y="2040512"/>
            <a:ext cx="11306455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 июне 2012 года с космодрома «Байконур» в Казахстане запущен </a:t>
            </a:r>
            <a:r>
              <a:rPr lang="ru-RU" sz="2000" b="1" dirty="0"/>
              <a:t>белорусский спутник дистанционного зондирования Земли.</a:t>
            </a:r>
            <a:r>
              <a:rPr lang="ru-RU" sz="2000" dirty="0"/>
              <a:t> </a:t>
            </a:r>
          </a:p>
          <a:p>
            <a:pPr marL="342900" indent="-3429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Ученые Объединенного института проблем информатики НАН Беларуси разработали </a:t>
            </a:r>
            <a:r>
              <a:rPr lang="ru-RU" sz="2000" b="1" dirty="0"/>
              <a:t>суперкомпьютер «СКИФ-ГРИД».</a:t>
            </a:r>
          </a:p>
          <a:p>
            <a:pPr marL="342900" indent="-3429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Сотрудники Института физики Национальной академии наук Беларуси разработали безопаснее для глаз </a:t>
            </a:r>
            <a:r>
              <a:rPr lang="ru-RU" sz="2000" b="1" dirty="0"/>
              <a:t>лазеры нового поколения</a:t>
            </a:r>
            <a:r>
              <a:rPr lang="ru-RU" sz="2000" dirty="0"/>
              <a:t>. </a:t>
            </a:r>
          </a:p>
          <a:p>
            <a:pPr marL="342900" indent="-3429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Сотрудники Института физико-органической химии НАН разработали </a:t>
            </a:r>
            <a:r>
              <a:rPr lang="ru-RU" sz="2000" b="1" dirty="0"/>
              <a:t>серию оригинальных препаратов </a:t>
            </a:r>
            <a:r>
              <a:rPr lang="ru-RU" sz="2000" dirty="0"/>
              <a:t>на основе аминокислот и их модифицированных производных. Это лекарства различного терапевтического действия.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27F08-5AEC-4C13-9B11-F422C12CA32E}"/>
              </a:ext>
            </a:extLst>
          </p:cNvPr>
          <p:cNvSpPr txBox="1"/>
          <p:nvPr/>
        </p:nvSpPr>
        <p:spPr>
          <a:xfrm>
            <a:off x="636150" y="1669267"/>
            <a:ext cx="5237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Достижения белорусской науки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45BBA-6BD8-46E4-98E1-004FACACCEE7}"/>
              </a:ext>
            </a:extLst>
          </p:cNvPr>
          <p:cNvSpPr txBox="1"/>
          <p:nvPr/>
        </p:nvSpPr>
        <p:spPr>
          <a:xfrm>
            <a:off x="659594" y="4682636"/>
            <a:ext cx="8402344" cy="206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 Институте генетики и цитологии НАН Беларуси открылся уникальный Центр ДНК-биотехнологий, который координирует</a:t>
            </a:r>
            <a:r>
              <a:rPr lang="ru-RU" sz="2000" b="1" dirty="0"/>
              <a:t> работу по внедрению достижений генетики и геномики </a:t>
            </a:r>
            <a:r>
              <a:rPr lang="ru-RU" sz="2000" dirty="0"/>
              <a:t>в здравоохранение, сельское хозяйство, спорт и охрану окружающей среды Беларуси.</a:t>
            </a:r>
          </a:p>
          <a:p>
            <a:pPr marL="342900" indent="-34290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 научно-практическом центре НАН Беларуси по материаловедению вырастили </a:t>
            </a:r>
            <a:r>
              <a:rPr lang="ru-RU" sz="2000" b="1" dirty="0"/>
              <a:t>красный изумруд </a:t>
            </a:r>
            <a:r>
              <a:rPr lang="ru-RU" sz="2000" dirty="0"/>
              <a:t>– такое еще никому не удавалось. </a:t>
            </a:r>
            <a:br>
              <a:rPr lang="ru-RU" sz="2000" dirty="0"/>
            </a:br>
            <a:r>
              <a:rPr lang="ru-RU" sz="2000" dirty="0"/>
              <a:t>В природе красный изумруд встречается крайне редко.</a:t>
            </a:r>
          </a:p>
        </p:txBody>
      </p:sp>
      <p:pic>
        <p:nvPicPr>
          <p:cNvPr id="15" name="Рисунок 14">
            <a:hlinkClick r:id="rId3"/>
            <a:extLst>
              <a:ext uri="{FF2B5EF4-FFF2-40B4-BE49-F238E27FC236}">
                <a16:creationId xmlns:a16="http://schemas.microsoft.com/office/drawing/2014/main" id="{067C70F8-74BD-47BB-9867-589C23C6D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144" y="4829749"/>
            <a:ext cx="1127858" cy="111566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C91695-838E-4D7D-BBD3-2AD19995E457}"/>
              </a:ext>
            </a:extLst>
          </p:cNvPr>
          <p:cNvSpPr/>
          <p:nvPr/>
        </p:nvSpPr>
        <p:spPr>
          <a:xfrm>
            <a:off x="9617859" y="5873965"/>
            <a:ext cx="21524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/>
              <a:t>История белорусской науки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685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C6470C-5E21-4B08-96F9-20196C643BD1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Белорусская наука — фактор успешного развития молодого суверенного государства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27F08-5AEC-4C13-9B11-F422C12CA32E}"/>
              </a:ext>
            </a:extLst>
          </p:cNvPr>
          <p:cNvSpPr txBox="1"/>
          <p:nvPr/>
        </p:nvSpPr>
        <p:spPr>
          <a:xfrm>
            <a:off x="636150" y="1686122"/>
            <a:ext cx="5237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Белорусская наука в цифрах: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:a16="http://schemas.microsoft.com/office/drawing/2014/main" id="{6F8547C5-9E2E-4F28-91B7-8BAA61EB6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150" y="2086232"/>
            <a:ext cx="8585671" cy="2017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Беларусь сегодня относится к числу стран с высоким уровнем научного потенциала.  В рейтинге «хороших стран» (</a:t>
            </a:r>
            <a:r>
              <a:rPr lang="ru-RU" sz="2100" dirty="0" err="1"/>
              <a:t>Good</a:t>
            </a:r>
            <a:r>
              <a:rPr lang="ru-RU" sz="2100" dirty="0"/>
              <a:t> </a:t>
            </a:r>
            <a:r>
              <a:rPr lang="ru-RU" sz="2100" dirty="0" err="1"/>
              <a:t>Country</a:t>
            </a:r>
            <a:r>
              <a:rPr lang="ru-RU" sz="2100" dirty="0"/>
              <a:t> </a:t>
            </a:r>
            <a:r>
              <a:rPr lang="ru-RU" sz="2100" dirty="0" err="1"/>
              <a:t>Index</a:t>
            </a:r>
            <a:r>
              <a:rPr lang="ru-RU" sz="2100" dirty="0"/>
              <a:t>) </a:t>
            </a:r>
            <a:br>
              <a:rPr lang="ru-RU" sz="2100" dirty="0"/>
            </a:br>
            <a:r>
              <a:rPr lang="ru-RU" sz="2100" dirty="0"/>
              <a:t>республика по показателю </a:t>
            </a:r>
            <a:r>
              <a:rPr lang="ru-RU" sz="2100" b="1" dirty="0"/>
              <a:t>«Наука и технология» </a:t>
            </a:r>
            <a:r>
              <a:rPr lang="ru-RU" sz="2100" dirty="0"/>
              <a:t>занимает </a:t>
            </a:r>
            <a:r>
              <a:rPr lang="ru-RU" sz="2100" b="1" dirty="0"/>
              <a:t>28-е место </a:t>
            </a:r>
            <a:r>
              <a:rPr lang="ru-RU" sz="2100" dirty="0"/>
              <a:t>среди 153 государств.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Научными исследованиями и разработками в стране занимаются около </a:t>
            </a:r>
            <a:r>
              <a:rPr lang="ru-RU" sz="2100" b="1" dirty="0"/>
              <a:t>460 организаций</a:t>
            </a:r>
            <a:r>
              <a:rPr lang="ru-RU" sz="2100" dirty="0"/>
              <a:t>; большая их часть (61%) – расположены в Минске.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В этой сфере занято </a:t>
            </a:r>
            <a:r>
              <a:rPr lang="ru-RU" sz="2100" b="1" dirty="0"/>
              <a:t>27,7 тысяч человек</a:t>
            </a:r>
            <a:r>
              <a:rPr lang="ru-RU" sz="2100" dirty="0"/>
              <a:t>, из них </a:t>
            </a:r>
            <a:r>
              <a:rPr lang="ru-RU" sz="2100" b="1" dirty="0"/>
              <a:t>17,9 тысяч</a:t>
            </a:r>
            <a:r>
              <a:rPr lang="ru-RU" sz="2100" dirty="0"/>
              <a:t> занимаются исследовательской деятельностью.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4119B9-809C-40F8-A150-1515276BD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6656" r="14616"/>
          <a:stretch/>
        </p:blipFill>
        <p:spPr>
          <a:xfrm>
            <a:off x="9119727" y="2129339"/>
            <a:ext cx="2852655" cy="2599321"/>
          </a:xfrm>
          <a:prstGeom prst="rect">
            <a:avLst/>
          </a:prstGeom>
        </p:spPr>
      </p:pic>
      <p:sp>
        <p:nvSpPr>
          <p:cNvPr id="13" name="Текст 11">
            <a:extLst>
              <a:ext uri="{FF2B5EF4-FFF2-40B4-BE49-F238E27FC236}">
                <a16:creationId xmlns:a16="http://schemas.microsoft.com/office/drawing/2014/main" id="{E095B4DF-44B5-4622-8DED-4BBA6DD2CC01}"/>
              </a:ext>
            </a:extLst>
          </p:cNvPr>
          <p:cNvSpPr txBox="1">
            <a:spLocks/>
          </p:cNvSpPr>
          <p:nvPr/>
        </p:nvSpPr>
        <p:spPr>
          <a:xfrm>
            <a:off x="636150" y="4910425"/>
            <a:ext cx="11204157" cy="1806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Каждый </a:t>
            </a:r>
            <a:r>
              <a:rPr lang="ru-RU" sz="2100" b="1" dirty="0"/>
              <a:t>5-й</a:t>
            </a:r>
            <a:r>
              <a:rPr lang="ru-RU" sz="2100" dirty="0"/>
              <a:t> ученый имеет </a:t>
            </a:r>
            <a:r>
              <a:rPr lang="ru-RU" sz="2100" i="1" dirty="0"/>
              <a:t>научную степень</a:t>
            </a:r>
            <a:r>
              <a:rPr lang="ru-RU" sz="2100" dirty="0"/>
              <a:t>. </a:t>
            </a:r>
            <a:br>
              <a:rPr lang="ru-RU" sz="2100" dirty="0"/>
            </a:br>
            <a:r>
              <a:rPr lang="ru-RU" sz="2100" i="1" dirty="0"/>
              <a:t>Докторами наук </a:t>
            </a:r>
            <a:r>
              <a:rPr lang="ru-RU" sz="2100" dirty="0"/>
              <a:t>являются </a:t>
            </a:r>
            <a:r>
              <a:rPr lang="ru-RU" sz="2100" b="1" dirty="0"/>
              <a:t>607 человек</a:t>
            </a:r>
            <a:r>
              <a:rPr lang="ru-RU" sz="2100" dirty="0"/>
              <a:t>, </a:t>
            </a:r>
            <a:r>
              <a:rPr lang="ru-RU" sz="2100" i="1" dirty="0"/>
              <a:t>кандидатов наук</a:t>
            </a:r>
            <a:r>
              <a:rPr lang="ru-RU" sz="2100" dirty="0"/>
              <a:t> - </a:t>
            </a:r>
            <a:r>
              <a:rPr lang="ru-RU" sz="2100" b="1" dirty="0"/>
              <a:t>2 803 </a:t>
            </a:r>
            <a:r>
              <a:rPr lang="ru-RU" sz="2100" dirty="0"/>
              <a:t>(данные за 2020 год).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100" dirty="0"/>
              <a:t>В 2020 г. в </a:t>
            </a:r>
            <a:r>
              <a:rPr lang="ru-RU" sz="2100" i="1" dirty="0"/>
              <a:t>122 организациях </a:t>
            </a:r>
            <a:r>
              <a:rPr lang="ru-RU" sz="2100" dirty="0"/>
              <a:t>велась подготовка </a:t>
            </a:r>
            <a:r>
              <a:rPr lang="ru-RU" sz="2100" b="1" dirty="0"/>
              <a:t>5,3 тыс. аспирантов </a:t>
            </a:r>
            <a:r>
              <a:rPr lang="ru-RU" sz="2100" dirty="0"/>
              <a:t>(20 % из них заняты </a:t>
            </a:r>
            <a:br>
              <a:rPr lang="ru-RU" sz="2100" dirty="0"/>
            </a:br>
            <a:r>
              <a:rPr lang="ru-RU" sz="2100" dirty="0"/>
              <a:t>в технических науках, 13,2 % – в экономических, 12,7 % – в медицине). </a:t>
            </a:r>
            <a:br>
              <a:rPr lang="ru-RU" sz="2100" dirty="0"/>
            </a:br>
            <a:r>
              <a:rPr lang="ru-RU" sz="2100" dirty="0"/>
              <a:t>Подготовка </a:t>
            </a:r>
            <a:r>
              <a:rPr lang="ru-RU" sz="2100" b="1" dirty="0"/>
              <a:t>616 докторантов </a:t>
            </a:r>
            <a:r>
              <a:rPr lang="ru-RU" sz="2100" dirty="0"/>
              <a:t>была возложена на </a:t>
            </a:r>
            <a:r>
              <a:rPr lang="ru-RU" sz="2100" i="1" dirty="0"/>
              <a:t>70 организаций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59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1538" y="1795037"/>
            <a:ext cx="5931172" cy="28473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11 сентября 2020 года </a:t>
            </a:r>
            <a:r>
              <a:rPr lang="ru-RU" sz="2000" dirty="0"/>
              <a:t>Александр Лукашенко посетил Национальную академию наук. </a:t>
            </a: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Глава государства ознакомился с </a:t>
            </a:r>
            <a:r>
              <a:rPr lang="ru-RU" sz="2000" b="1" dirty="0"/>
              <a:t>выставкой научных и научно-технических достижений</a:t>
            </a:r>
            <a:r>
              <a:rPr lang="ru-RU" sz="2000" dirty="0"/>
              <a:t>. </a:t>
            </a:r>
          </a:p>
          <a:p>
            <a:pPr marL="0" indent="0" algn="just">
              <a:buNone/>
            </a:pPr>
            <a:r>
              <a:rPr lang="ru-RU" sz="2000" dirty="0"/>
              <a:t>Выставка включала следующие разделы: </a:t>
            </a:r>
            <a:br>
              <a:rPr lang="ru-RU" sz="2000" dirty="0"/>
            </a:br>
            <a:r>
              <a:rPr lang="ru-RU" sz="2000" dirty="0"/>
              <a:t>аграрный сектор, отделения биологических, гуманитарных наук и искусств, медицинских наук, физики, математики и информатики, физико-технических наук, химии и наук о Земле.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0" y="1795036"/>
            <a:ext cx="5044940" cy="2620749"/>
          </a:xfrm>
          <a:prstGeom prst="rect">
            <a:avLst/>
          </a:prstGeom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423A6D63-14A0-4B68-AF8C-83F3E9BBD234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Белорусская наука — фактор успешного развития молодого суверенного государства</a:t>
            </a:r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6099110B-B8B4-474F-9C58-CFA1B8A65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61444"/>
              </p:ext>
            </p:extLst>
          </p:nvPr>
        </p:nvGraphicFramePr>
        <p:xfrm>
          <a:off x="712603" y="4804077"/>
          <a:ext cx="11230002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538">
                  <a:extLst>
                    <a:ext uri="{9D8B030D-6E8A-4147-A177-3AD203B41FA5}">
                      <a16:colId xmlns:a16="http://schemas.microsoft.com/office/drawing/2014/main" val="4020247031"/>
                    </a:ext>
                  </a:extLst>
                </a:gridCol>
                <a:gridCol w="9940464">
                  <a:extLst>
                    <a:ext uri="{9D8B030D-6E8A-4147-A177-3AD203B41FA5}">
                      <a16:colId xmlns:a16="http://schemas.microsoft.com/office/drawing/2014/main" val="682013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Акценты выставки:</a:t>
                      </a:r>
                      <a:endParaRPr lang="ru-BY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/>
                        <a:t>Экология</a:t>
                      </a:r>
                      <a:r>
                        <a:rPr lang="ru-RU" sz="1800" dirty="0"/>
                        <a:t>:  </a:t>
                      </a:r>
                      <a:r>
                        <a:rPr lang="ru-RU" sz="1800" dirty="0" err="1"/>
                        <a:t>биоразлагаемая</a:t>
                      </a:r>
                      <a:r>
                        <a:rPr lang="ru-RU" sz="1800" dirty="0"/>
                        <a:t> бумага с особой пропиткой для хранения продуктов. 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/>
                        <a:t>Концепция умного города</a:t>
                      </a:r>
                      <a:r>
                        <a:rPr lang="ru-RU" sz="1800" dirty="0"/>
                        <a:t>:  электромобили для различных сфер жизнедеятельности человека.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dirty="0"/>
                        <a:t>Медицина</a:t>
                      </a:r>
                      <a:r>
                        <a:rPr lang="ru-RU" sz="1800" dirty="0"/>
                        <a:t>: 15 продуктов на основе стволовых клеток для лечения разных заболеваний; 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система генетического тестирования, позволяющая осуществлять спортивную </a:t>
                      </a:r>
                      <a:r>
                        <a:rPr lang="ru-RU" sz="1800" dirty="0" err="1"/>
                        <a:t>профилизацию</a:t>
                      </a:r>
                      <a:r>
                        <a:rPr lang="ru-RU" sz="1800" dirty="0"/>
                        <a:t>;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i="1" dirty="0"/>
                        <a:t>COVID-19</a:t>
                      </a:r>
                      <a:r>
                        <a:rPr lang="ru-RU" sz="1800" dirty="0"/>
                        <a:t>: исследования по разработке перспективных медицинских препаратов.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84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95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7" y="813379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Наука — важное условие достижения Целей устойчивого развития</a:t>
            </a:r>
            <a:endParaRPr lang="x-non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793" y="1621735"/>
            <a:ext cx="6500376" cy="24307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Цели устойчивого развития </a:t>
            </a:r>
            <a:r>
              <a:rPr lang="ru-RU" sz="2000" dirty="0"/>
              <a:t>— это всеобщий призыв </a:t>
            </a:r>
            <a:br>
              <a:rPr lang="ru-RU" sz="2000" dirty="0"/>
            </a:br>
            <a:r>
              <a:rPr lang="ru-RU" sz="2000" dirty="0"/>
              <a:t>к действиям по искоренению нищеты, обеспечению защиты нашей планеты, повышению качества жизни и улучшению перспектив для всех людей во всем мире.</a:t>
            </a:r>
          </a:p>
          <a:p>
            <a:pPr marL="0" indent="0" algn="just">
              <a:buNone/>
            </a:pPr>
            <a:r>
              <a:rPr lang="ru-RU" sz="2000" dirty="0"/>
              <a:t>Эти </a:t>
            </a:r>
            <a:r>
              <a:rPr lang="ru-RU" sz="2000" b="1" dirty="0"/>
              <a:t>17 целей </a:t>
            </a:r>
            <a:r>
              <a:rPr lang="ru-RU" sz="2000" dirty="0"/>
              <a:t>были приняты всеми государствами — членами ООН в 2015 году в рамках </a:t>
            </a:r>
            <a:r>
              <a:rPr lang="ru-RU" sz="2000" b="1" dirty="0"/>
              <a:t>Повестки дня </a:t>
            </a:r>
            <a:br>
              <a:rPr lang="ru-RU" sz="2000" b="1" dirty="0"/>
            </a:br>
            <a:r>
              <a:rPr lang="ru-RU" sz="2000" b="1" dirty="0"/>
              <a:t>в области устойчивого развития на период до 2030 года </a:t>
            </a:r>
            <a:r>
              <a:rPr lang="ru-RU" sz="2000" dirty="0"/>
              <a:t>(создан 15-летний план по их достижению).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pic>
        <p:nvPicPr>
          <p:cNvPr id="9" name="Рисунок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532" y="4359212"/>
            <a:ext cx="1127858" cy="11156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557759" y="5596966"/>
            <a:ext cx="2110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Знай свои цели</a:t>
            </a:r>
            <a:endParaRPr lang="en-US" i="1" dirty="0"/>
          </a:p>
        </p:txBody>
      </p:sp>
      <p:pic>
        <p:nvPicPr>
          <p:cNvPr id="2052" name="Picture 4" descr="В интернете запустили онлайн-кампанию о целях устойчивого развития ООН -  Recycle">
            <a:extLst>
              <a:ext uri="{FF2B5EF4-FFF2-40B4-BE49-F238E27FC236}">
                <a16:creationId xmlns:a16="http://schemas.microsoft.com/office/drawing/2014/main" id="{2C3C4642-CA8C-40A5-B6E4-967EC5F8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914" y="1691433"/>
            <a:ext cx="4769691" cy="23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id="{07FBE83E-A639-41D7-B999-135759D195A8}"/>
              </a:ext>
            </a:extLst>
          </p:cNvPr>
          <p:cNvSpPr txBox="1">
            <a:spLocks/>
          </p:cNvSpPr>
          <p:nvPr/>
        </p:nvSpPr>
        <p:spPr>
          <a:xfrm>
            <a:off x="392793" y="4189831"/>
            <a:ext cx="8255135" cy="2193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Наука</a:t>
            </a:r>
            <a:r>
              <a:rPr lang="ru-RU" sz="2000" dirty="0"/>
              <a:t> — мощнейший двигатель общественного прогресса. Она позволяет нам продлевать жизнь, следить за состоянием здоровья, благодаря ей мы можем производить лекарства, чтобы лечить болезни и облегчать боль, она помогает нам удовлетворить базовые потребности, в том числе в пище, и добывать энергию.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Развитие науки имеет большое значение для достижения Целей устойчивого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21275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731868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9763A"/>
                </a:solidFill>
              </a:rPr>
              <a:t>Наследникам великих открытий новые прорывы совершать 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51231" y="1632377"/>
            <a:ext cx="6072554" cy="17863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/>
              <a:t>«100 идей для Беларуси» </a:t>
            </a:r>
            <a:r>
              <a:rPr lang="ru-RU" sz="2200" dirty="0"/>
              <a:t>— республиканский молодежный проект БРСМ, который направлен на активизацию инновационной деятельности и профессиональной мобильности молодежи, создание и продвижение конкретных инновационных проектов и перспективных научно-технических разработок.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pic>
        <p:nvPicPr>
          <p:cNvPr id="8" name="Рисунок 7">
            <a:hlinkClick r:id="rId2"/>
            <a:extLst>
              <a:ext uri="{FF2B5EF4-FFF2-40B4-BE49-F238E27FC236}">
                <a16:creationId xmlns:a16="http://schemas.microsoft.com/office/drawing/2014/main" id="{F835899A-57E7-47FA-B1A6-E14C9F2C0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62" y="4630162"/>
            <a:ext cx="1127858" cy="111566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5B229C6-B732-4F09-AB93-21EEB2FD85E2}"/>
              </a:ext>
            </a:extLst>
          </p:cNvPr>
          <p:cNvSpPr/>
          <p:nvPr/>
        </p:nvSpPr>
        <p:spPr>
          <a:xfrm>
            <a:off x="763568" y="5678538"/>
            <a:ext cx="2647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Проект </a:t>
            </a:r>
          </a:p>
          <a:p>
            <a:pPr algn="ctr"/>
            <a:r>
              <a:rPr lang="ru-RU" i="1" dirty="0"/>
              <a:t>«100 идей для Беларуси»</a:t>
            </a:r>
            <a:endParaRPr lang="en-US" i="1" dirty="0"/>
          </a:p>
        </p:txBody>
      </p:sp>
      <p:pic>
        <p:nvPicPr>
          <p:cNvPr id="3076" name="Picture 4" descr="100 идей для Беларуси |">
            <a:extLst>
              <a:ext uri="{FF2B5EF4-FFF2-40B4-BE49-F238E27FC236}">
                <a16:creationId xmlns:a16="http://schemas.microsoft.com/office/drawing/2014/main" id="{B7396638-6174-4544-97E4-ECA5899A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68" y="1492080"/>
            <a:ext cx="4148401" cy="25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72781B54-51E2-4586-A396-C7BAFD645C2A}"/>
              </a:ext>
            </a:extLst>
          </p:cNvPr>
          <p:cNvSpPr txBox="1">
            <a:spLocks/>
          </p:cNvSpPr>
          <p:nvPr/>
        </p:nvSpPr>
        <p:spPr>
          <a:xfrm>
            <a:off x="4050303" y="4083798"/>
            <a:ext cx="7892302" cy="220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b="1" dirty="0"/>
              <a:t>Основные задачи конкурса:</a:t>
            </a:r>
          </a:p>
          <a:p>
            <a:pPr algn="just">
              <a:spcBef>
                <a:spcPts val="600"/>
              </a:spcBef>
            </a:pPr>
            <a:r>
              <a:rPr lang="ru-RU" sz="2200" dirty="0"/>
              <a:t>мотивация молодых ученых, изобретателей, молодых специалистов, занятых созданием инновационных продуктов;</a:t>
            </a:r>
          </a:p>
          <a:p>
            <a:pPr algn="just">
              <a:spcBef>
                <a:spcPts val="600"/>
              </a:spcBef>
            </a:pPr>
            <a:r>
              <a:rPr lang="ru-RU" sz="2200" dirty="0"/>
              <a:t>внедрение в реальный сектор экономики проектов и разработок, представляющих практический интерес для социально-экономического развития страны; </a:t>
            </a:r>
          </a:p>
          <a:p>
            <a:pPr algn="just">
              <a:spcBef>
                <a:spcPts val="600"/>
              </a:spcBef>
            </a:pPr>
            <a:r>
              <a:rPr lang="ru-RU" sz="2200" dirty="0"/>
              <a:t>оказание помощи в продвижении лучших идей, а также поиск источников финансирования.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479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731868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9763A"/>
                </a:solidFill>
              </a:rPr>
              <a:t>Наследникам великих открытий новые прорывы совершать </a:t>
            </a:r>
            <a:endParaRPr lang="x-none" sz="3200" b="1" dirty="0">
              <a:solidFill>
                <a:srgbClr val="09763A"/>
              </a:solidFill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5723" y="1564907"/>
            <a:ext cx="6389077" cy="1786364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dirty="0"/>
              <a:t>Традиционно победителей определят </a:t>
            </a:r>
            <a:r>
              <a:rPr lang="ru-RU" sz="1800" b="1" dirty="0"/>
              <a:t>в двух возрастных группах </a:t>
            </a:r>
            <a:r>
              <a:rPr lang="ru-RU" sz="1800" dirty="0"/>
              <a:t>(учащиеся, студенты и работающая молодежь) и </a:t>
            </a:r>
            <a:r>
              <a:rPr lang="ru-RU" sz="1800" b="1" dirty="0"/>
              <a:t>десяти номинациях</a:t>
            </a:r>
            <a:r>
              <a:rPr lang="ru-RU" sz="1800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«Энергетика, в том числе атомная энергетика, и энергоэффективность»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«Агропромышленные технологии и производство»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«Промышленные и строительные технологии и производство»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«Медицина, фармация, медицинская техника»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«Химические технологии, нефтехимия»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</a:t>
            </a:r>
            <a:r>
              <a:rPr lang="ru-RU" sz="1800" dirty="0" err="1"/>
              <a:t>Био</a:t>
            </a:r>
            <a:r>
              <a:rPr lang="ru-RU" sz="1800" dirty="0"/>
              <a:t>- и наноиндустрия»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«Информационно-коммуникационные и авиакосмические технологии»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«Рациональное природопользование и глубокая переработка природных ресурсов»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«Национальная безопасность и обороноспособность, защита от чрезвычайных ситуаций»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/>
              <a:t>«Общество, экономика и социальная сфера».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D02E4A-DE75-41A2-88B9-3E8803E9C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2290" r="11214"/>
          <a:stretch/>
        </p:blipFill>
        <p:spPr>
          <a:xfrm>
            <a:off x="599444" y="1526869"/>
            <a:ext cx="3833446" cy="28044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C45A34-D5C1-450D-B439-B65E5544A61F}"/>
              </a:ext>
            </a:extLst>
          </p:cNvPr>
          <p:cNvSpPr/>
          <p:nvPr/>
        </p:nvSpPr>
        <p:spPr>
          <a:xfrm>
            <a:off x="470491" y="4453968"/>
            <a:ext cx="5027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</a:t>
            </a:r>
            <a:r>
              <a:rPr lang="ru-RU" b="1" dirty="0"/>
              <a:t>10 по 26 декабря 2020 года </a:t>
            </a:r>
            <a:r>
              <a:rPr lang="ru-RU" dirty="0"/>
              <a:t>прошли </a:t>
            </a:r>
          </a:p>
          <a:p>
            <a:r>
              <a:rPr lang="ru-RU" dirty="0"/>
              <a:t>областные и Минский городской туры. </a:t>
            </a:r>
          </a:p>
          <a:p>
            <a:r>
              <a:rPr lang="ru-RU" dirty="0"/>
              <a:t>Традиционно участники проекта — молодые ученые рационализаторы, изыскатели.</a:t>
            </a:r>
          </a:p>
          <a:p>
            <a:r>
              <a:rPr lang="ru-RU" sz="1800" dirty="0"/>
              <a:t>Республиканский финал юбилейного сезона запланирован на </a:t>
            </a:r>
            <a:r>
              <a:rPr lang="ru-RU" sz="1800" b="1" dirty="0"/>
              <a:t>февраль 2021 года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79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1043</Words>
  <Application>Microsoft Office PowerPoint</Application>
  <PresentationFormat>Широкоэкранный</PresentationFormat>
  <Paragraphs>100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Calibri Light</vt:lpstr>
      <vt:lpstr>Тема Office</vt:lpstr>
      <vt:lpstr>ПРОЕКТ  «Школа Активного Гражданина»</vt:lpstr>
      <vt:lpstr>Белорусская наука — фактор успешного развития молодого суверенного государства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Наука — важное условие достижения Целей устойчивого развития</vt:lpstr>
      <vt:lpstr>Наследникам великих открытий новые прорывы совершать </vt:lpstr>
      <vt:lpstr>Наследникам великих открытий новые прорывы совершать </vt:lpstr>
      <vt:lpstr>Наследникам великих открытий новые прорывы совершать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Tatsiana</cp:lastModifiedBy>
  <cp:revision>145</cp:revision>
  <cp:lastPrinted>2018-12-07T06:48:34Z</cp:lastPrinted>
  <dcterms:created xsi:type="dcterms:W3CDTF">2018-12-03T10:14:15Z</dcterms:created>
  <dcterms:modified xsi:type="dcterms:W3CDTF">2021-01-22T12:20:58Z</dcterms:modified>
</cp:coreProperties>
</file>