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7" r:id="rId2"/>
    <p:sldId id="296" r:id="rId3"/>
    <p:sldId id="300" r:id="rId4"/>
    <p:sldId id="302" r:id="rId5"/>
    <p:sldId id="303" r:id="rId6"/>
    <p:sldId id="304" r:id="rId7"/>
    <p:sldId id="305" r:id="rId8"/>
    <p:sldId id="306" r:id="rId9"/>
    <p:sldId id="308" r:id="rId10"/>
    <p:sldId id="307" r:id="rId11"/>
    <p:sldId id="313" r:id="rId12"/>
    <p:sldId id="310" r:id="rId13"/>
    <p:sldId id="311" r:id="rId14"/>
  </p:sldIdLst>
  <p:sldSz cx="12192000" cy="6858000"/>
  <p:notesSz cx="6858000" cy="9144000"/>
  <p:embeddedFontLst>
    <p:embeddedFont>
      <p:font typeface="Arial Black" panose="020B0A04020102020204" pitchFamily="34" charset="0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B16"/>
    <a:srgbClr val="E01F1A"/>
    <a:srgbClr val="FFB7B7"/>
    <a:srgbClr val="6600CC"/>
    <a:srgbClr val="235172"/>
    <a:srgbClr val="008E40"/>
    <a:srgbClr val="B91D16"/>
    <a:srgbClr val="DA2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94494" autoAdjust="0"/>
  </p:normalViewPr>
  <p:slideViewPr>
    <p:cSldViewPr snapToGrid="0">
      <p:cViewPr varScale="1">
        <p:scale>
          <a:sx n="72" d="100"/>
          <a:sy n="72" d="100"/>
        </p:scale>
        <p:origin x="960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8145C4C-5F7C-4BE7-A4F8-DF040F5D65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5CC7B50-9381-4E3D-B064-F0AE4609BA8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14669BF-99E8-4F63-A5B9-1B36A9194259}" type="datetimeFigureOut">
              <a:rPr lang="en-US"/>
              <a:pPr>
                <a:defRPr/>
              </a:pPr>
              <a:t>11/26/2020</a:t>
            </a:fld>
            <a:endParaRPr lang="x-none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D40E7A7E-9C5E-4115-A534-2B71E4D5B9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x-none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CC7686A8-49DB-4EA0-8D1F-D907EEBCED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x-none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2AFAF5-6FC5-4057-A17C-9FD49222E30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32772D-7233-4FDE-8815-AED2152D1F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342B5CA-BC93-4344-A220-C5ADB73D459E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Google Shape;190;p1:notes">
            <a:extLst>
              <a:ext uri="{FF2B5EF4-FFF2-40B4-BE49-F238E27FC236}">
                <a16:creationId xmlns:a16="http://schemas.microsoft.com/office/drawing/2014/main" id="{1C980537-D9F8-409D-9DB3-B2FCB7C2484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Google Shape;191;p1:notes">
            <a:extLst>
              <a:ext uri="{FF2B5EF4-FFF2-40B4-BE49-F238E27FC236}">
                <a16:creationId xmlns:a16="http://schemas.microsoft.com/office/drawing/2014/main" id="{F2E730ED-6FAA-46AC-A301-891CD84D9AD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Google Shape;192;p1:notes">
            <a:extLst>
              <a:ext uri="{FF2B5EF4-FFF2-40B4-BE49-F238E27FC236}">
                <a16:creationId xmlns:a16="http://schemas.microsoft.com/office/drawing/2014/main" id="{B812C8A3-2E1B-4440-BC36-E28E1F6BA1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Calibri" panose="020F0502020204030204" pitchFamily="34" charset="0"/>
              <a:buNone/>
            </a:pPr>
            <a:fld id="{99B624B5-D5CE-4189-B7BD-EB8F44414CA8}" type="slidenum">
              <a:rPr lang="ru-RU" altLang="en-US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200"/>
                <a:buFont typeface="Calibri" panose="020F0502020204030204" pitchFamily="34" charset="0"/>
                <a:buNone/>
              </a:pPr>
              <a:t>1</a:t>
            </a:fld>
            <a:endParaRPr lang="en-US" altLang="en-US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>
            <a:extLst>
              <a:ext uri="{FF2B5EF4-FFF2-40B4-BE49-F238E27FC236}">
                <a16:creationId xmlns:a16="http://schemas.microsoft.com/office/drawing/2014/main" id="{5CD8D245-ACCA-4CFE-9B82-29C66201CF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>
            <a:extLst>
              <a:ext uri="{FF2B5EF4-FFF2-40B4-BE49-F238E27FC236}">
                <a16:creationId xmlns:a16="http://schemas.microsoft.com/office/drawing/2014/main" id="{590C2C80-48D3-42BA-90EE-F22303F537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Номер слайда 3">
            <a:extLst>
              <a:ext uri="{FF2B5EF4-FFF2-40B4-BE49-F238E27FC236}">
                <a16:creationId xmlns:a16="http://schemas.microsoft.com/office/drawing/2014/main" id="{FCD71276-F712-4EC7-87C4-9B50F49D13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6FD8AC-D0D9-4057-B1C3-663C2225AF87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>
            <a:extLst>
              <a:ext uri="{FF2B5EF4-FFF2-40B4-BE49-F238E27FC236}">
                <a16:creationId xmlns:a16="http://schemas.microsoft.com/office/drawing/2014/main" id="{64E39E60-E877-48ED-BC47-DC382F089C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>
            <a:extLst>
              <a:ext uri="{FF2B5EF4-FFF2-40B4-BE49-F238E27FC236}">
                <a16:creationId xmlns:a16="http://schemas.microsoft.com/office/drawing/2014/main" id="{F1A5C334-9152-4CE4-9390-9B6086406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Номер слайда 3">
            <a:extLst>
              <a:ext uri="{FF2B5EF4-FFF2-40B4-BE49-F238E27FC236}">
                <a16:creationId xmlns:a16="http://schemas.microsoft.com/office/drawing/2014/main" id="{48EED716-C70D-4229-9A0D-C584798C09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1F3657-6ADA-41E4-82BD-C04CACD9FBEE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>
            <a:extLst>
              <a:ext uri="{FF2B5EF4-FFF2-40B4-BE49-F238E27FC236}">
                <a16:creationId xmlns:a16="http://schemas.microsoft.com/office/drawing/2014/main" id="{1A73A18B-FB8E-4470-8E61-BBE2835720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>
            <a:extLst>
              <a:ext uri="{FF2B5EF4-FFF2-40B4-BE49-F238E27FC236}">
                <a16:creationId xmlns:a16="http://schemas.microsoft.com/office/drawing/2014/main" id="{9AC9A8DE-8D9B-4152-834F-87B5CC1F0B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Номер слайда 3">
            <a:extLst>
              <a:ext uri="{FF2B5EF4-FFF2-40B4-BE49-F238E27FC236}">
                <a16:creationId xmlns:a16="http://schemas.microsoft.com/office/drawing/2014/main" id="{015D0A0B-C45C-4351-8830-346B0E3907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025723-6C6C-4504-82C6-79175BE5E466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>
            <a:extLst>
              <a:ext uri="{FF2B5EF4-FFF2-40B4-BE49-F238E27FC236}">
                <a16:creationId xmlns:a16="http://schemas.microsoft.com/office/drawing/2014/main" id="{62A39A8F-00C5-4691-9694-EC662BBD90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>
            <a:extLst>
              <a:ext uri="{FF2B5EF4-FFF2-40B4-BE49-F238E27FC236}">
                <a16:creationId xmlns:a16="http://schemas.microsoft.com/office/drawing/2014/main" id="{A46A8D7C-1686-4F96-8132-3D7725C3ED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Номер слайда 3">
            <a:extLst>
              <a:ext uri="{FF2B5EF4-FFF2-40B4-BE49-F238E27FC236}">
                <a16:creationId xmlns:a16="http://schemas.microsoft.com/office/drawing/2014/main" id="{37F5D6E6-3ED5-43D3-A74D-914F518060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D0E9C1-5551-4341-8523-A88E3B6A0D94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DC16D2CF-9105-4867-BBFE-99BF86B30C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2C6CA917-3874-44A0-9991-DE6EA1A21E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Номер слайда 3">
            <a:extLst>
              <a:ext uri="{FF2B5EF4-FFF2-40B4-BE49-F238E27FC236}">
                <a16:creationId xmlns:a16="http://schemas.microsoft.com/office/drawing/2014/main" id="{D5CA21A3-D60A-4781-A179-A1B449FEBD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BA6ED2-9DC9-4C3B-8DDC-E5B6B988C486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>
            <a:extLst>
              <a:ext uri="{FF2B5EF4-FFF2-40B4-BE49-F238E27FC236}">
                <a16:creationId xmlns:a16="http://schemas.microsoft.com/office/drawing/2014/main" id="{1F3DFAB1-969C-4926-8938-6D05880B44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>
            <a:extLst>
              <a:ext uri="{FF2B5EF4-FFF2-40B4-BE49-F238E27FC236}">
                <a16:creationId xmlns:a16="http://schemas.microsoft.com/office/drawing/2014/main" id="{FBD4C182-C5FD-41FA-904A-13EC686C2A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Номер слайда 3">
            <a:extLst>
              <a:ext uri="{FF2B5EF4-FFF2-40B4-BE49-F238E27FC236}">
                <a16:creationId xmlns:a16="http://schemas.microsoft.com/office/drawing/2014/main" id="{C53ED3AF-7033-486E-A699-2355F38B75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3BE3FE-50D4-4B64-B474-C4FDE19F3933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>
            <a:extLst>
              <a:ext uri="{FF2B5EF4-FFF2-40B4-BE49-F238E27FC236}">
                <a16:creationId xmlns:a16="http://schemas.microsoft.com/office/drawing/2014/main" id="{C4527D89-3836-4931-8313-8C93D74718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>
            <a:extLst>
              <a:ext uri="{FF2B5EF4-FFF2-40B4-BE49-F238E27FC236}">
                <a16:creationId xmlns:a16="http://schemas.microsoft.com/office/drawing/2014/main" id="{B57D6960-673E-4F61-9E6B-3BB16AFC6E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Номер слайда 3">
            <a:extLst>
              <a:ext uri="{FF2B5EF4-FFF2-40B4-BE49-F238E27FC236}">
                <a16:creationId xmlns:a16="http://schemas.microsoft.com/office/drawing/2014/main" id="{992BDF99-F48E-45A5-AC8E-8332238D9B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2CACAC-1238-4F99-80E9-62CD11C50415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>
            <a:extLst>
              <a:ext uri="{FF2B5EF4-FFF2-40B4-BE49-F238E27FC236}">
                <a16:creationId xmlns:a16="http://schemas.microsoft.com/office/drawing/2014/main" id="{01B061F9-B621-49C4-91C0-B82B16329F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>
            <a:extLst>
              <a:ext uri="{FF2B5EF4-FFF2-40B4-BE49-F238E27FC236}">
                <a16:creationId xmlns:a16="http://schemas.microsoft.com/office/drawing/2014/main" id="{8436E2FB-2C9F-411F-828D-C6FE7A4F7A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Номер слайда 3">
            <a:extLst>
              <a:ext uri="{FF2B5EF4-FFF2-40B4-BE49-F238E27FC236}">
                <a16:creationId xmlns:a16="http://schemas.microsoft.com/office/drawing/2014/main" id="{D660C040-8F81-42AB-9DEB-36CC68EBC9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2BC97B-E1DF-4D22-9EB6-B28D863BAE49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>
            <a:extLst>
              <a:ext uri="{FF2B5EF4-FFF2-40B4-BE49-F238E27FC236}">
                <a16:creationId xmlns:a16="http://schemas.microsoft.com/office/drawing/2014/main" id="{E8E8BAFD-99F4-4828-B642-B30C630A84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>
            <a:extLst>
              <a:ext uri="{FF2B5EF4-FFF2-40B4-BE49-F238E27FC236}">
                <a16:creationId xmlns:a16="http://schemas.microsoft.com/office/drawing/2014/main" id="{0C99BF2D-88C6-48DD-B599-371DBB641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Номер слайда 3">
            <a:extLst>
              <a:ext uri="{FF2B5EF4-FFF2-40B4-BE49-F238E27FC236}">
                <a16:creationId xmlns:a16="http://schemas.microsoft.com/office/drawing/2014/main" id="{61640646-2330-4E24-8133-803B00AF0F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9DFF63-1DDC-43EB-8960-F37C5ED215C7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>
            <a:extLst>
              <a:ext uri="{FF2B5EF4-FFF2-40B4-BE49-F238E27FC236}">
                <a16:creationId xmlns:a16="http://schemas.microsoft.com/office/drawing/2014/main" id="{89E0B07F-E4D3-40F1-B1B4-1D4A2C514E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>
            <a:extLst>
              <a:ext uri="{FF2B5EF4-FFF2-40B4-BE49-F238E27FC236}">
                <a16:creationId xmlns:a16="http://schemas.microsoft.com/office/drawing/2014/main" id="{EF8BFC53-A00D-41C4-8717-892C76AF66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Номер слайда 3">
            <a:extLst>
              <a:ext uri="{FF2B5EF4-FFF2-40B4-BE49-F238E27FC236}">
                <a16:creationId xmlns:a16="http://schemas.microsoft.com/office/drawing/2014/main" id="{6C8C4762-9080-4128-A533-287B23F063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37FB53-83E2-4499-909A-D3CB4EF49BFE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>
            <a:extLst>
              <a:ext uri="{FF2B5EF4-FFF2-40B4-BE49-F238E27FC236}">
                <a16:creationId xmlns:a16="http://schemas.microsoft.com/office/drawing/2014/main" id="{65E36DCE-76E6-4205-A2B5-00FAA91DE5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>
            <a:extLst>
              <a:ext uri="{FF2B5EF4-FFF2-40B4-BE49-F238E27FC236}">
                <a16:creationId xmlns:a16="http://schemas.microsoft.com/office/drawing/2014/main" id="{40E11D66-E130-4F37-B7EF-93A62EEE8B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Номер слайда 3">
            <a:extLst>
              <a:ext uri="{FF2B5EF4-FFF2-40B4-BE49-F238E27FC236}">
                <a16:creationId xmlns:a16="http://schemas.microsoft.com/office/drawing/2014/main" id="{7D46357E-1B67-42B1-994A-1EFEC65ED1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CDDF7D-CDD5-4362-A9F8-43A94331CF8E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>
            <a:extLst>
              <a:ext uri="{FF2B5EF4-FFF2-40B4-BE49-F238E27FC236}">
                <a16:creationId xmlns:a16="http://schemas.microsoft.com/office/drawing/2014/main" id="{870A1121-B607-4F32-979A-721B4E45E6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>
            <a:extLst>
              <a:ext uri="{FF2B5EF4-FFF2-40B4-BE49-F238E27FC236}">
                <a16:creationId xmlns:a16="http://schemas.microsoft.com/office/drawing/2014/main" id="{6A8C37E9-7E2B-421A-A241-155FB350B4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Номер слайда 3">
            <a:extLst>
              <a:ext uri="{FF2B5EF4-FFF2-40B4-BE49-F238E27FC236}">
                <a16:creationId xmlns:a16="http://schemas.microsoft.com/office/drawing/2014/main" id="{C7837B15-4499-4E7A-962F-3C3AEC8DB0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6428D7-16EC-4E81-BD48-BACD25F8E66D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211EB7-90A3-41C5-9C02-26B381C75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D75B17-CA66-40B2-8154-2F51C7061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44329F-1994-42B9-A78D-2C74E5A7F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7F9B5-D120-45DC-BB42-4811D7A8C635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09714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6">
            <a:extLst>
              <a:ext uri="{FF2B5EF4-FFF2-40B4-BE49-F238E27FC236}">
                <a16:creationId xmlns:a16="http://schemas.microsoft.com/office/drawing/2014/main" id="{75EAAB8F-470C-4B23-8AC5-27EBECA8050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716963" y="5969000"/>
            <a:ext cx="3524250" cy="920750"/>
            <a:chOff x="4194048" y="4547616"/>
            <a:chExt cx="3523488" cy="920860"/>
          </a:xfrm>
        </p:grpSpPr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2EE0E1D7-6A45-4682-ACBA-094EF32A12AF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x-none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5F8F8481-29E3-4A19-8A2D-CAF5F825313E}"/>
                </a:ext>
              </a:extLst>
            </p:cNvPr>
            <p:cNvSpPr/>
            <p:nvPr/>
          </p:nvSpPr>
          <p:spPr>
            <a:xfrm>
              <a:off x="4194048" y="5128710"/>
              <a:ext cx="3493332" cy="28896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B0B6418E-B25D-470A-B0F9-828C2D6281CE}"/>
                </a:ext>
              </a:extLst>
            </p:cNvPr>
            <p:cNvSpPr/>
            <p:nvPr/>
          </p:nvSpPr>
          <p:spPr>
            <a:xfrm>
              <a:off x="4843195" y="4849277"/>
              <a:ext cx="2844185" cy="28896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E8AFF7CC-1D96-4A8D-B263-838CDE38B0A6}"/>
                </a:ext>
              </a:extLst>
            </p:cNvPr>
            <p:cNvSpPr/>
            <p:nvPr/>
          </p:nvSpPr>
          <p:spPr>
            <a:xfrm>
              <a:off x="5517737" y="4565081"/>
              <a:ext cx="2169643" cy="28896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13" name="Прямоугольник 11">
            <a:extLst>
              <a:ext uri="{FF2B5EF4-FFF2-40B4-BE49-F238E27FC236}">
                <a16:creationId xmlns:a16="http://schemas.microsoft.com/office/drawing/2014/main" id="{DC556647-3510-43EF-9BB2-593DADBD9E6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048000" y="3028950"/>
            <a:ext cx="5668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7F7F7F"/>
              </a:solidFill>
            </a:endParaRPr>
          </a:p>
        </p:txBody>
      </p:sp>
      <p:sp>
        <p:nvSpPr>
          <p:cNvPr id="14" name="Прямоугольник 12">
            <a:extLst>
              <a:ext uri="{FF2B5EF4-FFF2-40B4-BE49-F238E27FC236}">
                <a16:creationId xmlns:a16="http://schemas.microsoft.com/office/drawing/2014/main" id="{000AFAD7-ABB3-46B7-9E74-A25A6298753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724650" y="188913"/>
            <a:ext cx="45799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en-US" b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проект</a:t>
            </a:r>
            <a:r>
              <a:rPr lang="ru-RU" altLang="en-US" sz="2800" b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ru-RU" altLang="en-US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«</a:t>
            </a:r>
            <a:r>
              <a:rPr lang="ru-RU" altLang="en-US" b="1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Ш</a:t>
            </a:r>
            <a:r>
              <a:rPr lang="ru-RU" altLang="en-US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кола </a:t>
            </a:r>
            <a:r>
              <a:rPr lang="ru-RU" altLang="en-US" b="1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А</a:t>
            </a:r>
            <a:r>
              <a:rPr lang="ru-RU" altLang="en-US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ктивного </a:t>
            </a:r>
            <a:r>
              <a:rPr lang="ru-RU" altLang="en-US" b="1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Г</a:t>
            </a:r>
            <a:r>
              <a:rPr lang="ru-RU" altLang="en-US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ражданина»</a:t>
            </a:r>
            <a:endParaRPr lang="en-US" altLang="en-US">
              <a:solidFill>
                <a:srgbClr val="7F7F7F"/>
              </a:solidFill>
            </a:endParaRP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id="{541E290C-6DCB-40EE-9423-4970E6F7D6CB}"/>
              </a:ext>
            </a:extLst>
          </p:cNvPr>
          <p:cNvSpPr txBox="1">
            <a:spLocks/>
          </p:cNvSpPr>
          <p:nvPr userDrawn="1"/>
        </p:nvSpPr>
        <p:spPr>
          <a:xfrm>
            <a:off x="931863" y="6334125"/>
            <a:ext cx="10180637" cy="3111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6" name="Рисунок 14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CB3C62B7-C229-4150-A0B2-C2CE6EC623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588" y="133350"/>
            <a:ext cx="792162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/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/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7" name="Номер слайда 6">
            <a:extLst>
              <a:ext uri="{FF2B5EF4-FFF2-40B4-BE49-F238E27FC236}">
                <a16:creationId xmlns:a16="http://schemas.microsoft.com/office/drawing/2014/main" id="{DAC96B6F-3C10-489B-B7A1-477DA40241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557963"/>
            <a:ext cx="2152650" cy="298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4DFC8-DF8B-4CAF-9A0C-477B14E18760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40301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6">
            <a:extLst>
              <a:ext uri="{FF2B5EF4-FFF2-40B4-BE49-F238E27FC236}">
                <a16:creationId xmlns:a16="http://schemas.microsoft.com/office/drawing/2014/main" id="{232A3F3E-5724-4917-8352-17D02883B1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048000" y="3028950"/>
            <a:ext cx="5668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7F7F7F"/>
              </a:solidFill>
            </a:endParaRPr>
          </a:p>
        </p:txBody>
      </p:sp>
      <p:sp>
        <p:nvSpPr>
          <p:cNvPr id="6" name="Прямоугольник 7">
            <a:extLst>
              <a:ext uri="{FF2B5EF4-FFF2-40B4-BE49-F238E27FC236}">
                <a16:creationId xmlns:a16="http://schemas.microsoft.com/office/drawing/2014/main" id="{15FB640A-843E-47E5-B41F-20540148527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724650" y="188913"/>
            <a:ext cx="45799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en-US" b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проект</a:t>
            </a:r>
            <a:r>
              <a:rPr lang="ru-RU" altLang="en-US" sz="2800" b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ru-RU" altLang="en-US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«</a:t>
            </a:r>
            <a:r>
              <a:rPr lang="ru-RU" altLang="en-US" b="1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Ш</a:t>
            </a:r>
            <a:r>
              <a:rPr lang="ru-RU" altLang="en-US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кола </a:t>
            </a:r>
            <a:r>
              <a:rPr lang="ru-RU" altLang="en-US" b="1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А</a:t>
            </a:r>
            <a:r>
              <a:rPr lang="ru-RU" altLang="en-US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ктивного </a:t>
            </a:r>
            <a:r>
              <a:rPr lang="ru-RU" altLang="en-US" b="1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Г</a:t>
            </a:r>
            <a:r>
              <a:rPr lang="ru-RU" altLang="en-US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ражданина»</a:t>
            </a:r>
            <a:endParaRPr lang="en-US" altLang="en-US">
              <a:solidFill>
                <a:srgbClr val="7F7F7F"/>
              </a:solidFill>
            </a:endParaRPr>
          </a:p>
        </p:txBody>
      </p:sp>
      <p:pic>
        <p:nvPicPr>
          <p:cNvPr id="7" name="Рисунок 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A327A222-1CBB-49EA-871A-769F88AA22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588" y="133350"/>
            <a:ext cx="792162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/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/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Номер слайда 6">
            <a:extLst>
              <a:ext uri="{FF2B5EF4-FFF2-40B4-BE49-F238E27FC236}">
                <a16:creationId xmlns:a16="http://schemas.microsoft.com/office/drawing/2014/main" id="{B95F65C9-21E8-41D3-9FC3-85928377BA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790113" y="6519863"/>
            <a:ext cx="2152650" cy="298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047D0-9B3B-4676-B107-EE1188F5EC7B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79421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D76CD6-1271-47DD-802F-8F16153BB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809B95-E401-4EF5-A122-BA1404E03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F4EA5E-9667-40FD-A39B-E20B9D56A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2AD56-7928-4BF0-8024-337A0A1E4124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4759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E0C221-BA73-4EF5-86D5-D4728F415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B3D859-F40A-45D1-84EA-5637B1165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A2295E-F4D0-42CE-A7E6-7C9DB13E5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7378A-AA41-463A-B938-663BC5BB3C67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7047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6B7E44-802A-4FEA-9E58-B18AAAAA7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F7EF0D-2F03-4402-B067-A6586324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E9A509-4130-4BBB-810B-60AD16F06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0D241-D7D9-4225-BFEA-6E6C8629DEBA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8275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66FA0F-2C9F-4ED7-88B1-314A12F6C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C06851-D701-42BC-8AA8-8B7A0C588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AA5759-2107-49FD-8C76-2260D3DEC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67CA5-7A15-4C25-B5A4-50B0F707F320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9573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52B33695-4B29-4433-912D-24D0FF10E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C05E90F-0C82-4B99-A4D3-8B710B5B3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0B726C5-5C66-46F5-A7FE-3DFB4A2F5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6B2B4-BD79-4EE8-B182-12BD00916AAF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58166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6FF53110-E674-450A-8F5A-7BAC3AB2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8D325891-2A4F-4FEB-9E4B-DE4273B7B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F8B36218-93B5-4DAE-86C3-6282BCE15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FB284-1D8E-43E4-BF38-D1C4D1972FCB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13128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63498899-BA2B-46F1-A8C0-80FBBD25B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AABCC28B-F5F8-4A85-9377-4FC8D731B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14B79070-D08B-4E66-83A4-AD84CBD69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09064-1165-4A4C-A9AC-3C28A2F96FD3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02332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A1D2D576-B13B-41FB-AD46-9D3DE5FE4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A2A40A59-EA4B-4BD0-B0D4-A704D2B10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49E4464C-CE5B-4E22-AD3C-A22AD60AA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34316-D510-4A98-829A-9C356ED45166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63296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29E3652-027B-4189-B232-697360E8E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8B6945A-76E6-4994-8A52-1109A44B4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0E7F17D2-84DE-49E4-942E-7A0AFDAF2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0ED0C-73EB-48D4-A29C-D4A7394E4B71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2956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x-none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0A0B733A-26A9-4D4D-A3CC-2EAA411AE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24BB5AA-C7DC-4220-A76B-A07450100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1414989-828B-4DDA-BD1B-754E13B74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13DFD-C007-4623-821D-5DCB5D2B7CF8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74041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26E92522-BCB7-4BB9-B291-6FF002F728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  <a:endParaRPr lang="en-US" altLang="en-US"/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25772746-FCDA-4580-A57B-BEF6EB4C97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  <a:endParaRPr lang="en-US" alt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C1BDEF-BEE8-4E71-8FBD-F4509C8C24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2C6547-F8AB-4DB8-8AF1-B12DD2C115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C1F2C0-3B76-4FF1-9601-42F7065C5B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711D53-67E6-42E6-ACB0-4AB35C4CA3D8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6" r:id="rId10"/>
    <p:sldLayoutId id="2147483677" r:id="rId11"/>
    <p:sldLayoutId id="2147483674" r:id="rId12"/>
    <p:sldLayoutId id="2147483675" r:id="rId13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194;p25">
            <a:extLst>
              <a:ext uri="{FF2B5EF4-FFF2-40B4-BE49-F238E27FC236}">
                <a16:creationId xmlns:a16="http://schemas.microsoft.com/office/drawing/2014/main" id="{8B1949E3-3D73-4A95-9469-9F551332BBB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184650" y="100013"/>
            <a:ext cx="7761288" cy="1793875"/>
          </a:xfrm>
        </p:spPr>
        <p:txBody>
          <a:bodyPr lIns="91425" tIns="45700" rIns="91425" bIns="45700" anchor="ctr"/>
          <a:lstStyle/>
          <a:p>
            <a:pPr>
              <a:buClr>
                <a:srgbClr val="1E4E79"/>
              </a:buClr>
              <a:buSzPts val="4000"/>
            </a:pPr>
            <a:r>
              <a:rPr lang="ru-RU" altLang="en-US" sz="4800" b="1">
                <a:solidFill>
                  <a:srgbClr val="00955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ПРОЕКТ </a:t>
            </a:r>
            <a:br>
              <a:rPr lang="ru-RU" altLang="en-US" sz="4800" b="1">
                <a:solidFill>
                  <a:srgbClr val="00955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ru-RU" altLang="en-US" sz="3600" b="1">
                <a:solidFill>
                  <a:srgbClr val="00955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«</a:t>
            </a:r>
            <a:r>
              <a:rPr lang="ru-RU" alt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Ш</a:t>
            </a:r>
            <a:r>
              <a:rPr lang="ru-RU" altLang="en-US" sz="3600" b="1">
                <a:solidFill>
                  <a:srgbClr val="00955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кола </a:t>
            </a:r>
            <a:r>
              <a:rPr lang="ru-RU" alt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А</a:t>
            </a:r>
            <a:r>
              <a:rPr lang="ru-RU" altLang="en-US" sz="3600" b="1">
                <a:solidFill>
                  <a:srgbClr val="00955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ктивного </a:t>
            </a:r>
            <a:r>
              <a:rPr lang="ru-RU" alt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Г</a:t>
            </a:r>
            <a:r>
              <a:rPr lang="ru-RU" altLang="en-US" sz="3600" b="1">
                <a:solidFill>
                  <a:srgbClr val="00955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ражданина»</a:t>
            </a:r>
            <a:endParaRPr lang="en-US" altLang="en-US" sz="4800" b="1">
              <a:solidFill>
                <a:srgbClr val="00955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23" name="Google Shape;199;p25">
            <a:extLst>
              <a:ext uri="{FF2B5EF4-FFF2-40B4-BE49-F238E27FC236}">
                <a16:creationId xmlns:a16="http://schemas.microsoft.com/office/drawing/2014/main" id="{D1D1BDA8-FC5A-4124-B06D-177B95929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37275"/>
            <a:ext cx="12192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en-US" sz="2000"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Ноябрь, 2020 год</a:t>
            </a:r>
            <a:endParaRPr lang="en-US" altLang="en-US" sz="2000"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DEE2E7E-FFCD-4F09-BBE0-4E8E5FC43136}"/>
              </a:ext>
            </a:extLst>
          </p:cNvPr>
          <p:cNvSpPr/>
          <p:nvPr/>
        </p:nvSpPr>
        <p:spPr>
          <a:xfrm>
            <a:off x="4430713" y="2103438"/>
            <a:ext cx="7505700" cy="65087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60000">
                <a:srgbClr val="09763A"/>
              </a:gs>
              <a:gs pos="100000">
                <a:srgbClr val="D01A1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pic>
        <p:nvPicPr>
          <p:cNvPr id="5125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id="{B11E46DE-EC4A-4B6D-B367-1977FCFB7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306513"/>
            <a:ext cx="3781425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194;p25">
            <a:extLst>
              <a:ext uri="{FF2B5EF4-FFF2-40B4-BE49-F238E27FC236}">
                <a16:creationId xmlns:a16="http://schemas.microsoft.com/office/drawing/2014/main" id="{DE260704-D050-4FAD-BA4A-96AE67FB3A60}"/>
              </a:ext>
            </a:extLst>
          </p:cNvPr>
          <p:cNvSpPr txBox="1">
            <a:spLocks/>
          </p:cNvSpPr>
          <p:nvPr/>
        </p:nvSpPr>
        <p:spPr>
          <a:xfrm>
            <a:off x="4431386" y="2552406"/>
            <a:ext cx="7539702" cy="2653468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000"/>
              <a:defRPr/>
            </a:pPr>
            <a:r>
              <a:rPr lang="ru-RU" sz="3600" b="1" dirty="0">
                <a:latin typeface="Arial"/>
                <a:ea typeface="Arial"/>
                <a:cs typeface="Arial"/>
                <a:sym typeface="Arial"/>
              </a:rPr>
              <a:t>Мы в современном </a:t>
            </a:r>
            <a:r>
              <a:rPr lang="ru-RU" sz="3600" b="1" dirty="0" err="1">
                <a:latin typeface="Arial"/>
                <a:ea typeface="Arial"/>
                <a:cs typeface="Arial"/>
                <a:sym typeface="Arial"/>
              </a:rPr>
              <a:t>медиапространстве</a:t>
            </a:r>
            <a:r>
              <a:rPr lang="ru-RU" sz="3600" b="1" dirty="0">
                <a:latin typeface="Arial"/>
                <a:ea typeface="Arial"/>
                <a:cs typeface="Arial"/>
                <a:sym typeface="Arial"/>
              </a:rPr>
              <a:t>: уважение, безопасность, достоверность </a:t>
            </a:r>
            <a:endParaRPr lang="ru-RU" sz="3600" b="1" dirty="0"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FCE016A-A142-4F9D-B8FD-558CD34AEF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E1E0B5-8EF1-4BC3-9604-A70A2CD8F506}" type="slidenum">
              <a:rPr lang="x-none"/>
              <a:pPr>
                <a:defRPr/>
              </a:pPr>
              <a:t>10</a:t>
            </a:fld>
            <a:endParaRPr lang="x-none" dirty="0"/>
          </a:p>
        </p:txBody>
      </p:sp>
      <p:sp>
        <p:nvSpPr>
          <p:cNvPr id="23555" name="TextBox 9">
            <a:extLst>
              <a:ext uri="{FF2B5EF4-FFF2-40B4-BE49-F238E27FC236}">
                <a16:creationId xmlns:a16="http://schemas.microsoft.com/office/drawing/2014/main" id="{C3184830-118A-45A0-B7D8-5E9C4ABFE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1720850"/>
            <a:ext cx="6291263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1200"/>
              </a:spcBef>
            </a:pPr>
            <a:r>
              <a:rPr lang="ru-RU" altLang="en-US" sz="22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В некоторых странах принят </a:t>
            </a:r>
            <a:r>
              <a:rPr lang="ru-RU" altLang="en-US" sz="2200" b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закон «О вредных цифровых коммуникациях»</a:t>
            </a:r>
            <a:r>
              <a:rPr lang="ru-RU" altLang="en-US" sz="22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, согласно которому кибербуллинг и онлайн-троллинг признаны уголовными преступлениями.</a:t>
            </a:r>
          </a:p>
          <a:p>
            <a:pPr algn="just" eaLnBrk="1" hangingPunct="1">
              <a:lnSpc>
                <a:spcPct val="90000"/>
              </a:lnSpc>
              <a:spcBef>
                <a:spcPts val="1200"/>
              </a:spcBef>
            </a:pPr>
            <a:r>
              <a:rPr lang="ru-RU" altLang="en-US" sz="22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Согласно этому закону тот, кто использует лексику с угрозами, запугиваниями или оскорблениями в адрес другого человека в сети, может быть оштрафован или даже получить тюремный срок. </a:t>
            </a:r>
          </a:p>
          <a:p>
            <a:pPr algn="just" eaLnBrk="1" hangingPunct="1">
              <a:lnSpc>
                <a:spcPct val="90000"/>
              </a:lnSpc>
              <a:spcBef>
                <a:spcPts val="1200"/>
              </a:spcBef>
            </a:pPr>
            <a:r>
              <a:rPr lang="ru-RU" altLang="en-US" sz="22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Также караются пользователи, занимающиеся подстрекательствами, издевательствами и унижениями.</a:t>
            </a:r>
          </a:p>
        </p:txBody>
      </p:sp>
      <p:sp>
        <p:nvSpPr>
          <p:cNvPr id="23556" name="AutoShape 4" descr="ÐÐ»Ð°ÐºÐ°Ñ">
            <a:extLst>
              <a:ext uri="{FF2B5EF4-FFF2-40B4-BE49-F238E27FC236}">
                <a16:creationId xmlns:a16="http://schemas.microsoft.com/office/drawing/2014/main" id="{B936EE88-5BC9-4CC0-BC73-7FA6161CE8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44975" y="70024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Заголовок 9">
            <a:extLst>
              <a:ext uri="{FF2B5EF4-FFF2-40B4-BE49-F238E27FC236}">
                <a16:creationId xmlns:a16="http://schemas.microsoft.com/office/drawing/2014/main" id="{AAC299C5-3255-48F6-8E49-9D8D26884843}"/>
              </a:ext>
            </a:extLst>
          </p:cNvPr>
          <p:cNvSpPr txBox="1">
            <a:spLocks/>
          </p:cNvSpPr>
          <p:nvPr/>
        </p:nvSpPr>
        <p:spPr>
          <a:xfrm>
            <a:off x="360363" y="550863"/>
            <a:ext cx="11672887" cy="1152525"/>
          </a:xfrm>
          <a:prstGeom prst="rect">
            <a:avLst/>
          </a:prstGeom>
        </p:spPr>
        <p:txBody>
          <a:bodyPr anchor="ctr"/>
          <a:lstStyle>
            <a:defPPr>
              <a:defRPr lang="x-non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Информационная безопасность несовершеннолетних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Республике Беларусь: правовые и социальные аспекты </a:t>
            </a:r>
            <a:endParaRPr lang="x-none" sz="2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8" name="Picture 2" descr="Травля в сети - ТОСНЕНСКИЙ ВЕСТНИК">
            <a:extLst>
              <a:ext uri="{FF2B5EF4-FFF2-40B4-BE49-F238E27FC236}">
                <a16:creationId xmlns:a16="http://schemas.microsoft.com/office/drawing/2014/main" id="{83B43B2C-D161-4364-B9A4-9C99D87CD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885950"/>
            <a:ext cx="4983163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10">
            <a:extLst>
              <a:ext uri="{FF2B5EF4-FFF2-40B4-BE49-F238E27FC236}">
                <a16:creationId xmlns:a16="http://schemas.microsoft.com/office/drawing/2014/main" id="{DD0C79D7-6875-48D0-87FB-BC443325F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5359400"/>
            <a:ext cx="5399087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ru-RU" altLang="en-US" sz="2200" b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Буллицид </a:t>
            </a:r>
            <a:r>
              <a:rPr lang="ru-RU" altLang="en-US" sz="22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—</a:t>
            </a:r>
            <a:r>
              <a:rPr lang="ru-RU" altLang="en-US" sz="2200" b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en-US" sz="22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доведение до</a:t>
            </a:r>
            <a:r>
              <a:rPr lang="en-US" altLang="en-US" sz="22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en-US" sz="22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самоубийства путем психологического насилия. 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ru-RU" altLang="en-US" sz="22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Может быть как результат </a:t>
            </a:r>
            <a:r>
              <a:rPr lang="ru-RU" altLang="en-US" sz="2200" b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кибербуллинга</a:t>
            </a:r>
            <a:r>
              <a:rPr lang="ru-RU" altLang="en-US" sz="22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9034804-A81E-45E7-9731-5ED15DAD2C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08048F-FF97-4262-9C1B-0D382A4AADC7}" type="slidenum">
              <a:rPr lang="x-none"/>
              <a:pPr>
                <a:defRPr/>
              </a:pPr>
              <a:t>11</a:t>
            </a:fld>
            <a:endParaRPr lang="x-none" dirty="0"/>
          </a:p>
        </p:txBody>
      </p:sp>
      <p:sp>
        <p:nvSpPr>
          <p:cNvPr id="25603" name="AutoShape 4" descr="ÐÐ»Ð°ÐºÐ°Ñ">
            <a:extLst>
              <a:ext uri="{FF2B5EF4-FFF2-40B4-BE49-F238E27FC236}">
                <a16:creationId xmlns:a16="http://schemas.microsoft.com/office/drawing/2014/main" id="{9F7EB07E-B274-4DD2-A441-B4C0877554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44975" y="70024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Заголовок 9">
            <a:extLst>
              <a:ext uri="{FF2B5EF4-FFF2-40B4-BE49-F238E27FC236}">
                <a16:creationId xmlns:a16="http://schemas.microsoft.com/office/drawing/2014/main" id="{F25ACDA0-1A15-41E6-B533-47A1AE2A8283}"/>
              </a:ext>
            </a:extLst>
          </p:cNvPr>
          <p:cNvSpPr txBox="1">
            <a:spLocks/>
          </p:cNvSpPr>
          <p:nvPr/>
        </p:nvSpPr>
        <p:spPr>
          <a:xfrm>
            <a:off x="360363" y="550863"/>
            <a:ext cx="11672887" cy="1152525"/>
          </a:xfrm>
          <a:prstGeom prst="rect">
            <a:avLst/>
          </a:prstGeom>
        </p:spPr>
        <p:txBody>
          <a:bodyPr anchor="ctr"/>
          <a:lstStyle>
            <a:defPPr>
              <a:defRPr lang="x-non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Информационная безопасность несовершеннолетних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Республике Беларусь: правовые и социальные аспекты </a:t>
            </a:r>
            <a:endParaRPr lang="x-none" sz="2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5" name="TextBox 5">
            <a:extLst>
              <a:ext uri="{FF2B5EF4-FFF2-40B4-BE49-F238E27FC236}">
                <a16:creationId xmlns:a16="http://schemas.microsoft.com/office/drawing/2014/main" id="{C3FBE4D6-EDF9-4018-83EE-BA23EB5F2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4111625"/>
            <a:ext cx="500697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1200"/>
              </a:spcBef>
            </a:pPr>
            <a:r>
              <a:rPr lang="ru-RU" altLang="en-US" sz="2000" b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Кибермошенничество </a:t>
            </a:r>
            <a:r>
              <a:rPr lang="ru-RU" altLang="en-US" sz="20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— один из видов киберпреступлений, целью которого является обман пользователей: незаконное получение доступа либо хищение личной информации (номера банковских счетов, паспортные данные, коды, пароли и т. д.), а также злоупотребление доверием человека с целью причинить ему материальный или иной ущерб.</a:t>
            </a:r>
            <a:r>
              <a:rPr lang="ru-RU" altLang="en-US" sz="2000" b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ru-RU" altLang="en-US" sz="200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5606" name="Picture 2" descr="Борьба с кибермошенничеством - ИНФОГРАФИКА от EMA">
            <a:extLst>
              <a:ext uri="{FF2B5EF4-FFF2-40B4-BE49-F238E27FC236}">
                <a16:creationId xmlns:a16="http://schemas.microsoft.com/office/drawing/2014/main" id="{16A8B246-82C6-4C1C-B02C-F2AB5B78B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1563688"/>
            <a:ext cx="42830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Box 8">
            <a:extLst>
              <a:ext uri="{FF2B5EF4-FFF2-40B4-BE49-F238E27FC236}">
                <a16:creationId xmlns:a16="http://schemas.microsoft.com/office/drawing/2014/main" id="{740567B7-C0CD-47AA-B8FF-961E65BED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4975" y="1563688"/>
            <a:ext cx="59547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ru-RU" altLang="en-US" sz="2400" b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Как не стать жертвой кибермошенников:</a:t>
            </a:r>
            <a:endParaRPr lang="ru-RU" altLang="en-US" sz="240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1" name="Скругленный прямоугольник 3">
            <a:extLst>
              <a:ext uri="{FF2B5EF4-FFF2-40B4-BE49-F238E27FC236}">
                <a16:creationId xmlns:a16="http://schemas.microsoft.com/office/drawing/2014/main" id="{E26E8CA8-B458-40B5-A28A-C6F41B183C65}"/>
              </a:ext>
            </a:extLst>
          </p:cNvPr>
          <p:cNvSpPr/>
          <p:nvPr/>
        </p:nvSpPr>
        <p:spPr>
          <a:xfrm>
            <a:off x="5546725" y="2012950"/>
            <a:ext cx="6427788" cy="649288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1. Посоветоваться со взрослыми перед тем, как воспользоваться теми или иными услугами сети.</a:t>
            </a:r>
            <a:endParaRPr lang="en-US" dirty="0"/>
          </a:p>
        </p:txBody>
      </p:sp>
      <p:sp>
        <p:nvSpPr>
          <p:cNvPr id="12" name="Скругленный прямоугольник 7">
            <a:extLst>
              <a:ext uri="{FF2B5EF4-FFF2-40B4-BE49-F238E27FC236}">
                <a16:creationId xmlns:a16="http://schemas.microsoft.com/office/drawing/2014/main" id="{E71FC951-1A3F-431B-9E93-D87B5790B328}"/>
              </a:ext>
            </a:extLst>
          </p:cNvPr>
          <p:cNvSpPr/>
          <p:nvPr/>
        </p:nvSpPr>
        <p:spPr>
          <a:xfrm>
            <a:off x="5546725" y="2746375"/>
            <a:ext cx="6427788" cy="1030288"/>
          </a:xfrm>
          <a:prstGeom prst="roundRect">
            <a:avLst/>
          </a:prstGeom>
          <a:ln w="28575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2. Установить на свой компьютер антивирус или персональный брандмауэр. Подобные приложения наблюдают за трафиком и могут предотвратить кражу личных данных или другие подобные действия.</a:t>
            </a:r>
            <a:endParaRPr lang="en-US" dirty="0"/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304DD2DD-BC18-42C5-971E-F46C6DDDF4D4}"/>
              </a:ext>
            </a:extLst>
          </p:cNvPr>
          <p:cNvSpPr/>
          <p:nvPr/>
        </p:nvSpPr>
        <p:spPr>
          <a:xfrm>
            <a:off x="5514975" y="4662488"/>
            <a:ext cx="6491288" cy="1906587"/>
          </a:xfrm>
          <a:prstGeom prst="roundRect">
            <a:avLst/>
          </a:prstGeom>
          <a:solidFill>
            <a:srgbClr val="FFB7B7"/>
          </a:solidFill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4. Никогда не сообщать в Интернете: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пароль от своей электронной почты;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номер банковской карточки родителей;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пароль от электронного кошелька;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свой настоящий адрес;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другую личную информацию.</a:t>
            </a:r>
            <a:endParaRPr lang="en-US" dirty="0"/>
          </a:p>
        </p:txBody>
      </p:sp>
      <p:sp>
        <p:nvSpPr>
          <p:cNvPr id="14" name="Скругленный прямоугольник 8">
            <a:extLst>
              <a:ext uri="{FF2B5EF4-FFF2-40B4-BE49-F238E27FC236}">
                <a16:creationId xmlns:a16="http://schemas.microsoft.com/office/drawing/2014/main" id="{38E41F96-26CF-4F22-B3D3-5E1C521BC002}"/>
              </a:ext>
            </a:extLst>
          </p:cNvPr>
          <p:cNvSpPr/>
          <p:nvPr/>
        </p:nvSpPr>
        <p:spPr>
          <a:xfrm>
            <a:off x="5546725" y="3860800"/>
            <a:ext cx="6427788" cy="717550"/>
          </a:xfrm>
          <a:prstGeom prst="roundRect">
            <a:avLst/>
          </a:prstGeom>
          <a:ln w="28575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3. Перед покупкой необходимо собрать   информацию об интернет-магазине.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03C0A58-1B0F-47B3-B5EC-0A5AF93D38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BA13EA-8242-4EAE-8D48-6751CAD6BE2D}" type="slidenum">
              <a:rPr lang="x-none"/>
              <a:pPr>
                <a:defRPr/>
              </a:pPr>
              <a:t>12</a:t>
            </a:fld>
            <a:endParaRPr lang="x-none" dirty="0"/>
          </a:p>
        </p:txBody>
      </p:sp>
      <p:sp>
        <p:nvSpPr>
          <p:cNvPr id="27651" name="AutoShape 4" descr="ÐÐ»Ð°ÐºÐ°Ñ">
            <a:extLst>
              <a:ext uri="{FF2B5EF4-FFF2-40B4-BE49-F238E27FC236}">
                <a16:creationId xmlns:a16="http://schemas.microsoft.com/office/drawing/2014/main" id="{EF718BB7-78BA-468E-9E66-768B75E079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44975" y="70024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Заголовок 9">
            <a:extLst>
              <a:ext uri="{FF2B5EF4-FFF2-40B4-BE49-F238E27FC236}">
                <a16:creationId xmlns:a16="http://schemas.microsoft.com/office/drawing/2014/main" id="{F48AFF6F-F78A-4FE6-BAB7-2A2ED781020D}"/>
              </a:ext>
            </a:extLst>
          </p:cNvPr>
          <p:cNvSpPr txBox="1">
            <a:spLocks/>
          </p:cNvSpPr>
          <p:nvPr/>
        </p:nvSpPr>
        <p:spPr>
          <a:xfrm>
            <a:off x="360363" y="550863"/>
            <a:ext cx="11672887" cy="1152525"/>
          </a:xfrm>
          <a:prstGeom prst="rect">
            <a:avLst/>
          </a:prstGeom>
        </p:spPr>
        <p:txBody>
          <a:bodyPr anchor="ctr"/>
          <a:lstStyle>
            <a:defPPr>
              <a:defRPr lang="x-non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Информационная безопасность несовершеннолетних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Республике Беларусь: правовые и социальные аспекты </a:t>
            </a:r>
            <a:endParaRPr lang="x-none" sz="2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3" name="Picture 2" descr="В чём таится опасность Интернета для детей">
            <a:extLst>
              <a:ext uri="{FF2B5EF4-FFF2-40B4-BE49-F238E27FC236}">
                <a16:creationId xmlns:a16="http://schemas.microsoft.com/office/drawing/2014/main" id="{17B5CBC2-DE2B-4BB4-BFB8-8F5C29125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1703388"/>
            <a:ext cx="4498975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Box 8">
            <a:extLst>
              <a:ext uri="{FF2B5EF4-FFF2-40B4-BE49-F238E27FC236}">
                <a16:creationId xmlns:a16="http://schemas.microsoft.com/office/drawing/2014/main" id="{B782529F-DA05-4CD9-A92F-4A440B06A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4914900"/>
            <a:ext cx="640873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1200"/>
              </a:spcBef>
            </a:pPr>
            <a:r>
              <a:rPr lang="ru-RU" altLang="en-US" sz="2000" b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Опасный контент </a:t>
            </a:r>
            <a:r>
              <a:rPr lang="ru-RU" altLang="en-US" sz="20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— информация, представляющая угрозу или вызывающая у человека неприязнь (видеоролики, изображения и тексты сексуального, экстремистского характера, призывы к насилию, пропаганда и распространение наркотиков, информация суицидального характера и т. д.)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3C34050-06AF-45ED-807E-6487B7621A25}"/>
              </a:ext>
            </a:extLst>
          </p:cNvPr>
          <p:cNvSpPr/>
          <p:nvPr/>
        </p:nvSpPr>
        <p:spPr>
          <a:xfrm>
            <a:off x="6896100" y="1703388"/>
            <a:ext cx="4935538" cy="4603750"/>
          </a:xfrm>
          <a:prstGeom prst="roundRect">
            <a:avLst>
              <a:gd name="adj" fmla="val 5316"/>
            </a:avLst>
          </a:prstGeom>
          <a:ln w="38100">
            <a:solidFill>
              <a:srgbClr val="AC1B1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Всегда помни: 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Далеко не всё, что можно прочесть или увидеть в Интернете, — правда.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В Интернете каждый может представить себя не тем, </a:t>
            </a:r>
            <a:b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кем является на самом деле.</a:t>
            </a:r>
          </a:p>
          <a:p>
            <a:pPr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Как и реальный мир, </a:t>
            </a:r>
            <a:br>
              <a:rPr lang="ru-RU" sz="2400" dirty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2400" dirty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Сеть может быть опасна!</a:t>
            </a:r>
          </a:p>
          <a:p>
            <a:pPr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ru-RU" sz="1050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Будь бдителен!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5DB7EDF-DA16-4A1D-B0EA-8DADD7D67A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B5381E-392A-4601-8DB0-2D94C357D99B}" type="slidenum">
              <a:rPr lang="x-none"/>
              <a:pPr>
                <a:defRPr/>
              </a:pPr>
              <a:t>13</a:t>
            </a:fld>
            <a:endParaRPr lang="x-none" dirty="0"/>
          </a:p>
        </p:txBody>
      </p:sp>
      <p:sp>
        <p:nvSpPr>
          <p:cNvPr id="29699" name="TextBox 9">
            <a:extLst>
              <a:ext uri="{FF2B5EF4-FFF2-40B4-BE49-F238E27FC236}">
                <a16:creationId xmlns:a16="http://schemas.microsoft.com/office/drawing/2014/main" id="{7B4D3F62-258E-438A-8970-C78FF2F86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1635125"/>
            <a:ext cx="111474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ru-RU" altLang="en-US" sz="2400" b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Если ты или твой друг оказались в сложной жизненной ситуации, то помните: всегда есть люди, готовые помочь!</a:t>
            </a:r>
          </a:p>
        </p:txBody>
      </p:sp>
      <p:sp>
        <p:nvSpPr>
          <p:cNvPr id="29700" name="AutoShape 4" descr="ÐÐ»Ð°ÐºÐ°Ñ">
            <a:extLst>
              <a:ext uri="{FF2B5EF4-FFF2-40B4-BE49-F238E27FC236}">
                <a16:creationId xmlns:a16="http://schemas.microsoft.com/office/drawing/2014/main" id="{EA9AEB8B-1CF3-47B5-8F50-E2E68DA643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44975" y="70024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9701" name="Рисунок 4">
            <a:extLst>
              <a:ext uri="{FF2B5EF4-FFF2-40B4-BE49-F238E27FC236}">
                <a16:creationId xmlns:a16="http://schemas.microsoft.com/office/drawing/2014/main" id="{9227274A-86F3-4D9E-932D-5A97B9381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2460625"/>
            <a:ext cx="582136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8A8B3A3B-728E-411F-9B6A-9798441E386A}"/>
              </a:ext>
            </a:extLst>
          </p:cNvPr>
          <p:cNvSpPr/>
          <p:nvPr/>
        </p:nvSpPr>
        <p:spPr>
          <a:xfrm>
            <a:off x="885825" y="5826125"/>
            <a:ext cx="5821363" cy="69373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Общенациональная детская линия помощи: 8-801-100-16-11</a:t>
            </a:r>
            <a:endParaRPr lang="en-US" sz="2400" b="1" dirty="0"/>
          </a:p>
        </p:txBody>
      </p:sp>
      <p:sp>
        <p:nvSpPr>
          <p:cNvPr id="9" name="Заголовок 9">
            <a:extLst>
              <a:ext uri="{FF2B5EF4-FFF2-40B4-BE49-F238E27FC236}">
                <a16:creationId xmlns:a16="http://schemas.microsoft.com/office/drawing/2014/main" id="{36649FD9-9959-48A6-B8FA-15034D176E06}"/>
              </a:ext>
            </a:extLst>
          </p:cNvPr>
          <p:cNvSpPr txBox="1">
            <a:spLocks/>
          </p:cNvSpPr>
          <p:nvPr/>
        </p:nvSpPr>
        <p:spPr>
          <a:xfrm>
            <a:off x="360363" y="550863"/>
            <a:ext cx="11672887" cy="1152525"/>
          </a:xfrm>
          <a:prstGeom prst="rect">
            <a:avLst/>
          </a:prstGeom>
        </p:spPr>
        <p:txBody>
          <a:bodyPr anchor="ctr"/>
          <a:lstStyle>
            <a:defPPr>
              <a:defRPr lang="x-non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Информационная безопасность несовершеннолетних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Республике Беларусь: правовые и социальные аспекты </a:t>
            </a:r>
            <a:endParaRPr lang="x-none" sz="2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704" name="Picture 2">
            <a:extLst>
              <a:ext uri="{FF2B5EF4-FFF2-40B4-BE49-F238E27FC236}">
                <a16:creationId xmlns:a16="http://schemas.microsoft.com/office/drawing/2014/main" id="{8EAADF01-D462-4B9B-A1B4-AB0D172AF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688" y="2166938"/>
            <a:ext cx="3176587" cy="446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042F4B4-1798-40A8-B472-FAD22173B5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D449C2-A3BD-411C-B45C-EF805E06D1A9}" type="slidenum">
              <a:rPr lang="x-none"/>
              <a:pPr>
                <a:defRPr/>
              </a:pPr>
              <a:t>2</a:t>
            </a:fld>
            <a:endParaRPr lang="x-none" dirty="0"/>
          </a:p>
        </p:txBody>
      </p:sp>
      <p:sp>
        <p:nvSpPr>
          <p:cNvPr id="7" name="Заголовок 9">
            <a:extLst>
              <a:ext uri="{FF2B5EF4-FFF2-40B4-BE49-F238E27FC236}">
                <a16:creationId xmlns:a16="http://schemas.microsoft.com/office/drawing/2014/main" id="{D3C04E11-97B4-4D1B-9E1A-D7669224C179}"/>
              </a:ext>
            </a:extLst>
          </p:cNvPr>
          <p:cNvSpPr txBox="1">
            <a:spLocks/>
          </p:cNvSpPr>
          <p:nvPr/>
        </p:nvSpPr>
        <p:spPr>
          <a:xfrm>
            <a:off x="360363" y="668338"/>
            <a:ext cx="11471275" cy="617537"/>
          </a:xfrm>
          <a:prstGeom prst="rect">
            <a:avLst/>
          </a:prstGeom>
        </p:spPr>
        <p:txBody>
          <a:bodyPr anchor="ctr"/>
          <a:lstStyle>
            <a:defPPr>
              <a:defRPr lang="x-non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 современном мире информации </a:t>
            </a:r>
            <a:endParaRPr lang="x-none" dirty="0">
              <a:solidFill>
                <a:srgbClr val="008E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2" name="TextBox 9">
            <a:extLst>
              <a:ext uri="{FF2B5EF4-FFF2-40B4-BE49-F238E27FC236}">
                <a16:creationId xmlns:a16="http://schemas.microsoft.com/office/drawing/2014/main" id="{F7711DAE-C706-4AB3-950F-C883D6FD9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8388" y="1492250"/>
            <a:ext cx="660082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1200"/>
              </a:spcBef>
            </a:pPr>
            <a:r>
              <a:rPr lang="ru-RU" altLang="en-US" sz="22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В последние годы </a:t>
            </a:r>
            <a:r>
              <a:rPr lang="ru-RU" altLang="en-US" sz="2200" b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сеть Интернет </a:t>
            </a:r>
            <a:r>
              <a:rPr lang="ru-RU" altLang="en-US" sz="22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— основной канал для получения новостей и пространство </a:t>
            </a:r>
            <a:br>
              <a:rPr lang="ru-RU" altLang="en-US" sz="22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altLang="en-US" sz="22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для общения.</a:t>
            </a:r>
          </a:p>
          <a:p>
            <a:pPr algn="just" eaLnBrk="1" hangingPunct="1">
              <a:lnSpc>
                <a:spcPct val="90000"/>
              </a:lnSpc>
              <a:spcBef>
                <a:spcPts val="1200"/>
              </a:spcBef>
            </a:pPr>
            <a:r>
              <a:rPr lang="ru-RU" altLang="en-US" sz="22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Растущая роль СМИ вызывает необходимость </a:t>
            </a:r>
            <a:br>
              <a:rPr lang="ru-RU" altLang="en-US" sz="22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altLang="en-US" sz="22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в проведении системной государственной информационной политики.</a:t>
            </a:r>
            <a:r>
              <a:rPr lang="en-US" altLang="en-US" sz="22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ru-RU" altLang="en-US" sz="220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1200"/>
              </a:spcBef>
            </a:pPr>
            <a:r>
              <a:rPr lang="ru-RU" altLang="en-US" sz="22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Государство стремится создать благоприятные условия для функционирования масс-медиа и соблюсти при этом интересы личности, общества и государства.</a:t>
            </a:r>
          </a:p>
          <a:p>
            <a:pPr algn="just" eaLnBrk="1" hangingPunct="1">
              <a:lnSpc>
                <a:spcPct val="90000"/>
              </a:lnSpc>
              <a:spcBef>
                <a:spcPts val="1200"/>
              </a:spcBef>
            </a:pPr>
            <a:r>
              <a:rPr lang="ru-RU" altLang="en-US" sz="22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В основе политики государства в информационной сфере лежит право человека на информацию, которое закреплено в Конституции Республики Беларусь.</a:t>
            </a:r>
          </a:p>
        </p:txBody>
      </p:sp>
      <p:sp>
        <p:nvSpPr>
          <p:cNvPr id="7173" name="AutoShape 4" descr="ÐÐ»Ð°ÐºÐ°Ñ">
            <a:extLst>
              <a:ext uri="{FF2B5EF4-FFF2-40B4-BE49-F238E27FC236}">
                <a16:creationId xmlns:a16="http://schemas.microsoft.com/office/drawing/2014/main" id="{00C3D184-E965-42DF-82C3-A64A9F682E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44975" y="70024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7174" name="Рисунок 4">
            <a:extLst>
              <a:ext uri="{FF2B5EF4-FFF2-40B4-BE49-F238E27FC236}">
                <a16:creationId xmlns:a16="http://schemas.microsoft.com/office/drawing/2014/main" id="{2BCA2497-1313-4F20-B33A-69FC1A286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704975"/>
            <a:ext cx="4179888" cy="41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5B125E4-04F6-45DC-B1C8-23FD3A8ED8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EFEAF6-A3C9-4636-A629-2E7584EC30C0}" type="slidenum">
              <a:rPr lang="x-none"/>
              <a:pPr>
                <a:defRPr/>
              </a:pPr>
              <a:t>3</a:t>
            </a:fld>
            <a:endParaRPr lang="x-none" dirty="0"/>
          </a:p>
        </p:txBody>
      </p:sp>
      <p:sp>
        <p:nvSpPr>
          <p:cNvPr id="7" name="Заголовок 9">
            <a:extLst>
              <a:ext uri="{FF2B5EF4-FFF2-40B4-BE49-F238E27FC236}">
                <a16:creationId xmlns:a16="http://schemas.microsoft.com/office/drawing/2014/main" id="{D2E4C52F-A9E4-4E14-80FA-B15851DB1AB4}"/>
              </a:ext>
            </a:extLst>
          </p:cNvPr>
          <p:cNvSpPr txBox="1">
            <a:spLocks/>
          </p:cNvSpPr>
          <p:nvPr/>
        </p:nvSpPr>
        <p:spPr>
          <a:xfrm>
            <a:off x="360363" y="668338"/>
            <a:ext cx="11471275" cy="617537"/>
          </a:xfrm>
          <a:prstGeom prst="rect">
            <a:avLst/>
          </a:prstGeom>
        </p:spPr>
        <p:txBody>
          <a:bodyPr anchor="ctr"/>
          <a:lstStyle>
            <a:defPPr>
              <a:defRPr lang="x-non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 современном мире информации </a:t>
            </a:r>
            <a:endParaRPr lang="x-none" dirty="0">
              <a:solidFill>
                <a:srgbClr val="008E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0" name="TextBox 9">
            <a:extLst>
              <a:ext uri="{FF2B5EF4-FFF2-40B4-BE49-F238E27FC236}">
                <a16:creationId xmlns:a16="http://schemas.microsoft.com/office/drawing/2014/main" id="{0B6A56D6-FB82-4AD5-A107-D8124B05E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313" y="1409700"/>
            <a:ext cx="7426325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1200"/>
              </a:spcBef>
            </a:pPr>
            <a:r>
              <a:rPr lang="ru-RU" altLang="en-US" sz="22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Другой принцип информационной политики — свобода массовой информации. </a:t>
            </a:r>
          </a:p>
          <a:p>
            <a:pPr algn="just" eaLnBrk="1" hangingPunct="1">
              <a:lnSpc>
                <a:spcPct val="90000"/>
              </a:lnSpc>
              <a:spcBef>
                <a:spcPts val="1200"/>
              </a:spcBef>
            </a:pPr>
            <a:r>
              <a:rPr lang="ru-RU" altLang="en-US" sz="2200" b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Закон «О средствах массовой информации» </a:t>
            </a:r>
            <a:r>
              <a:rPr lang="ru-RU" altLang="en-US" sz="22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(далее — Закон о СМИ) от 17 июня 2008 года гарантирует гражданам свободу мнений, убеждений и их свободное выражение. В Республике Беларусь запрещена цензура СМИ. Никто не вправе мешать законной деятельности учредителя СМИ, его редакции, а также распространителя информационной продукции.</a:t>
            </a:r>
          </a:p>
        </p:txBody>
      </p:sp>
      <p:sp>
        <p:nvSpPr>
          <p:cNvPr id="9221" name="AutoShape 4" descr="ÐÐ»Ð°ÐºÐ°Ñ">
            <a:extLst>
              <a:ext uri="{FF2B5EF4-FFF2-40B4-BE49-F238E27FC236}">
                <a16:creationId xmlns:a16="http://schemas.microsoft.com/office/drawing/2014/main" id="{DA9839DC-71D0-4D3B-BEDC-25C79ED912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44975" y="70024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9222" name="Рисунок 3">
            <a:extLst>
              <a:ext uri="{FF2B5EF4-FFF2-40B4-BE49-F238E27FC236}">
                <a16:creationId xmlns:a16="http://schemas.microsoft.com/office/drawing/2014/main" id="{7C6A8AB9-C30C-48DA-A97A-2B43878B4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544638"/>
            <a:ext cx="3629025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Box 7">
            <a:extLst>
              <a:ext uri="{FF2B5EF4-FFF2-40B4-BE49-F238E27FC236}">
                <a16:creationId xmlns:a16="http://schemas.microsoft.com/office/drawing/2014/main" id="{E0A413A1-15F9-4E94-B5F2-E976202D0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4419600"/>
            <a:ext cx="11234738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1200"/>
              </a:spcBef>
            </a:pPr>
            <a:r>
              <a:rPr lang="ru-RU" altLang="en-US" sz="220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Свобода СМИ не означает вседозволенности. </a:t>
            </a:r>
          </a:p>
          <a:p>
            <a:pPr algn="just" eaLnBrk="1" hangingPunct="1">
              <a:lnSpc>
                <a:spcPct val="90000"/>
              </a:lnSpc>
              <a:spcBef>
                <a:spcPts val="1200"/>
              </a:spcBef>
            </a:pPr>
            <a:r>
              <a:rPr lang="ru-RU" altLang="en-US" sz="220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Клевета (распространение заведомо ложных сведений), оскорбление, дискредитация деловой репутации относятся к уголовно наказуемым деяниям.</a:t>
            </a:r>
          </a:p>
        </p:txBody>
      </p:sp>
      <p:sp>
        <p:nvSpPr>
          <p:cNvPr id="9224" name="TextBox 10">
            <a:extLst>
              <a:ext uri="{FF2B5EF4-FFF2-40B4-BE49-F238E27FC236}">
                <a16:creationId xmlns:a16="http://schemas.microsoft.com/office/drawing/2014/main" id="{9D6A307D-FDE6-4239-BED2-32F7A3973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5672138"/>
            <a:ext cx="11434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ru-RU" altLang="en-US" sz="220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 Закон о СМИ были внесены изменения и дополнения, вступившие в силу с 1 января 2015 г. Закон наделил интернет-ресурсы правами и обязанностями традиционных СМИ.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E776001-85AA-4C91-8F0C-4EF625961E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AB770-8122-4E1F-80C2-90D694599067}" type="slidenum">
              <a:rPr lang="x-none"/>
              <a:pPr>
                <a:defRPr/>
              </a:pPr>
              <a:t>4</a:t>
            </a:fld>
            <a:endParaRPr lang="x-none" dirty="0"/>
          </a:p>
        </p:txBody>
      </p:sp>
      <p:sp>
        <p:nvSpPr>
          <p:cNvPr id="7" name="Заголовок 9">
            <a:extLst>
              <a:ext uri="{FF2B5EF4-FFF2-40B4-BE49-F238E27FC236}">
                <a16:creationId xmlns:a16="http://schemas.microsoft.com/office/drawing/2014/main" id="{02C8C5B8-FFDA-4D0E-BD83-CC36F4737AC4}"/>
              </a:ext>
            </a:extLst>
          </p:cNvPr>
          <p:cNvSpPr txBox="1">
            <a:spLocks/>
          </p:cNvSpPr>
          <p:nvPr/>
        </p:nvSpPr>
        <p:spPr>
          <a:xfrm>
            <a:off x="360363" y="668338"/>
            <a:ext cx="11471275" cy="617537"/>
          </a:xfrm>
          <a:prstGeom prst="rect">
            <a:avLst/>
          </a:prstGeom>
        </p:spPr>
        <p:txBody>
          <a:bodyPr anchor="ctr"/>
          <a:lstStyle>
            <a:defPPr>
              <a:defRPr lang="x-non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 современном мире информации </a:t>
            </a:r>
            <a:endParaRPr lang="x-none" dirty="0">
              <a:solidFill>
                <a:srgbClr val="008E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6739D6-DF3D-4A1B-AADF-0F3C06FAEB94}"/>
              </a:ext>
            </a:extLst>
          </p:cNvPr>
          <p:cNvSpPr txBox="1"/>
          <p:nvPr/>
        </p:nvSpPr>
        <p:spPr>
          <a:xfrm>
            <a:off x="4397375" y="1409700"/>
            <a:ext cx="7545388" cy="513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Медиа обеспечивают комплексное видение мира. </a:t>
            </a:r>
          </a:p>
          <a:p>
            <a:pPr algn="just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При этом полученное представление о мире и настоящий мир могут не совпадать. </a:t>
            </a:r>
          </a:p>
          <a:p>
            <a:pPr algn="just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Поэтому, взаимодействуя с любым </a:t>
            </a:r>
            <a:r>
              <a:rPr lang="ru-RU" sz="22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медиатекстом</a:t>
            </a:r>
            <a:r>
              <a:rPr lang="ru-RU" sz="22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, человек должен задавать себе следующие вопросы:</a:t>
            </a:r>
          </a:p>
          <a:p>
            <a:pPr marL="342900" indent="-342900" algn="just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Кто создал этот </a:t>
            </a:r>
            <a:r>
              <a:rPr lang="ru-RU" sz="22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медиатекст</a:t>
            </a:r>
            <a:r>
              <a:rPr lang="ru-RU" sz="22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</a:p>
          <a:p>
            <a:pPr marL="342900" indent="-342900" algn="just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Каким способом?</a:t>
            </a:r>
          </a:p>
          <a:p>
            <a:pPr marL="342900" indent="-342900" algn="just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С какой целью?</a:t>
            </a:r>
          </a:p>
          <a:p>
            <a:pPr marL="342900" indent="-342900" algn="just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Для кого?</a:t>
            </a:r>
          </a:p>
          <a:p>
            <a:pPr marL="342900" indent="-342900" algn="just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Кто может получить от этого </a:t>
            </a:r>
            <a:r>
              <a:rPr lang="ru-RU" sz="22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медиатекста</a:t>
            </a:r>
            <a:r>
              <a:rPr lang="ru-RU" sz="22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пользу?</a:t>
            </a:r>
          </a:p>
          <a:p>
            <a:pPr marL="342900" indent="-342900" algn="just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Кому он может навредить?</a:t>
            </a:r>
          </a:p>
          <a:p>
            <a:pPr marL="342900" indent="-342900" algn="just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О чем не говорится в этом </a:t>
            </a:r>
            <a:r>
              <a:rPr lang="ru-RU" sz="22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медиатексте</a:t>
            </a:r>
            <a:r>
              <a:rPr lang="ru-RU" sz="22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, а надо бы знать?</a:t>
            </a:r>
          </a:p>
        </p:txBody>
      </p:sp>
      <p:sp>
        <p:nvSpPr>
          <p:cNvPr id="11269" name="AutoShape 4" descr="ÐÐ»Ð°ÐºÐ°Ñ">
            <a:extLst>
              <a:ext uri="{FF2B5EF4-FFF2-40B4-BE49-F238E27FC236}">
                <a16:creationId xmlns:a16="http://schemas.microsoft.com/office/drawing/2014/main" id="{5CB18985-05D9-4DA2-8E29-B56A5859C7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44975" y="70024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1270" name="Picture 2" descr="Дискуссия по медиаграмотности в рамках Московского форума «Город  образования» – ИИТО ЮНЕСКО">
            <a:extLst>
              <a:ext uri="{FF2B5EF4-FFF2-40B4-BE49-F238E27FC236}">
                <a16:creationId xmlns:a16="http://schemas.microsoft.com/office/drawing/2014/main" id="{10132E6D-B8D5-443D-824A-0441D3ADA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1409700"/>
            <a:ext cx="3273425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Рисунок 3">
            <a:extLst>
              <a:ext uri="{FF2B5EF4-FFF2-40B4-BE49-F238E27FC236}">
                <a16:creationId xmlns:a16="http://schemas.microsoft.com/office/drawing/2014/main" id="{7713540E-668B-4DBF-A8EA-16BB37420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3794125"/>
            <a:ext cx="3490912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1">
            <a:extLst>
              <a:ext uri="{FF2B5EF4-FFF2-40B4-BE49-F238E27FC236}">
                <a16:creationId xmlns:a16="http://schemas.microsoft.com/office/drawing/2014/main" id="{B76DC302-F502-4074-9E2B-FB3C03080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2559050"/>
            <a:ext cx="2711450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5461C5D-280B-4BC1-BD2B-2055E61F94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939F1-2EBC-4C55-A96D-1315B53E8FD0}" type="slidenum">
              <a:rPr lang="x-none"/>
              <a:pPr>
                <a:defRPr/>
              </a:pPr>
              <a:t>5</a:t>
            </a:fld>
            <a:endParaRPr lang="x-none" dirty="0"/>
          </a:p>
        </p:txBody>
      </p:sp>
      <p:sp>
        <p:nvSpPr>
          <p:cNvPr id="7" name="Заголовок 9">
            <a:extLst>
              <a:ext uri="{FF2B5EF4-FFF2-40B4-BE49-F238E27FC236}">
                <a16:creationId xmlns:a16="http://schemas.microsoft.com/office/drawing/2014/main" id="{6095DE66-59CC-42C3-8D9F-D47E17BBB51B}"/>
              </a:ext>
            </a:extLst>
          </p:cNvPr>
          <p:cNvSpPr txBox="1">
            <a:spLocks/>
          </p:cNvSpPr>
          <p:nvPr/>
        </p:nvSpPr>
        <p:spPr>
          <a:xfrm>
            <a:off x="360363" y="668338"/>
            <a:ext cx="11471275" cy="617537"/>
          </a:xfrm>
          <a:prstGeom prst="rect">
            <a:avLst/>
          </a:prstGeom>
        </p:spPr>
        <p:txBody>
          <a:bodyPr anchor="ctr"/>
          <a:lstStyle>
            <a:defPPr>
              <a:defRPr lang="x-non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 современном мире информации </a:t>
            </a:r>
            <a:endParaRPr lang="x-none" dirty="0">
              <a:solidFill>
                <a:srgbClr val="008E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7" name="TextBox 9">
            <a:extLst>
              <a:ext uri="{FF2B5EF4-FFF2-40B4-BE49-F238E27FC236}">
                <a16:creationId xmlns:a16="http://schemas.microsoft.com/office/drawing/2014/main" id="{503CCBC2-97D9-4DE0-AAC1-547A780AD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1303338"/>
            <a:ext cx="1136015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1200"/>
              </a:spcBef>
            </a:pPr>
            <a:r>
              <a:rPr lang="ru-RU" altLang="en-US" sz="2200" b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Медиакультура</a:t>
            </a:r>
            <a:r>
              <a:rPr lang="ru-RU" altLang="en-US" sz="22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— культура производства, передачи и восприятия информации, чтения, анализа, оценки и создания медиатекстов, медиатворчества.</a:t>
            </a:r>
          </a:p>
          <a:p>
            <a:pPr algn="just" eaLnBrk="1" hangingPunct="1">
              <a:lnSpc>
                <a:spcPct val="90000"/>
              </a:lnSpc>
              <a:spcBef>
                <a:spcPts val="1200"/>
              </a:spcBef>
            </a:pPr>
            <a:r>
              <a:rPr lang="ru-RU" altLang="en-US" sz="22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Уровень медиакультуры личности и общества определяется знаниями и умениями.</a:t>
            </a:r>
          </a:p>
        </p:txBody>
      </p:sp>
      <p:sp>
        <p:nvSpPr>
          <p:cNvPr id="13318" name="AutoShape 4" descr="ÐÐ»Ð°ÐºÐ°Ñ">
            <a:extLst>
              <a:ext uri="{FF2B5EF4-FFF2-40B4-BE49-F238E27FC236}">
                <a16:creationId xmlns:a16="http://schemas.microsoft.com/office/drawing/2014/main" id="{16284338-061A-4019-A1D8-E71EF1F259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44975" y="70024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7B468E-6D0F-4DF9-B50D-C4102C9406BC}"/>
              </a:ext>
            </a:extLst>
          </p:cNvPr>
          <p:cNvSpPr txBox="1"/>
          <p:nvPr/>
        </p:nvSpPr>
        <p:spPr>
          <a:xfrm>
            <a:off x="374650" y="2479675"/>
            <a:ext cx="4651375" cy="317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В роли </a:t>
            </a:r>
            <a:r>
              <a:rPr lang="ru-RU" sz="2000" b="1" dirty="0">
                <a:latin typeface="+mn-lt"/>
              </a:rPr>
              <a:t>потребителя</a:t>
            </a:r>
            <a:r>
              <a:rPr lang="ru-RU" sz="2000" dirty="0">
                <a:latin typeface="+mn-lt"/>
              </a:rPr>
              <a:t> необходимо: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n-lt"/>
              </a:rPr>
              <a:t>знать, что такое информация и медиа;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n-lt"/>
              </a:rPr>
              <a:t>уметь искать информацию и проверять ее достоверность;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n-lt"/>
              </a:rPr>
              <a:t>уметь критически оценивать контент;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n-lt"/>
              </a:rPr>
              <a:t>уметь безопасно использовать                  и распространять информацию                            с соблюдением нравственных и правовых норм.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</p:txBody>
      </p:sp>
      <p:sp>
        <p:nvSpPr>
          <p:cNvPr id="13320" name="TextBox 14">
            <a:extLst>
              <a:ext uri="{FF2B5EF4-FFF2-40B4-BE49-F238E27FC236}">
                <a16:creationId xmlns:a16="http://schemas.microsoft.com/office/drawing/2014/main" id="{D9D9F06D-53F1-4833-BF30-47D60CE7A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8" y="5459413"/>
            <a:ext cx="11360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1200"/>
              </a:spcBef>
            </a:pPr>
            <a:r>
              <a:rPr lang="ru-RU" altLang="en-US" sz="22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Основные </a:t>
            </a:r>
            <a:r>
              <a:rPr lang="ru-RU" altLang="en-US" sz="2200" b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стандарты качества контента</a:t>
            </a:r>
            <a:r>
              <a:rPr lang="ru-RU" altLang="en-US" sz="22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: полнота и точность передачи информации; оперативность; отделение фактов от мнений и комментариев; сбалансированность (представленность разных точек зрения); обязательная ссылка на источник информации.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0B8189-27F1-4903-A502-448745C317A3}"/>
              </a:ext>
            </a:extLst>
          </p:cNvPr>
          <p:cNvSpPr txBox="1"/>
          <p:nvPr/>
        </p:nvSpPr>
        <p:spPr>
          <a:xfrm>
            <a:off x="7508875" y="2568575"/>
            <a:ext cx="4211638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В роли </a:t>
            </a:r>
            <a:r>
              <a:rPr lang="ru-RU" sz="2000" b="1" dirty="0">
                <a:latin typeface="+mn-lt"/>
              </a:rPr>
              <a:t>создателя</a:t>
            </a:r>
            <a:r>
              <a:rPr lang="ru-RU" sz="2000" dirty="0">
                <a:latin typeface="+mn-lt"/>
              </a:rPr>
              <a:t> необходимо: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n-lt"/>
              </a:rPr>
              <a:t>знать, что такое информация и медиа;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n-lt"/>
              </a:rPr>
              <a:t>уметь обрабатывать информацию с помощью разных технологий;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n-lt"/>
              </a:rPr>
              <a:t>уметь создавать и распространять </a:t>
            </a:r>
            <a:r>
              <a:rPr lang="ru-RU" sz="2000" dirty="0" err="1">
                <a:latin typeface="+mn-lt"/>
              </a:rPr>
              <a:t>медиатексты</a:t>
            </a:r>
            <a:r>
              <a:rPr lang="ru-RU" sz="2000" dirty="0">
                <a:latin typeface="+mn-lt"/>
              </a:rPr>
              <a:t> с соблюдением нравственных и правовых норм.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0953664-E145-4FB4-9458-686DFB62B9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F8907-8495-4F9A-BF98-9846EA2D214A}" type="slidenum">
              <a:rPr lang="x-none"/>
              <a:pPr>
                <a:defRPr/>
              </a:pPr>
              <a:t>6</a:t>
            </a:fld>
            <a:endParaRPr lang="x-none" dirty="0"/>
          </a:p>
        </p:txBody>
      </p:sp>
      <p:sp>
        <p:nvSpPr>
          <p:cNvPr id="7" name="Заголовок 9">
            <a:extLst>
              <a:ext uri="{FF2B5EF4-FFF2-40B4-BE49-F238E27FC236}">
                <a16:creationId xmlns:a16="http://schemas.microsoft.com/office/drawing/2014/main" id="{E80BC435-5756-4F93-93A6-2252F3BB2B4E}"/>
              </a:ext>
            </a:extLst>
          </p:cNvPr>
          <p:cNvSpPr txBox="1">
            <a:spLocks/>
          </p:cNvSpPr>
          <p:nvPr/>
        </p:nvSpPr>
        <p:spPr>
          <a:xfrm>
            <a:off x="360363" y="550863"/>
            <a:ext cx="11672887" cy="1152525"/>
          </a:xfrm>
          <a:prstGeom prst="rect">
            <a:avLst/>
          </a:prstGeom>
        </p:spPr>
        <p:txBody>
          <a:bodyPr anchor="ctr"/>
          <a:lstStyle>
            <a:defPPr>
              <a:defRPr lang="x-non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Информационная безопасность несовершеннолетних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Республике Беларусь: правовые и социальные аспекты </a:t>
            </a:r>
            <a:endParaRPr lang="x-none" sz="2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E9D1C3-EDD0-46E6-A4D9-1FABCB76A7DA}"/>
              </a:ext>
            </a:extLst>
          </p:cNvPr>
          <p:cNvSpPr txBox="1"/>
          <p:nvPr/>
        </p:nvSpPr>
        <p:spPr>
          <a:xfrm>
            <a:off x="360363" y="1792288"/>
            <a:ext cx="11269662" cy="4668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Правовое обеспечение информационной безопасности несовершеннолетних в Республике Беларусь реализуется посредством разработки нормативных правовых актов.</a:t>
            </a:r>
          </a:p>
          <a:p>
            <a:pPr marL="342900" indent="-342900" algn="just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В соответствии со ст. 4 </a:t>
            </a:r>
            <a:r>
              <a:rPr lang="ru-RU" sz="22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Концепции национальной безопасности Республики Беларусь информационная безопасность </a:t>
            </a:r>
            <a:r>
              <a:rPr lang="ru-RU" sz="22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— это состояние защищенности сбалансированных интересов личности, общества и государства от внешних и внутренних угроз в информационной сфере.</a:t>
            </a:r>
          </a:p>
          <a:p>
            <a:pPr algn="just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К основным угрозам национальной безопасности относится </a:t>
            </a:r>
            <a:r>
              <a:rPr lang="ru-RU" sz="22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деструктивное информационное воздействие</a:t>
            </a:r>
            <a:r>
              <a:rPr lang="ru-RU" sz="22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на личность, общество и государственные институты, наносящее ущерб национальным интересам (ст. 27 Концепции).</a:t>
            </a:r>
          </a:p>
          <a:p>
            <a:pPr marL="285750" indent="-285750" algn="just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Согласно ст. 11 </a:t>
            </a:r>
            <a:r>
              <a:rPr lang="ru-RU" sz="22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Закона Республики Беларусь «О правах ребенка» </a:t>
            </a:r>
            <a:r>
              <a:rPr lang="ru-RU" sz="22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каждый ребенок имеет право на получение, хранение и распространение информации. </a:t>
            </a:r>
          </a:p>
          <a:p>
            <a:pPr marL="285750" indent="-285750" algn="just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Ст. 22 гарантирует право ребенка на защиту от информации, пропаганды и агитации, наносящих вред его здоровью, нравственному и духовному развитию.</a:t>
            </a:r>
          </a:p>
        </p:txBody>
      </p:sp>
      <p:sp>
        <p:nvSpPr>
          <p:cNvPr id="15365" name="AutoShape 4" descr="ÐÐ»Ð°ÐºÐ°Ñ">
            <a:extLst>
              <a:ext uri="{FF2B5EF4-FFF2-40B4-BE49-F238E27FC236}">
                <a16:creationId xmlns:a16="http://schemas.microsoft.com/office/drawing/2014/main" id="{F9571E6E-028D-42BE-8BC5-648F6A9A03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44975" y="70024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E615FF6-91E1-4E82-B590-4188F9234B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2509D7-7ED8-46E8-9DA2-0BCFC40FD541}" type="slidenum">
              <a:rPr lang="x-none"/>
              <a:pPr>
                <a:defRPr/>
              </a:pPr>
              <a:t>7</a:t>
            </a:fld>
            <a:endParaRPr lang="x-none" dirty="0"/>
          </a:p>
        </p:txBody>
      </p:sp>
      <p:sp>
        <p:nvSpPr>
          <p:cNvPr id="17411" name="TextBox 9">
            <a:extLst>
              <a:ext uri="{FF2B5EF4-FFF2-40B4-BE49-F238E27FC236}">
                <a16:creationId xmlns:a16="http://schemas.microsoft.com/office/drawing/2014/main" id="{71DE136F-B43A-408E-B21D-5970E3171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313" y="2486025"/>
            <a:ext cx="7404100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1200"/>
              </a:spcBef>
            </a:pPr>
            <a:r>
              <a:rPr lang="ru-RU" altLang="en-US" sz="2000" b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Груминг </a:t>
            </a:r>
            <a:r>
              <a:rPr lang="ru-RU" altLang="en-US" sz="20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— установление дружеских отношений с несовершеннолетним с целью вступления в сексуальный контакт. </a:t>
            </a:r>
          </a:p>
          <a:p>
            <a:pPr algn="just" eaLnBrk="1" hangingPunct="1">
              <a:lnSpc>
                <a:spcPct val="90000"/>
              </a:lnSpc>
              <a:spcBef>
                <a:spcPts val="1200"/>
              </a:spcBef>
            </a:pPr>
            <a:r>
              <a:rPr lang="ru-RU" altLang="en-US" sz="2000" u="sng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Работают преступники по следующей схеме:</a:t>
            </a:r>
            <a:r>
              <a:rPr lang="ru-RU" altLang="en-US" sz="20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</a:pPr>
            <a:r>
              <a:rPr lang="ru-RU" altLang="en-US" sz="20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Лицо, заинтересованное в интимной связи с несовершеннолетним, представляется в Сети другим человеком, втирается в доверие к несовершеннолетнему и настаивает на личной встрече.</a:t>
            </a:r>
          </a:p>
          <a:p>
            <a:pPr algn="just" eaLnBrk="1" hangingPunct="1">
              <a:lnSpc>
                <a:spcPct val="90000"/>
              </a:lnSpc>
              <a:spcBef>
                <a:spcPts val="1200"/>
              </a:spcBef>
            </a:pPr>
            <a:r>
              <a:rPr lang="ru-RU" altLang="en-US" sz="20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Знакомство чаще всего происходит в чате, на форуме или в социальной сети от имени ровесника, модного фотографа, владельца модельного агентства и т. д. </a:t>
            </a:r>
          </a:p>
          <a:p>
            <a:pPr algn="just" eaLnBrk="1" hangingPunct="1">
              <a:lnSpc>
                <a:spcPct val="90000"/>
              </a:lnSpc>
              <a:spcBef>
                <a:spcPts val="1200"/>
              </a:spcBef>
            </a:pPr>
            <a:r>
              <a:rPr lang="ru-RU" altLang="en-US" sz="20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Общаясь лично («в привате»), злоумышленник входит в доверие к ребенку, пытается узнать личную информацию (адрес, телефон) и договориться о встрече.</a:t>
            </a:r>
            <a:endParaRPr lang="ru-RU" altLang="en-US" sz="2000" b="1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7412" name="AutoShape 4" descr="ÐÐ»Ð°ÐºÐ°Ñ">
            <a:extLst>
              <a:ext uri="{FF2B5EF4-FFF2-40B4-BE49-F238E27FC236}">
                <a16:creationId xmlns:a16="http://schemas.microsoft.com/office/drawing/2014/main" id="{AA4E6831-8F64-4A23-9B64-4F5C858E9E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44975" y="70024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Заголовок 9">
            <a:extLst>
              <a:ext uri="{FF2B5EF4-FFF2-40B4-BE49-F238E27FC236}">
                <a16:creationId xmlns:a16="http://schemas.microsoft.com/office/drawing/2014/main" id="{6CDB54EE-BAB9-4488-8057-783D42AB3FC8}"/>
              </a:ext>
            </a:extLst>
          </p:cNvPr>
          <p:cNvSpPr txBox="1">
            <a:spLocks/>
          </p:cNvSpPr>
          <p:nvPr/>
        </p:nvSpPr>
        <p:spPr>
          <a:xfrm>
            <a:off x="360363" y="550863"/>
            <a:ext cx="11672887" cy="1152525"/>
          </a:xfrm>
          <a:prstGeom prst="rect">
            <a:avLst/>
          </a:prstGeom>
        </p:spPr>
        <p:txBody>
          <a:bodyPr anchor="ctr"/>
          <a:lstStyle>
            <a:defPPr>
              <a:defRPr lang="x-non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Информационная безопасность несовершеннолетних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Республике Беларусь: правовые и социальные аспекты </a:t>
            </a:r>
            <a:endParaRPr lang="x-none" sz="2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4" name="TextBox 8">
            <a:extLst>
              <a:ext uri="{FF2B5EF4-FFF2-40B4-BE49-F238E27FC236}">
                <a16:creationId xmlns:a16="http://schemas.microsoft.com/office/drawing/2014/main" id="{594299BB-5A1B-458D-A920-72699B0F3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1703388"/>
            <a:ext cx="11345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ru-RU" altLang="en-US" sz="2200" b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Груминг</a:t>
            </a:r>
            <a:r>
              <a:rPr lang="ru-RU" altLang="en-US" sz="22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ru-RU" altLang="en-US" sz="2200" b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кибербуллинг</a:t>
            </a:r>
            <a:r>
              <a:rPr lang="ru-RU" altLang="en-US" sz="22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ru-RU" altLang="en-US" sz="2200" b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буллицид</a:t>
            </a:r>
            <a:r>
              <a:rPr lang="ru-RU" altLang="en-US" sz="22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ru-RU" altLang="en-US" sz="2200" b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кибермошенничество</a:t>
            </a:r>
            <a:r>
              <a:rPr lang="ru-RU" altLang="en-US" sz="22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ru-RU" altLang="en-US" sz="2200" b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опасный контент </a:t>
            </a:r>
            <a:r>
              <a:rPr lang="ru-RU" altLang="en-US" sz="22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— лишь некоторые из опасностей, которые могут подстерегать в интернете.</a:t>
            </a:r>
          </a:p>
        </p:txBody>
      </p:sp>
      <p:pic>
        <p:nvPicPr>
          <p:cNvPr id="17415" name="Picture 2" descr="C:\Users\Administrator\Downloads\груминг.jpg">
            <a:extLst>
              <a:ext uri="{FF2B5EF4-FFF2-40B4-BE49-F238E27FC236}">
                <a16:creationId xmlns:a16="http://schemas.microsoft.com/office/drawing/2014/main" id="{5E7DEB05-7035-47BF-B048-E18C2F833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2932113"/>
            <a:ext cx="36957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8966DA3-B473-466D-A4CB-07383142E5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03CF7F-8EF7-40EE-83E4-49C851B84042}" type="slidenum">
              <a:rPr lang="x-none"/>
              <a:pPr>
                <a:defRPr/>
              </a:pPr>
              <a:t>8</a:t>
            </a:fld>
            <a:endParaRPr lang="x-none" dirty="0"/>
          </a:p>
        </p:txBody>
      </p:sp>
      <p:sp>
        <p:nvSpPr>
          <p:cNvPr id="19459" name="TextBox 9">
            <a:extLst>
              <a:ext uri="{FF2B5EF4-FFF2-40B4-BE49-F238E27FC236}">
                <a16:creationId xmlns:a16="http://schemas.microsoft.com/office/drawing/2014/main" id="{CB2510EF-2A94-464C-BB2C-4A2A967A8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1684338"/>
            <a:ext cx="741838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ru-RU" altLang="en-US" sz="2400" b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Советы по предупреждению груминга:</a:t>
            </a:r>
            <a:endParaRPr lang="ru-RU" altLang="en-US" sz="240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9460" name="AutoShape 4" descr="ÐÐ»Ð°ÐºÐ°Ñ">
            <a:extLst>
              <a:ext uri="{FF2B5EF4-FFF2-40B4-BE49-F238E27FC236}">
                <a16:creationId xmlns:a16="http://schemas.microsoft.com/office/drawing/2014/main" id="{C83B9713-958A-4F24-8993-A8C8981E99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44975" y="70024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55B099D9-AE6E-4975-A2A1-90CB0D53634C}"/>
              </a:ext>
            </a:extLst>
          </p:cNvPr>
          <p:cNvSpPr/>
          <p:nvPr/>
        </p:nvSpPr>
        <p:spPr>
          <a:xfrm>
            <a:off x="271463" y="2233613"/>
            <a:ext cx="5653087" cy="701675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1. Следить за информацией, которую выкладываешь в Интернете. Нельзя выкладывать свои личные данные.</a:t>
            </a:r>
            <a:endParaRPr lang="en-US" dirty="0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686C2A22-D5F0-4EE9-B597-6EC5B11458D8}"/>
              </a:ext>
            </a:extLst>
          </p:cNvPr>
          <p:cNvSpPr/>
          <p:nvPr/>
        </p:nvSpPr>
        <p:spPr>
          <a:xfrm>
            <a:off x="271463" y="3246438"/>
            <a:ext cx="5653087" cy="808037"/>
          </a:xfrm>
          <a:prstGeom prst="roundRect">
            <a:avLst/>
          </a:prstGeom>
          <a:ln w="28575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2. Использовать псевдоним при общении в чатах, использовании программ мгновенного обмена сообщениями, пользовании онлайн-играми.</a:t>
            </a:r>
            <a:endParaRPr lang="en-US" dirty="0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D2C8BA82-F72F-4F1B-A36B-9BE3D07F225C}"/>
              </a:ext>
            </a:extLst>
          </p:cNvPr>
          <p:cNvSpPr/>
          <p:nvPr/>
        </p:nvSpPr>
        <p:spPr>
          <a:xfrm>
            <a:off x="271463" y="4365625"/>
            <a:ext cx="5653087" cy="703263"/>
          </a:xfrm>
          <a:prstGeom prst="roundRect">
            <a:avLst/>
          </a:prstGeom>
          <a:ln w="28575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3. Не размещать и не посылать свои фотографии незнакомцам.</a:t>
            </a:r>
            <a:endParaRPr lang="en-US" dirty="0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83950BFF-FBB5-4375-AE54-564C4584997F}"/>
              </a:ext>
            </a:extLst>
          </p:cNvPr>
          <p:cNvSpPr/>
          <p:nvPr/>
        </p:nvSpPr>
        <p:spPr>
          <a:xfrm>
            <a:off x="271463" y="5380038"/>
            <a:ext cx="5653087" cy="976312"/>
          </a:xfrm>
          <a:prstGeom prst="round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4. Быть осторожным при общении с незнакомыми людьми, рассказывать как можно меньше личной информации о себе.</a:t>
            </a:r>
            <a:endParaRPr lang="en-US" dirty="0"/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A2FD42FD-44A5-4DFC-B40B-D43784795B01}"/>
              </a:ext>
            </a:extLst>
          </p:cNvPr>
          <p:cNvSpPr/>
          <p:nvPr/>
        </p:nvSpPr>
        <p:spPr>
          <a:xfrm>
            <a:off x="6234113" y="2233613"/>
            <a:ext cx="5653087" cy="1090612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5. Если новый знакомый пытается говорить на неприятные или пугающие вас темы и говорит об этом как о секрете, то немедленно сообщить об этом родителям или взрослым, которым ты доверяешь.</a:t>
            </a:r>
            <a:endParaRPr lang="en-US" dirty="0"/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4E0B4601-8369-421E-AF2D-BFABF074AB74}"/>
              </a:ext>
            </a:extLst>
          </p:cNvPr>
          <p:cNvSpPr/>
          <p:nvPr/>
        </p:nvSpPr>
        <p:spPr>
          <a:xfrm>
            <a:off x="6234113" y="3576638"/>
            <a:ext cx="5653087" cy="60325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6. Необходимо сохранить факт </a:t>
            </a:r>
            <a:r>
              <a:rPr lang="ru-RU" dirty="0" err="1"/>
              <a:t>груминга</a:t>
            </a:r>
            <a:r>
              <a:rPr lang="ru-RU" dirty="0"/>
              <a:t>, например, сделать снимок с экрана.</a:t>
            </a:r>
            <a:endParaRPr lang="en-US" dirty="0"/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80625ECC-FBD2-427F-99BF-8BD970A9B706}"/>
              </a:ext>
            </a:extLst>
          </p:cNvPr>
          <p:cNvSpPr/>
          <p:nvPr/>
        </p:nvSpPr>
        <p:spPr>
          <a:xfrm>
            <a:off x="6234113" y="4432300"/>
            <a:ext cx="5653087" cy="846138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7. Не забывать выходить из своего аккаунта на различных сайтах. Не сохранять на чужом компьютере свои пароли, личные файлы, историю переписки.</a:t>
            </a:r>
            <a:endParaRPr lang="en-US" dirty="0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DB9937F2-024A-4F09-8079-602E5DA7EE66}"/>
              </a:ext>
            </a:extLst>
          </p:cNvPr>
          <p:cNvSpPr/>
          <p:nvPr/>
        </p:nvSpPr>
        <p:spPr>
          <a:xfrm>
            <a:off x="6234113" y="5530850"/>
            <a:ext cx="5653087" cy="776288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8. Никогда не принимать приглашение в гости к человеку, с которым познакомился в Интернете и не приглашать его к себе. </a:t>
            </a:r>
            <a:endParaRPr lang="en-US" dirty="0"/>
          </a:p>
        </p:txBody>
      </p:sp>
      <p:sp>
        <p:nvSpPr>
          <p:cNvPr id="16" name="Заголовок 9">
            <a:extLst>
              <a:ext uri="{FF2B5EF4-FFF2-40B4-BE49-F238E27FC236}">
                <a16:creationId xmlns:a16="http://schemas.microsoft.com/office/drawing/2014/main" id="{C9590DED-3596-47B4-8185-CFE5B0B70F97}"/>
              </a:ext>
            </a:extLst>
          </p:cNvPr>
          <p:cNvSpPr txBox="1">
            <a:spLocks/>
          </p:cNvSpPr>
          <p:nvPr/>
        </p:nvSpPr>
        <p:spPr>
          <a:xfrm>
            <a:off x="360363" y="550863"/>
            <a:ext cx="11672887" cy="1152525"/>
          </a:xfrm>
          <a:prstGeom prst="rect">
            <a:avLst/>
          </a:prstGeom>
        </p:spPr>
        <p:txBody>
          <a:bodyPr anchor="ctr"/>
          <a:lstStyle>
            <a:defPPr>
              <a:defRPr lang="x-non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Информационная безопасность несовершеннолетних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Республике Беларусь: правовые и социальные аспекты </a:t>
            </a:r>
            <a:endParaRPr lang="x-none" sz="2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FFC85F6-5A3D-4C43-9CE9-A3C0F4E0A1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15ACD-8983-4AB0-AF56-C5082485440A}" type="slidenum">
              <a:rPr lang="x-none"/>
              <a:pPr>
                <a:defRPr/>
              </a:pPr>
              <a:t>9</a:t>
            </a:fld>
            <a:endParaRPr lang="x-none" dirty="0"/>
          </a:p>
        </p:txBody>
      </p:sp>
      <p:sp>
        <p:nvSpPr>
          <p:cNvPr id="21507" name="AutoShape 4" descr="ÐÐ»Ð°ÐºÐ°Ñ">
            <a:extLst>
              <a:ext uri="{FF2B5EF4-FFF2-40B4-BE49-F238E27FC236}">
                <a16:creationId xmlns:a16="http://schemas.microsoft.com/office/drawing/2014/main" id="{37B8A805-835C-4FE6-9772-92AD1443B5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44975" y="70024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6AABFD0A-22C1-4AE7-8DAC-18E92DE1BB5B}"/>
              </a:ext>
            </a:extLst>
          </p:cNvPr>
          <p:cNvSpPr/>
          <p:nvPr/>
        </p:nvSpPr>
        <p:spPr>
          <a:xfrm>
            <a:off x="5162550" y="3582988"/>
            <a:ext cx="6710363" cy="560387"/>
          </a:xfrm>
          <a:prstGeom prst="roundRect">
            <a:avLst/>
          </a:prstGeom>
          <a:ln w="28575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3. Анонимность в сети мнимая. Существуют способы выяснить, кто стоит за анонимным аккаунтом.</a:t>
            </a:r>
            <a:endParaRPr lang="en-US" dirty="0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4D974B23-F25E-4FA7-9C24-25B9810EBE56}"/>
              </a:ext>
            </a:extLst>
          </p:cNvPr>
          <p:cNvSpPr/>
          <p:nvPr/>
        </p:nvSpPr>
        <p:spPr>
          <a:xfrm>
            <a:off x="5172075" y="4264025"/>
            <a:ext cx="6710363" cy="600075"/>
          </a:xfrm>
          <a:prstGeom prst="round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4. Необходимо управлять своей </a:t>
            </a:r>
            <a:r>
              <a:rPr lang="ru-RU" dirty="0" err="1"/>
              <a:t>киберрепутацией</a:t>
            </a:r>
            <a:r>
              <a:rPr lang="ru-RU" dirty="0"/>
              <a:t>. Самому не вести хулиганский образ виртуальной жизни. </a:t>
            </a:r>
            <a:endParaRPr lang="en-US" dirty="0"/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E4620777-5753-4CAF-9D46-AA42E3CE5A78}"/>
              </a:ext>
            </a:extLst>
          </p:cNvPr>
          <p:cNvSpPr/>
          <p:nvPr/>
        </p:nvSpPr>
        <p:spPr>
          <a:xfrm>
            <a:off x="5154613" y="4987925"/>
            <a:ext cx="6727825" cy="728663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5. Если вы стали свидетелем </a:t>
            </a:r>
            <a:r>
              <a:rPr lang="ru-RU" dirty="0" err="1"/>
              <a:t>кибербуллинга</a:t>
            </a:r>
            <a:r>
              <a:rPr lang="ru-RU" dirty="0"/>
              <a:t>, то надо выступить против агрессора, поддержать жертву, которой нужна психологическая помощь, сообщить взрослым.</a:t>
            </a:r>
            <a:endParaRPr lang="en-US" dirty="0"/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DFDBB5C8-8B6C-420A-8D31-16689BB2BD84}"/>
              </a:ext>
            </a:extLst>
          </p:cNvPr>
          <p:cNvSpPr/>
          <p:nvPr/>
        </p:nvSpPr>
        <p:spPr>
          <a:xfrm>
            <a:off x="5154613" y="5842000"/>
            <a:ext cx="6727825" cy="690563"/>
          </a:xfrm>
          <a:prstGeom prst="roundRect">
            <a:avLst/>
          </a:prstGeom>
          <a:ln w="28575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6. В программах обмена мгновенными сообщениями, соцсетях есть возможность блокировки отправки сообщений с определенных адресов.</a:t>
            </a:r>
            <a:endParaRPr lang="en-US" dirty="0"/>
          </a:p>
        </p:txBody>
      </p:sp>
      <p:sp>
        <p:nvSpPr>
          <p:cNvPr id="13" name="Заголовок 9">
            <a:extLst>
              <a:ext uri="{FF2B5EF4-FFF2-40B4-BE49-F238E27FC236}">
                <a16:creationId xmlns:a16="http://schemas.microsoft.com/office/drawing/2014/main" id="{57171DFB-F14B-418F-86BB-CCEC7EA61652}"/>
              </a:ext>
            </a:extLst>
          </p:cNvPr>
          <p:cNvSpPr txBox="1">
            <a:spLocks/>
          </p:cNvSpPr>
          <p:nvPr/>
        </p:nvSpPr>
        <p:spPr>
          <a:xfrm>
            <a:off x="360363" y="550863"/>
            <a:ext cx="11672887" cy="1152525"/>
          </a:xfrm>
          <a:prstGeom prst="rect">
            <a:avLst/>
          </a:prstGeom>
        </p:spPr>
        <p:txBody>
          <a:bodyPr anchor="ctr"/>
          <a:lstStyle>
            <a:defPPr>
              <a:defRPr lang="x-non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Информационная безопасность несовершеннолетних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Республике Беларусь: правовые и социальные аспекты </a:t>
            </a:r>
            <a:endParaRPr lang="x-none" sz="2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D483C107-38A2-4BF6-AFF6-E260D58615A7}"/>
              </a:ext>
            </a:extLst>
          </p:cNvPr>
          <p:cNvSpPr txBox="1">
            <a:spLocks/>
          </p:cNvSpPr>
          <p:nvPr/>
        </p:nvSpPr>
        <p:spPr>
          <a:xfrm>
            <a:off x="309563" y="4010025"/>
            <a:ext cx="4583112" cy="280352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err="1">
                <a:solidFill>
                  <a:sysClr val="windowText" lastClr="000000"/>
                </a:solidFill>
                <a:latin typeface="+mn-lt"/>
              </a:rPr>
              <a:t>Кибербу́ллинг</a:t>
            </a:r>
            <a:r>
              <a:rPr lang="ru-RU" sz="2000" kern="0" dirty="0">
                <a:solidFill>
                  <a:sysClr val="windowText" lastClr="000000"/>
                </a:solidFill>
                <a:latin typeface="+mn-lt"/>
              </a:rPr>
              <a:t> —  это травля с использованием цифровых технологий.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  <a:latin typeface="+mn-lt"/>
              </a:rPr>
              <a:t>Это может происходить в социальных сетях, мессенджерах, на игровых платформах и в мобильных телефонах.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  <a:latin typeface="+mn-lt"/>
              </a:rPr>
              <a:t>Это целенаправленная модель поведения, которая ставит своей задачей  запугать, разозлить или опозорить того, кто стал объектом травли.</a:t>
            </a:r>
          </a:p>
        </p:txBody>
      </p:sp>
      <p:pic>
        <p:nvPicPr>
          <p:cNvPr id="21514" name="Рисунок 4">
            <a:extLst>
              <a:ext uri="{FF2B5EF4-FFF2-40B4-BE49-F238E27FC236}">
                <a16:creationId xmlns:a16="http://schemas.microsoft.com/office/drawing/2014/main" id="{211E534C-5005-4FDC-9C6B-C7C16375D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603375"/>
            <a:ext cx="4289425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кругленный прямоугольник 7">
            <a:extLst>
              <a:ext uri="{FF2B5EF4-FFF2-40B4-BE49-F238E27FC236}">
                <a16:creationId xmlns:a16="http://schemas.microsoft.com/office/drawing/2014/main" id="{4C1FB445-F6CA-478F-975E-8ED15BC121A4}"/>
              </a:ext>
            </a:extLst>
          </p:cNvPr>
          <p:cNvSpPr/>
          <p:nvPr/>
        </p:nvSpPr>
        <p:spPr>
          <a:xfrm>
            <a:off x="5172075" y="2654300"/>
            <a:ext cx="6704013" cy="822325"/>
          </a:xfrm>
          <a:prstGeom prst="roundRect">
            <a:avLst/>
          </a:prstGeom>
          <a:ln w="28575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2. Не игнорировать сообщения, которые содержат угрозы. Следует скопировать эти сообщения, рассказать родителям, обратиться в правоохранительные органы.</a:t>
            </a:r>
            <a:endParaRPr lang="en-US" dirty="0"/>
          </a:p>
        </p:txBody>
      </p:sp>
      <p:sp>
        <p:nvSpPr>
          <p:cNvPr id="18" name="Скругленный прямоугольник 3">
            <a:extLst>
              <a:ext uri="{FF2B5EF4-FFF2-40B4-BE49-F238E27FC236}">
                <a16:creationId xmlns:a16="http://schemas.microsoft.com/office/drawing/2014/main" id="{33CA212C-4DC3-40A5-86A9-CA6A4FA0D9DB}"/>
              </a:ext>
            </a:extLst>
          </p:cNvPr>
          <p:cNvSpPr/>
          <p:nvPr/>
        </p:nvSpPr>
        <p:spPr>
          <a:xfrm>
            <a:off x="5172075" y="1973263"/>
            <a:ext cx="6700838" cy="560387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1. Необходимо успокоиться. Игнорируйте единичный негатив.  Не отвечайте оскорблениями на оскорбления. </a:t>
            </a:r>
            <a:endParaRPr lang="en-US" dirty="0"/>
          </a:p>
        </p:txBody>
      </p:sp>
      <p:sp>
        <p:nvSpPr>
          <p:cNvPr id="21517" name="TextBox 18">
            <a:extLst>
              <a:ext uri="{FF2B5EF4-FFF2-40B4-BE49-F238E27FC236}">
                <a16:creationId xmlns:a16="http://schemas.microsoft.com/office/drawing/2014/main" id="{E8769CBA-7BF4-4E5A-AE00-5BA947CFE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2075" y="1520825"/>
            <a:ext cx="665956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ru-RU" altLang="en-US" sz="2400" b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Как противостоять кибербуллингу:</a:t>
            </a:r>
            <a:endParaRPr lang="ru-RU" altLang="en-US" sz="240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4052</TotalTime>
  <Words>1460</Words>
  <Application>Microsoft Office PowerPoint</Application>
  <PresentationFormat>Широкоэкранный</PresentationFormat>
  <Paragraphs>134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ПРОЕКТ  «Школа Активного Гражданина»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dasha</cp:lastModifiedBy>
  <cp:revision>336</cp:revision>
  <cp:lastPrinted>2018-12-07T06:48:34Z</cp:lastPrinted>
  <dcterms:created xsi:type="dcterms:W3CDTF">2018-12-03T10:14:15Z</dcterms:created>
  <dcterms:modified xsi:type="dcterms:W3CDTF">2020-11-26T10:31:56Z</dcterms:modified>
</cp:coreProperties>
</file>