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7" r:id="rId2"/>
    <p:sldId id="279" r:id="rId3"/>
    <p:sldId id="281" r:id="rId4"/>
    <p:sldId id="282" r:id="rId5"/>
    <p:sldId id="283" r:id="rId6"/>
    <p:sldId id="299" r:id="rId7"/>
    <p:sldId id="30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11B"/>
    <a:srgbClr val="D3E7F8"/>
    <a:srgbClr val="84BDE8"/>
    <a:srgbClr val="53A3DF"/>
    <a:srgbClr val="E29468"/>
    <a:srgbClr val="BE5A25"/>
    <a:srgbClr val="F4BC4F"/>
    <a:srgbClr val="FFFFFF"/>
    <a:srgbClr val="AEA215"/>
    <a:srgbClr val="6F8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784" autoAdjust="0"/>
  </p:normalViewPr>
  <p:slideViewPr>
    <p:cSldViewPr snapToGrid="0">
      <p:cViewPr varScale="1">
        <p:scale>
          <a:sx n="78" d="100"/>
          <a:sy n="78" d="100"/>
        </p:scale>
        <p:origin x="93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11778-2DEC-4B5E-9B1B-D814CEE03ED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BY"/>
        </a:p>
      </dgm:t>
    </dgm:pt>
    <dgm:pt modelId="{1CE667A5-C769-429C-AD0F-3CFFA8833C9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b="1" dirty="0"/>
            <a:t>ГОСУДАРСТВЕННЫЕ ПОСОБИЯ</a:t>
          </a:r>
          <a:endParaRPr lang="ru-BY" sz="2400" dirty="0"/>
        </a:p>
      </dgm:t>
    </dgm:pt>
    <dgm:pt modelId="{3B57E0D6-EB36-466C-A684-B0906AEC229A}" type="parTrans" cxnId="{899E3B2C-82B5-4311-94FB-74FDFCE6B107}">
      <dgm:prSet/>
      <dgm:spPr/>
      <dgm:t>
        <a:bodyPr/>
        <a:lstStyle/>
        <a:p>
          <a:endParaRPr lang="ru-BY"/>
        </a:p>
      </dgm:t>
    </dgm:pt>
    <dgm:pt modelId="{806BC589-DAE9-427E-B811-DB26C28FF7C3}" type="sibTrans" cxnId="{899E3B2C-82B5-4311-94FB-74FDFCE6B107}">
      <dgm:prSet/>
      <dgm:spPr/>
      <dgm:t>
        <a:bodyPr/>
        <a:lstStyle/>
        <a:p>
          <a:endParaRPr lang="ru-BY"/>
        </a:p>
      </dgm:t>
    </dgm:pt>
    <dgm:pt modelId="{BBF68AE8-4391-4256-982D-04F497F8BFDD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400" b="1" dirty="0">
              <a:solidFill>
                <a:schemeClr val="tx1"/>
              </a:solidFill>
            </a:rPr>
            <a:t> </a:t>
          </a:r>
          <a:r>
            <a:rPr lang="ru-RU" sz="2200" b="1" dirty="0">
              <a:solidFill>
                <a:schemeClr val="tx1"/>
              </a:solidFill>
            </a:rPr>
            <a:t>по материнству</a:t>
          </a:r>
          <a:endParaRPr lang="ru-BY" sz="2200" dirty="0">
            <a:solidFill>
              <a:schemeClr val="tx1"/>
            </a:solidFill>
          </a:endParaRPr>
        </a:p>
      </dgm:t>
    </dgm:pt>
    <dgm:pt modelId="{FB2474F2-7B3A-4A7F-B0C1-25FB93FF56C5}" type="parTrans" cxnId="{CCAD5FDF-D733-4EA3-9FF2-64DD0610DCB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19050" cap="flat" cmpd="sng" algn="ctr">
          <a:solidFill>
            <a:schemeClr val="tx2">
              <a:lumMod val="75000"/>
            </a:schemeClr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ru-BY"/>
        </a:p>
      </dgm:t>
    </dgm:pt>
    <dgm:pt modelId="{D2A64C7D-A209-44A7-83DE-E127998F4BCF}" type="sibTrans" cxnId="{CCAD5FDF-D733-4EA3-9FF2-64DD0610DCB2}">
      <dgm:prSet/>
      <dgm:spPr/>
      <dgm:t>
        <a:bodyPr/>
        <a:lstStyle/>
        <a:p>
          <a:endParaRPr lang="ru-BY"/>
        </a:p>
      </dgm:t>
    </dgm:pt>
    <dgm:pt modelId="{6E6FAF9D-8FCC-4E37-A0A7-F03B51A69882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400" b="1" dirty="0">
              <a:solidFill>
                <a:schemeClr val="tx1"/>
              </a:solidFill>
            </a:rPr>
            <a:t> </a:t>
          </a:r>
          <a:r>
            <a:rPr lang="ru-RU" sz="2200" b="1" dirty="0">
              <a:solidFill>
                <a:schemeClr val="tx1"/>
              </a:solidFill>
            </a:rPr>
            <a:t>семейные</a:t>
          </a:r>
          <a:r>
            <a:rPr lang="ru-RU" sz="2200" dirty="0">
              <a:solidFill>
                <a:schemeClr val="tx1"/>
              </a:solidFill>
            </a:rPr>
            <a:t> </a:t>
          </a:r>
          <a:endParaRPr lang="ru-BY" sz="2200" dirty="0">
            <a:solidFill>
              <a:schemeClr val="tx1"/>
            </a:solidFill>
          </a:endParaRPr>
        </a:p>
      </dgm:t>
    </dgm:pt>
    <dgm:pt modelId="{5123D7BB-24F8-4842-ABAE-EB543ED1DD4F}" type="parTrans" cxnId="{D97EDD15-7127-42C7-9981-FE9C06A32A7F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19050" cap="flat" cmpd="sng" algn="ctr">
          <a:solidFill>
            <a:schemeClr val="tx2">
              <a:lumMod val="75000"/>
            </a:schemeClr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ru-BY"/>
        </a:p>
      </dgm:t>
    </dgm:pt>
    <dgm:pt modelId="{888669BF-C211-490F-9730-FC103616A348}" type="sibTrans" cxnId="{D97EDD15-7127-42C7-9981-FE9C06A32A7F}">
      <dgm:prSet/>
      <dgm:spPr/>
      <dgm:t>
        <a:bodyPr/>
        <a:lstStyle/>
        <a:p>
          <a:endParaRPr lang="ru-BY"/>
        </a:p>
      </dgm:t>
    </dgm:pt>
    <dgm:pt modelId="{C83897DC-AD75-45A8-BDAB-2E4FFEA3554A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2400" b="1" dirty="0">
              <a:solidFill>
                <a:schemeClr val="tx1"/>
              </a:solidFill>
            </a:rPr>
            <a:t> </a:t>
          </a:r>
          <a:r>
            <a:rPr lang="ru-RU" sz="2200" b="1" dirty="0">
              <a:solidFill>
                <a:schemeClr val="tx1"/>
              </a:solidFill>
            </a:rPr>
            <a:t>пособие по уходу за ребенком </a:t>
          </a:r>
          <a:br>
            <a:rPr lang="ru-RU" sz="2200" b="1" dirty="0">
              <a:solidFill>
                <a:schemeClr val="tx1"/>
              </a:solidFill>
            </a:rPr>
          </a:br>
          <a:r>
            <a:rPr lang="ru-RU" sz="2200" b="1" dirty="0">
              <a:solidFill>
                <a:schemeClr val="tx1"/>
              </a:solidFill>
            </a:rPr>
            <a:t> в возрасте до 3 лет</a:t>
          </a:r>
          <a:endParaRPr lang="ru-BY" sz="2200" dirty="0">
            <a:solidFill>
              <a:schemeClr val="tx1"/>
            </a:solidFill>
          </a:endParaRPr>
        </a:p>
      </dgm:t>
    </dgm:pt>
    <dgm:pt modelId="{8FAB9D06-4849-4092-9E02-B4404F5A8A91}" type="parTrans" cxnId="{1A40E62E-4D8D-47B6-96B1-CF4D069FF6DA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19050" cap="flat" cmpd="sng" algn="ctr">
          <a:solidFill>
            <a:schemeClr val="tx2">
              <a:lumMod val="75000"/>
            </a:schemeClr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ru-BY"/>
        </a:p>
      </dgm:t>
    </dgm:pt>
    <dgm:pt modelId="{9DEB3A0D-B2B1-492B-87C4-17E4F41C8069}" type="sibTrans" cxnId="{1A40E62E-4D8D-47B6-96B1-CF4D069FF6DA}">
      <dgm:prSet/>
      <dgm:spPr/>
      <dgm:t>
        <a:bodyPr/>
        <a:lstStyle/>
        <a:p>
          <a:endParaRPr lang="ru-BY"/>
        </a:p>
      </dgm:t>
    </dgm:pt>
    <dgm:pt modelId="{9C93190F-140D-4CFF-BA8A-DFA645E6DC7B}" type="pres">
      <dgm:prSet presAssocID="{89311778-2DEC-4B5E-9B1B-D814CEE03E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E6B18F4-0487-4D0B-9B7F-128EF907F5B7}" type="pres">
      <dgm:prSet presAssocID="{1CE667A5-C769-429C-AD0F-3CFFA8833C90}" presName="root1" presStyleCnt="0"/>
      <dgm:spPr/>
    </dgm:pt>
    <dgm:pt modelId="{4807A13C-C388-42DE-ABE7-BFA04BE10153}" type="pres">
      <dgm:prSet presAssocID="{1CE667A5-C769-429C-AD0F-3CFFA8833C90}" presName="LevelOneTextNode" presStyleLbl="node0" presStyleIdx="0" presStyleCnt="1" custScaleX="256528" custScaleY="149395">
        <dgm:presLayoutVars>
          <dgm:chPref val="3"/>
        </dgm:presLayoutVars>
      </dgm:prSet>
      <dgm:spPr/>
    </dgm:pt>
    <dgm:pt modelId="{39B44249-3709-4D84-AAD3-2F4F30132486}" type="pres">
      <dgm:prSet presAssocID="{1CE667A5-C769-429C-AD0F-3CFFA8833C90}" presName="level2hierChild" presStyleCnt="0"/>
      <dgm:spPr/>
    </dgm:pt>
    <dgm:pt modelId="{E1AE71A8-BD19-45B7-9EE9-A72AADF25FBD}" type="pres">
      <dgm:prSet presAssocID="{FB2474F2-7B3A-4A7F-B0C1-25FB93FF56C5}" presName="conn2-1" presStyleLbl="parChTrans1D2" presStyleIdx="0" presStyleCnt="3"/>
      <dgm:spPr/>
    </dgm:pt>
    <dgm:pt modelId="{89820482-EC22-47A1-8539-3E6D92155ABA}" type="pres">
      <dgm:prSet presAssocID="{FB2474F2-7B3A-4A7F-B0C1-25FB93FF56C5}" presName="connTx" presStyleLbl="parChTrans1D2" presStyleIdx="0" presStyleCnt="3"/>
      <dgm:spPr/>
    </dgm:pt>
    <dgm:pt modelId="{AB95CE11-D449-4540-91CA-38ED46CFE417}" type="pres">
      <dgm:prSet presAssocID="{BBF68AE8-4391-4256-982D-04F497F8BFDD}" presName="root2" presStyleCnt="0"/>
      <dgm:spPr/>
    </dgm:pt>
    <dgm:pt modelId="{42191103-0477-43B3-9FED-08B27EE5B8D2}" type="pres">
      <dgm:prSet presAssocID="{BBF68AE8-4391-4256-982D-04F497F8BFDD}" presName="LevelTwoTextNode" presStyleLbl="node2" presStyleIdx="0" presStyleCnt="3" custScaleX="377628">
        <dgm:presLayoutVars>
          <dgm:chPref val="3"/>
        </dgm:presLayoutVars>
      </dgm:prSet>
      <dgm:spPr/>
    </dgm:pt>
    <dgm:pt modelId="{CBAD6668-055E-4286-9590-7C2371B5A56E}" type="pres">
      <dgm:prSet presAssocID="{BBF68AE8-4391-4256-982D-04F497F8BFDD}" presName="level3hierChild" presStyleCnt="0"/>
      <dgm:spPr/>
    </dgm:pt>
    <dgm:pt modelId="{ADAEDFD1-907E-4098-A555-9B37DF110F94}" type="pres">
      <dgm:prSet presAssocID="{5123D7BB-24F8-4842-ABAE-EB543ED1DD4F}" presName="conn2-1" presStyleLbl="parChTrans1D2" presStyleIdx="1" presStyleCnt="3"/>
      <dgm:spPr/>
    </dgm:pt>
    <dgm:pt modelId="{395AB7E6-5F5B-4BC9-B541-8A15B9DBB071}" type="pres">
      <dgm:prSet presAssocID="{5123D7BB-24F8-4842-ABAE-EB543ED1DD4F}" presName="connTx" presStyleLbl="parChTrans1D2" presStyleIdx="1" presStyleCnt="3"/>
      <dgm:spPr/>
    </dgm:pt>
    <dgm:pt modelId="{025BE756-66D4-446D-A23C-EE8A637B8DC4}" type="pres">
      <dgm:prSet presAssocID="{6E6FAF9D-8FCC-4E37-A0A7-F03B51A69882}" presName="root2" presStyleCnt="0"/>
      <dgm:spPr/>
    </dgm:pt>
    <dgm:pt modelId="{E999A974-50EF-4E8C-85AE-16D093D8780A}" type="pres">
      <dgm:prSet presAssocID="{6E6FAF9D-8FCC-4E37-A0A7-F03B51A69882}" presName="LevelTwoTextNode" presStyleLbl="node2" presStyleIdx="1" presStyleCnt="3" custScaleX="377628">
        <dgm:presLayoutVars>
          <dgm:chPref val="3"/>
        </dgm:presLayoutVars>
      </dgm:prSet>
      <dgm:spPr/>
    </dgm:pt>
    <dgm:pt modelId="{27531BC0-4CD3-47F6-8D3E-2CD0F059B49F}" type="pres">
      <dgm:prSet presAssocID="{6E6FAF9D-8FCC-4E37-A0A7-F03B51A69882}" presName="level3hierChild" presStyleCnt="0"/>
      <dgm:spPr/>
    </dgm:pt>
    <dgm:pt modelId="{A39A5AE5-7545-4062-BDA5-C8F15C3F2B59}" type="pres">
      <dgm:prSet presAssocID="{8FAB9D06-4849-4092-9E02-B4404F5A8A91}" presName="conn2-1" presStyleLbl="parChTrans1D2" presStyleIdx="2" presStyleCnt="3"/>
      <dgm:spPr/>
    </dgm:pt>
    <dgm:pt modelId="{DB66C9B8-C06F-4FB8-821D-2EADCFC96504}" type="pres">
      <dgm:prSet presAssocID="{8FAB9D06-4849-4092-9E02-B4404F5A8A91}" presName="connTx" presStyleLbl="parChTrans1D2" presStyleIdx="2" presStyleCnt="3"/>
      <dgm:spPr/>
    </dgm:pt>
    <dgm:pt modelId="{E9222C1C-815C-479A-8764-B82D9EF4FE1B}" type="pres">
      <dgm:prSet presAssocID="{C83897DC-AD75-45A8-BDAB-2E4FFEA3554A}" presName="root2" presStyleCnt="0"/>
      <dgm:spPr/>
    </dgm:pt>
    <dgm:pt modelId="{5959A3BC-8955-48E0-93BD-E7F33769FD32}" type="pres">
      <dgm:prSet presAssocID="{C83897DC-AD75-45A8-BDAB-2E4FFEA3554A}" presName="LevelTwoTextNode" presStyleLbl="node2" presStyleIdx="2" presStyleCnt="3" custScaleX="377628">
        <dgm:presLayoutVars>
          <dgm:chPref val="3"/>
        </dgm:presLayoutVars>
      </dgm:prSet>
      <dgm:spPr/>
    </dgm:pt>
    <dgm:pt modelId="{6169FC5E-708D-4356-B486-887A93279C30}" type="pres">
      <dgm:prSet presAssocID="{C83897DC-AD75-45A8-BDAB-2E4FFEA3554A}" presName="level3hierChild" presStyleCnt="0"/>
      <dgm:spPr/>
    </dgm:pt>
  </dgm:ptLst>
  <dgm:cxnLst>
    <dgm:cxn modelId="{83AA7D0F-F4A8-4B37-990C-8286627528BA}" type="presOf" srcId="{FB2474F2-7B3A-4A7F-B0C1-25FB93FF56C5}" destId="{89820482-EC22-47A1-8539-3E6D92155ABA}" srcOrd="1" destOrd="0" presId="urn:microsoft.com/office/officeart/2005/8/layout/hierarchy2"/>
    <dgm:cxn modelId="{D73F6813-E8FD-4490-931D-67DFDAE7125F}" type="presOf" srcId="{FB2474F2-7B3A-4A7F-B0C1-25FB93FF56C5}" destId="{E1AE71A8-BD19-45B7-9EE9-A72AADF25FBD}" srcOrd="0" destOrd="0" presId="urn:microsoft.com/office/officeart/2005/8/layout/hierarchy2"/>
    <dgm:cxn modelId="{D97EDD15-7127-42C7-9981-FE9C06A32A7F}" srcId="{1CE667A5-C769-429C-AD0F-3CFFA8833C90}" destId="{6E6FAF9D-8FCC-4E37-A0A7-F03B51A69882}" srcOrd="1" destOrd="0" parTransId="{5123D7BB-24F8-4842-ABAE-EB543ED1DD4F}" sibTransId="{888669BF-C211-490F-9730-FC103616A348}"/>
    <dgm:cxn modelId="{899E3B2C-82B5-4311-94FB-74FDFCE6B107}" srcId="{89311778-2DEC-4B5E-9B1B-D814CEE03EDB}" destId="{1CE667A5-C769-429C-AD0F-3CFFA8833C90}" srcOrd="0" destOrd="0" parTransId="{3B57E0D6-EB36-466C-A684-B0906AEC229A}" sibTransId="{806BC589-DAE9-427E-B811-DB26C28FF7C3}"/>
    <dgm:cxn modelId="{1A40E62E-4D8D-47B6-96B1-CF4D069FF6DA}" srcId="{1CE667A5-C769-429C-AD0F-3CFFA8833C90}" destId="{C83897DC-AD75-45A8-BDAB-2E4FFEA3554A}" srcOrd="2" destOrd="0" parTransId="{8FAB9D06-4849-4092-9E02-B4404F5A8A91}" sibTransId="{9DEB3A0D-B2B1-492B-87C4-17E4F41C8069}"/>
    <dgm:cxn modelId="{E0874E39-4097-4F6F-8F95-772EA51E7D5A}" type="presOf" srcId="{5123D7BB-24F8-4842-ABAE-EB543ED1DD4F}" destId="{395AB7E6-5F5B-4BC9-B541-8A15B9DBB071}" srcOrd="1" destOrd="0" presId="urn:microsoft.com/office/officeart/2005/8/layout/hierarchy2"/>
    <dgm:cxn modelId="{2F174C5C-5D07-48ED-AF0E-2169873D6BD3}" type="presOf" srcId="{6E6FAF9D-8FCC-4E37-A0A7-F03B51A69882}" destId="{E999A974-50EF-4E8C-85AE-16D093D8780A}" srcOrd="0" destOrd="0" presId="urn:microsoft.com/office/officeart/2005/8/layout/hierarchy2"/>
    <dgm:cxn modelId="{A2BC5955-0556-47AA-B1DC-4D5F70B586A4}" type="presOf" srcId="{8FAB9D06-4849-4092-9E02-B4404F5A8A91}" destId="{A39A5AE5-7545-4062-BDA5-C8F15C3F2B59}" srcOrd="0" destOrd="0" presId="urn:microsoft.com/office/officeart/2005/8/layout/hierarchy2"/>
    <dgm:cxn modelId="{E4D77C77-B5A0-4FD1-81A3-3A6B081DABDD}" type="presOf" srcId="{BBF68AE8-4391-4256-982D-04F497F8BFDD}" destId="{42191103-0477-43B3-9FED-08B27EE5B8D2}" srcOrd="0" destOrd="0" presId="urn:microsoft.com/office/officeart/2005/8/layout/hierarchy2"/>
    <dgm:cxn modelId="{19784A88-3641-48BB-ACAD-7BED533A5B6D}" type="presOf" srcId="{C83897DC-AD75-45A8-BDAB-2E4FFEA3554A}" destId="{5959A3BC-8955-48E0-93BD-E7F33769FD32}" srcOrd="0" destOrd="0" presId="urn:microsoft.com/office/officeart/2005/8/layout/hierarchy2"/>
    <dgm:cxn modelId="{B98902BE-F4D8-4C09-837D-A1AF092177E0}" type="presOf" srcId="{1CE667A5-C769-429C-AD0F-3CFFA8833C90}" destId="{4807A13C-C388-42DE-ABE7-BFA04BE10153}" srcOrd="0" destOrd="0" presId="urn:microsoft.com/office/officeart/2005/8/layout/hierarchy2"/>
    <dgm:cxn modelId="{593DB2C6-649E-465E-B0ED-DEC3960A0821}" type="presOf" srcId="{89311778-2DEC-4B5E-9B1B-D814CEE03EDB}" destId="{9C93190F-140D-4CFF-BA8A-DFA645E6DC7B}" srcOrd="0" destOrd="0" presId="urn:microsoft.com/office/officeart/2005/8/layout/hierarchy2"/>
    <dgm:cxn modelId="{13AA90D3-BD92-4B16-86FC-DF22C998CDFF}" type="presOf" srcId="{5123D7BB-24F8-4842-ABAE-EB543ED1DD4F}" destId="{ADAEDFD1-907E-4098-A555-9B37DF110F94}" srcOrd="0" destOrd="0" presId="urn:microsoft.com/office/officeart/2005/8/layout/hierarchy2"/>
    <dgm:cxn modelId="{47C407D7-2FE7-4D80-87FC-A9CFD0391D5B}" type="presOf" srcId="{8FAB9D06-4849-4092-9E02-B4404F5A8A91}" destId="{DB66C9B8-C06F-4FB8-821D-2EADCFC96504}" srcOrd="1" destOrd="0" presId="urn:microsoft.com/office/officeart/2005/8/layout/hierarchy2"/>
    <dgm:cxn modelId="{CCAD5FDF-D733-4EA3-9FF2-64DD0610DCB2}" srcId="{1CE667A5-C769-429C-AD0F-3CFFA8833C90}" destId="{BBF68AE8-4391-4256-982D-04F497F8BFDD}" srcOrd="0" destOrd="0" parTransId="{FB2474F2-7B3A-4A7F-B0C1-25FB93FF56C5}" sibTransId="{D2A64C7D-A209-44A7-83DE-E127998F4BCF}"/>
    <dgm:cxn modelId="{63F14B73-4724-49EF-B92B-C62D0507BA34}" type="presParOf" srcId="{9C93190F-140D-4CFF-BA8A-DFA645E6DC7B}" destId="{CE6B18F4-0487-4D0B-9B7F-128EF907F5B7}" srcOrd="0" destOrd="0" presId="urn:microsoft.com/office/officeart/2005/8/layout/hierarchy2"/>
    <dgm:cxn modelId="{8D7D17C7-AE68-483F-B534-AFD997E3A3E9}" type="presParOf" srcId="{CE6B18F4-0487-4D0B-9B7F-128EF907F5B7}" destId="{4807A13C-C388-42DE-ABE7-BFA04BE10153}" srcOrd="0" destOrd="0" presId="urn:microsoft.com/office/officeart/2005/8/layout/hierarchy2"/>
    <dgm:cxn modelId="{7E928A56-A168-4FAA-BD37-87E287311C5C}" type="presParOf" srcId="{CE6B18F4-0487-4D0B-9B7F-128EF907F5B7}" destId="{39B44249-3709-4D84-AAD3-2F4F30132486}" srcOrd="1" destOrd="0" presId="urn:microsoft.com/office/officeart/2005/8/layout/hierarchy2"/>
    <dgm:cxn modelId="{77B368E3-F26E-48D5-BF2D-144491BC9A00}" type="presParOf" srcId="{39B44249-3709-4D84-AAD3-2F4F30132486}" destId="{E1AE71A8-BD19-45B7-9EE9-A72AADF25FBD}" srcOrd="0" destOrd="0" presId="urn:microsoft.com/office/officeart/2005/8/layout/hierarchy2"/>
    <dgm:cxn modelId="{AC5C33B3-6E9D-491A-81E0-AA5CD68F1FB4}" type="presParOf" srcId="{E1AE71A8-BD19-45B7-9EE9-A72AADF25FBD}" destId="{89820482-EC22-47A1-8539-3E6D92155ABA}" srcOrd="0" destOrd="0" presId="urn:microsoft.com/office/officeart/2005/8/layout/hierarchy2"/>
    <dgm:cxn modelId="{41AE7D31-9C6A-4E6B-B00F-0D83E8384222}" type="presParOf" srcId="{39B44249-3709-4D84-AAD3-2F4F30132486}" destId="{AB95CE11-D449-4540-91CA-38ED46CFE417}" srcOrd="1" destOrd="0" presId="urn:microsoft.com/office/officeart/2005/8/layout/hierarchy2"/>
    <dgm:cxn modelId="{7699C07B-A7B8-4928-8ABB-813F8D2A991B}" type="presParOf" srcId="{AB95CE11-D449-4540-91CA-38ED46CFE417}" destId="{42191103-0477-43B3-9FED-08B27EE5B8D2}" srcOrd="0" destOrd="0" presId="urn:microsoft.com/office/officeart/2005/8/layout/hierarchy2"/>
    <dgm:cxn modelId="{4847FE3B-3098-4BFA-9AC2-F810029B3D75}" type="presParOf" srcId="{AB95CE11-D449-4540-91CA-38ED46CFE417}" destId="{CBAD6668-055E-4286-9590-7C2371B5A56E}" srcOrd="1" destOrd="0" presId="urn:microsoft.com/office/officeart/2005/8/layout/hierarchy2"/>
    <dgm:cxn modelId="{4B4AFC04-F6F5-465F-8F1A-6E906B989ED2}" type="presParOf" srcId="{39B44249-3709-4D84-AAD3-2F4F30132486}" destId="{ADAEDFD1-907E-4098-A555-9B37DF110F94}" srcOrd="2" destOrd="0" presId="urn:microsoft.com/office/officeart/2005/8/layout/hierarchy2"/>
    <dgm:cxn modelId="{A1C2EA91-11F1-47F7-824B-0486FB3B2D40}" type="presParOf" srcId="{ADAEDFD1-907E-4098-A555-9B37DF110F94}" destId="{395AB7E6-5F5B-4BC9-B541-8A15B9DBB071}" srcOrd="0" destOrd="0" presId="urn:microsoft.com/office/officeart/2005/8/layout/hierarchy2"/>
    <dgm:cxn modelId="{2CA5FD4F-9E26-45CC-9827-20A4DD58B6F2}" type="presParOf" srcId="{39B44249-3709-4D84-AAD3-2F4F30132486}" destId="{025BE756-66D4-446D-A23C-EE8A637B8DC4}" srcOrd="3" destOrd="0" presId="urn:microsoft.com/office/officeart/2005/8/layout/hierarchy2"/>
    <dgm:cxn modelId="{DE2EF7ED-2DCC-4074-84B0-D02F62ED39F1}" type="presParOf" srcId="{025BE756-66D4-446D-A23C-EE8A637B8DC4}" destId="{E999A974-50EF-4E8C-85AE-16D093D8780A}" srcOrd="0" destOrd="0" presId="urn:microsoft.com/office/officeart/2005/8/layout/hierarchy2"/>
    <dgm:cxn modelId="{DA2AD8D4-1335-4224-B87C-450A23AB94F4}" type="presParOf" srcId="{025BE756-66D4-446D-A23C-EE8A637B8DC4}" destId="{27531BC0-4CD3-47F6-8D3E-2CD0F059B49F}" srcOrd="1" destOrd="0" presId="urn:microsoft.com/office/officeart/2005/8/layout/hierarchy2"/>
    <dgm:cxn modelId="{9D1073F5-A469-4DFE-BE01-927FF3537AA5}" type="presParOf" srcId="{39B44249-3709-4D84-AAD3-2F4F30132486}" destId="{A39A5AE5-7545-4062-BDA5-C8F15C3F2B59}" srcOrd="4" destOrd="0" presId="urn:microsoft.com/office/officeart/2005/8/layout/hierarchy2"/>
    <dgm:cxn modelId="{DE7F3E3E-2ED9-4A74-9D2F-864CEB0C9433}" type="presParOf" srcId="{A39A5AE5-7545-4062-BDA5-C8F15C3F2B59}" destId="{DB66C9B8-C06F-4FB8-821D-2EADCFC96504}" srcOrd="0" destOrd="0" presId="urn:microsoft.com/office/officeart/2005/8/layout/hierarchy2"/>
    <dgm:cxn modelId="{8A30F7BC-3690-4BE2-9BE7-8DAFE86EBF60}" type="presParOf" srcId="{39B44249-3709-4D84-AAD3-2F4F30132486}" destId="{E9222C1C-815C-479A-8764-B82D9EF4FE1B}" srcOrd="5" destOrd="0" presId="urn:microsoft.com/office/officeart/2005/8/layout/hierarchy2"/>
    <dgm:cxn modelId="{F2FB6211-6D7B-43F7-8D02-5331DD37EBD5}" type="presParOf" srcId="{E9222C1C-815C-479A-8764-B82D9EF4FE1B}" destId="{5959A3BC-8955-48E0-93BD-E7F33769FD32}" srcOrd="0" destOrd="0" presId="urn:microsoft.com/office/officeart/2005/8/layout/hierarchy2"/>
    <dgm:cxn modelId="{240293E3-3285-4F2D-8257-FA5E1BEF3678}" type="presParOf" srcId="{E9222C1C-815C-479A-8764-B82D9EF4FE1B}" destId="{6169FC5E-708D-4356-B486-887A93279C3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7A13C-C388-42DE-ABE7-BFA04BE10153}">
      <dsp:nvSpPr>
        <dsp:cNvPr id="0" name=""/>
        <dsp:cNvSpPr/>
      </dsp:nvSpPr>
      <dsp:spPr>
        <a:xfrm>
          <a:off x="2335427" y="586866"/>
          <a:ext cx="3322421" cy="96744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ГОСУДАРСТВЕННЫЕ ПОСОБИЯ</a:t>
          </a:r>
          <a:endParaRPr lang="ru-BY" sz="2400" kern="1200" dirty="0"/>
        </a:p>
      </dsp:txBody>
      <dsp:txXfrm>
        <a:off x="2363762" y="615201"/>
        <a:ext cx="3265751" cy="910774"/>
      </dsp:txXfrm>
    </dsp:sp>
    <dsp:sp modelId="{E1AE71A8-BD19-45B7-9EE9-A72AADF25FBD}">
      <dsp:nvSpPr>
        <dsp:cNvPr id="0" name=""/>
        <dsp:cNvSpPr/>
      </dsp:nvSpPr>
      <dsp:spPr>
        <a:xfrm rot="18289469">
          <a:off x="5463287" y="671013"/>
          <a:ext cx="907182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907182" y="27219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BY" sz="500" kern="1200"/>
        </a:p>
      </dsp:txBody>
      <dsp:txXfrm>
        <a:off x="5894199" y="675553"/>
        <a:ext cx="45359" cy="45359"/>
      </dsp:txXfrm>
    </dsp:sp>
    <dsp:sp modelId="{42191103-0477-43B3-9FED-08B27EE5B8D2}">
      <dsp:nvSpPr>
        <dsp:cNvPr id="0" name=""/>
        <dsp:cNvSpPr/>
      </dsp:nvSpPr>
      <dsp:spPr>
        <a:xfrm>
          <a:off x="6175908" y="2089"/>
          <a:ext cx="4890848" cy="64757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 </a:t>
          </a:r>
          <a:r>
            <a:rPr lang="ru-RU" sz="2200" b="1" kern="1200" dirty="0">
              <a:solidFill>
                <a:schemeClr val="tx1"/>
              </a:solidFill>
            </a:rPr>
            <a:t>по материнству</a:t>
          </a:r>
          <a:endParaRPr lang="ru-BY" sz="2200" kern="1200" dirty="0">
            <a:solidFill>
              <a:schemeClr val="tx1"/>
            </a:solidFill>
          </a:endParaRPr>
        </a:p>
      </dsp:txBody>
      <dsp:txXfrm>
        <a:off x="6194875" y="21056"/>
        <a:ext cx="4852914" cy="609640"/>
      </dsp:txXfrm>
    </dsp:sp>
    <dsp:sp modelId="{ADAEDFD1-907E-4098-A555-9B37DF110F94}">
      <dsp:nvSpPr>
        <dsp:cNvPr id="0" name=""/>
        <dsp:cNvSpPr/>
      </dsp:nvSpPr>
      <dsp:spPr>
        <a:xfrm>
          <a:off x="5657848" y="1043369"/>
          <a:ext cx="518059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518059" y="27219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BY" sz="500" kern="1200"/>
        </a:p>
      </dsp:txBody>
      <dsp:txXfrm>
        <a:off x="5903927" y="1057637"/>
        <a:ext cx="25902" cy="25902"/>
      </dsp:txXfrm>
    </dsp:sp>
    <dsp:sp modelId="{E999A974-50EF-4E8C-85AE-16D093D8780A}">
      <dsp:nvSpPr>
        <dsp:cNvPr id="0" name=""/>
        <dsp:cNvSpPr/>
      </dsp:nvSpPr>
      <dsp:spPr>
        <a:xfrm>
          <a:off x="6175908" y="746801"/>
          <a:ext cx="4890848" cy="64757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 </a:t>
          </a:r>
          <a:r>
            <a:rPr lang="ru-RU" sz="2200" b="1" kern="1200" dirty="0">
              <a:solidFill>
                <a:schemeClr val="tx1"/>
              </a:solidFill>
            </a:rPr>
            <a:t>семейные</a:t>
          </a:r>
          <a:r>
            <a:rPr lang="ru-RU" sz="2200" kern="1200" dirty="0">
              <a:solidFill>
                <a:schemeClr val="tx1"/>
              </a:solidFill>
            </a:rPr>
            <a:t> </a:t>
          </a:r>
          <a:endParaRPr lang="ru-BY" sz="2200" kern="1200" dirty="0">
            <a:solidFill>
              <a:schemeClr val="tx1"/>
            </a:solidFill>
          </a:endParaRPr>
        </a:p>
      </dsp:txBody>
      <dsp:txXfrm>
        <a:off x="6194875" y="765768"/>
        <a:ext cx="4852914" cy="609640"/>
      </dsp:txXfrm>
    </dsp:sp>
    <dsp:sp modelId="{A39A5AE5-7545-4062-BDA5-C8F15C3F2B59}">
      <dsp:nvSpPr>
        <dsp:cNvPr id="0" name=""/>
        <dsp:cNvSpPr/>
      </dsp:nvSpPr>
      <dsp:spPr>
        <a:xfrm rot="3310531">
          <a:off x="5463287" y="1415724"/>
          <a:ext cx="907182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907182" y="27219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BY" sz="500" kern="1200"/>
        </a:p>
      </dsp:txBody>
      <dsp:txXfrm>
        <a:off x="5894199" y="1420264"/>
        <a:ext cx="45359" cy="45359"/>
      </dsp:txXfrm>
    </dsp:sp>
    <dsp:sp modelId="{5959A3BC-8955-48E0-93BD-E7F33769FD32}">
      <dsp:nvSpPr>
        <dsp:cNvPr id="0" name=""/>
        <dsp:cNvSpPr/>
      </dsp:nvSpPr>
      <dsp:spPr>
        <a:xfrm>
          <a:off x="6175908" y="1491512"/>
          <a:ext cx="4890848" cy="64757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 </a:t>
          </a:r>
          <a:r>
            <a:rPr lang="ru-RU" sz="2200" b="1" kern="1200" dirty="0">
              <a:solidFill>
                <a:schemeClr val="tx1"/>
              </a:solidFill>
            </a:rPr>
            <a:t>пособие по уходу за ребенком </a:t>
          </a:r>
          <a:br>
            <a:rPr lang="ru-RU" sz="2200" b="1" kern="1200" dirty="0">
              <a:solidFill>
                <a:schemeClr val="tx1"/>
              </a:solidFill>
            </a:rPr>
          </a:br>
          <a:r>
            <a:rPr lang="ru-RU" sz="2200" b="1" kern="1200" dirty="0">
              <a:solidFill>
                <a:schemeClr val="tx1"/>
              </a:solidFill>
            </a:rPr>
            <a:t> в возрасте до 3 лет</a:t>
          </a:r>
          <a:endParaRPr lang="ru-BY" sz="2200" kern="1200" dirty="0">
            <a:solidFill>
              <a:schemeClr val="tx1"/>
            </a:solidFill>
          </a:endParaRPr>
        </a:p>
      </dsp:txBody>
      <dsp:txXfrm>
        <a:off x="6194875" y="1510479"/>
        <a:ext cx="4852914" cy="609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24.05.2021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651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hyperlink" Target="https://www.tvr.by/news/obshchestvo/otkrytyy_dialog_mnogodetnaya_semya_prioritet_gosudarstvennoy_semeynoy_politiki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house.gov.by/ru/video-ru/getRecord/111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3679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Май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2021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31386" y="2898575"/>
            <a:ext cx="7539702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latin typeface="Arial"/>
                <a:ea typeface="Arial"/>
                <a:cs typeface="Arial"/>
                <a:sym typeface="Arial"/>
              </a:rPr>
              <a:t>Семья — опора государства, оплот свершений и побед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2" y="1284510"/>
            <a:ext cx="11125636" cy="491053"/>
          </a:xfrm>
        </p:spPr>
        <p:txBody>
          <a:bodyPr>
            <a:noAutofit/>
          </a:bodyPr>
          <a:lstStyle/>
          <a:p>
            <a:pPr marL="1519238" indent="-1519238">
              <a:tabLst>
                <a:tab pos="1519238" algn="l"/>
              </a:tabLst>
            </a:pP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мая </a:t>
            </a:r>
            <a:r>
              <a:rPr lang="ru-RU" sz="2800" b="1" dirty="0"/>
              <a:t>— Международный день семьи  (</a:t>
            </a:r>
            <a:r>
              <a:rPr lang="en-US" sz="2800" b="1" dirty="0"/>
              <a:t>International Day of Families) </a:t>
            </a:r>
            <a:endParaRPr lang="x-none" sz="2400" dirty="0"/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516" y="1942114"/>
            <a:ext cx="6929414" cy="491588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Праздник был учрежден Генеральной Ассамблеей ООН в </a:t>
            </a:r>
            <a:r>
              <a:rPr lang="ru-RU" sz="2200" b="1" dirty="0"/>
              <a:t>1993 году </a:t>
            </a:r>
            <a:r>
              <a:rPr lang="ru-RU" sz="2200" dirty="0"/>
              <a:t>с целью привлечения внимания широкой общественности к проблемам семьи, семейным ценностям, вопросам материнства и воспитания детей.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Согласно Конституции Республики Беларусь (статья 32), брак, семья, материнство, отцовство и детство находятся под защитой государства.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b="1" i="1" dirty="0"/>
              <a:t>«Крепкая семья — сильное государство»</a:t>
            </a:r>
            <a:br>
              <a:rPr lang="ru-RU" sz="2200" b="1" i="1" dirty="0"/>
            </a:br>
            <a:r>
              <a:rPr lang="ru-RU" sz="2200" dirty="0"/>
              <a:t>Данная идея реализуется в Кодексе Республики Беларусь о браке и семье, Законе Республики Беларусь «О правах ребенка», Законе «О здравоохранении», Государственной программе «Здоровье народа и демографическая безопасность» и др.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440288" y="643065"/>
            <a:ext cx="10057870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Благополучие семьи — залог развития и прогресса страны</a:t>
            </a:r>
            <a:endParaRPr lang="x-none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" y="1848435"/>
            <a:ext cx="3810181" cy="4366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14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5544815" y="1441983"/>
            <a:ext cx="5993027" cy="570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b="1" dirty="0"/>
              <a:t>Для поддержки семей с детьми реализуется комплекс мер с особым акцентом на многодетные семьи:</a:t>
            </a:r>
            <a:endParaRPr lang="en-US" sz="2200" b="1" dirty="0"/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выплата пособий в связи с рождением и воспитанием детей;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предоставление семейного капитала многодетным семьям;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социальное обслуживание семей с детьми;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государственная поддержка при строительстве (реконструкции) жилья;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обеспечение бесплатным питанием детей первых двух лет жизни и другие виды государственной адресной социальной помощи;</a:t>
            </a:r>
          </a:p>
          <a:p>
            <a:pPr marL="342900" indent="-3429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гарантии в сфере образования, здравоохранения, пенсионного, трудового, налогового и жилищного законодательства.</a:t>
            </a:r>
          </a:p>
          <a:p>
            <a:pPr>
              <a:spcAft>
                <a:spcPts val="0"/>
              </a:spcAft>
            </a:pPr>
            <a:endParaRPr lang="en-US" sz="2200" dirty="0"/>
          </a:p>
        </p:txBody>
      </p:sp>
      <p:pic>
        <p:nvPicPr>
          <p:cNvPr id="6" name="Рисунок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903" y="5809980"/>
            <a:ext cx="737680" cy="731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28" y="5715639"/>
            <a:ext cx="348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/>
              <a:t>Многодетная семья — приоритет государственной семейной политики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118991" y="4945538"/>
            <a:ext cx="388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Развитие семейной политики</a:t>
            </a:r>
            <a:endParaRPr lang="en-US" sz="1600" i="1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161D7EE-29B5-4442-9EA4-18C8568D0985}"/>
              </a:ext>
            </a:extLst>
          </p:cNvPr>
          <p:cNvSpPr txBox="1">
            <a:spLocks/>
          </p:cNvSpPr>
          <p:nvPr/>
        </p:nvSpPr>
        <p:spPr>
          <a:xfrm>
            <a:off x="440288" y="643065"/>
            <a:ext cx="10057870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Благополучие семьи — залог развития и прогресса страны</a:t>
            </a:r>
            <a:endParaRPr lang="x-none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>
            <a:hlinkClick r:id="rId4"/>
            <a:extLst>
              <a:ext uri="{FF2B5EF4-FFF2-40B4-BE49-F238E27FC236}">
                <a16:creationId xmlns:a16="http://schemas.microsoft.com/office/drawing/2014/main" id="{B01B56BD-33C7-439B-886E-F2CDC1F2E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1" y="4525529"/>
            <a:ext cx="927408" cy="9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FCD0D58-F950-4853-ADA6-5B4E82162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15" y="5596926"/>
            <a:ext cx="927408" cy="9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Законным представителям - Гимназия 74 г.Минска">
            <a:extLst>
              <a:ext uri="{FF2B5EF4-FFF2-40B4-BE49-F238E27FC236}">
                <a16:creationId xmlns:a16="http://schemas.microsoft.com/office/drawing/2014/main" id="{7809E916-8BD3-42DF-BBC6-818DF88B1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03" y="1408958"/>
            <a:ext cx="3389211" cy="33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hlinkClick r:id="rId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312" y="4749024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CBD141-658A-4553-B0A1-0F7C7CC4031D}"/>
              </a:ext>
            </a:extLst>
          </p:cNvPr>
          <p:cNvSpPr txBox="1"/>
          <p:nvPr/>
        </p:nvSpPr>
        <p:spPr>
          <a:xfrm>
            <a:off x="375600" y="3770216"/>
            <a:ext cx="115670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Пособие по уходу за ребенком в возрасте </a:t>
            </a:r>
            <a:r>
              <a:rPr lang="ru-RU" sz="2000" b="1" dirty="0"/>
              <a:t>до 3 лет </a:t>
            </a:r>
            <a:r>
              <a:rPr lang="ru-RU" sz="2000" dirty="0"/>
              <a:t>установлено на уровне </a:t>
            </a:r>
            <a:r>
              <a:rPr lang="ru-RU" sz="2000" b="1" dirty="0"/>
              <a:t>35–40 % среднемесячного заработка по стране</a:t>
            </a:r>
            <a:r>
              <a:rPr lang="ru-RU" sz="2000" dirty="0"/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Размеры государственных пособий семьям, которые воспитывают детей, зависят от бюджета прожиточного минимума (БПМ), который с 1 мая 2021 года составляет </a:t>
            </a:r>
            <a:r>
              <a:rPr lang="ru-RU" sz="2000" b="1" dirty="0"/>
              <a:t>273,27 бел. рублей</a:t>
            </a:r>
            <a:r>
              <a:rPr lang="ru-RU" sz="2000" dirty="0"/>
              <a:t>. 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Размеры единовременных пособий: при рождении </a:t>
            </a:r>
            <a:r>
              <a:rPr lang="ru-RU" sz="2000" u="sng" dirty="0"/>
              <a:t>первого ребенка</a:t>
            </a:r>
            <a:r>
              <a:rPr lang="ru-RU" sz="2000" dirty="0"/>
              <a:t> </a:t>
            </a:r>
            <a:r>
              <a:rPr lang="ru-RU" sz="2000" b="1" dirty="0"/>
              <a:t>10 БПМ </a:t>
            </a:r>
            <a:r>
              <a:rPr lang="ru-RU" sz="2000" dirty="0"/>
              <a:t>в среднем на душу населения, при рождении </a:t>
            </a:r>
            <a:r>
              <a:rPr lang="ru-RU" sz="2000" u="sng" dirty="0"/>
              <a:t>второго и последующих детей </a:t>
            </a:r>
            <a:r>
              <a:rPr lang="ru-RU" sz="2000" dirty="0"/>
              <a:t>— </a:t>
            </a:r>
            <a:r>
              <a:rPr lang="ru-RU" sz="2000" b="1" dirty="0"/>
              <a:t>14 БПМ</a:t>
            </a:r>
            <a:r>
              <a:rPr lang="ru-RU" sz="2000" dirty="0"/>
              <a:t>. 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С 2015 года в Республике Беларусь реализуется </a:t>
            </a:r>
            <a:r>
              <a:rPr lang="ru-RU" sz="2000" b="1" dirty="0">
                <a:solidFill>
                  <a:srgbClr val="C00000"/>
                </a:solidFill>
              </a:rPr>
              <a:t>программа семейного капитала </a:t>
            </a:r>
            <a:r>
              <a:rPr lang="ru-RU" sz="2000" dirty="0"/>
              <a:t>единовременное предоставление безналичной денежной выплаты </a:t>
            </a:r>
            <a:r>
              <a:rPr lang="ru-RU" sz="2000" u="sng" dirty="0"/>
              <a:t>при рождении (усыновлении) третьего или последующих детей</a:t>
            </a:r>
            <a:r>
              <a:rPr lang="ru-RU" sz="2000" dirty="0"/>
              <a:t> (в 2021 году ─ в размере </a:t>
            </a:r>
            <a:r>
              <a:rPr lang="ru-RU" sz="2000" b="1" dirty="0"/>
              <a:t>23 737,5 р.</a:t>
            </a:r>
            <a:r>
              <a:rPr lang="ru-RU" sz="2000" dirty="0"/>
              <a:t>).</a:t>
            </a:r>
          </a:p>
        </p:txBody>
      </p:sp>
      <p:sp>
        <p:nvSpPr>
          <p:cNvPr id="16" name="Заголовок 9">
            <a:extLst>
              <a:ext uri="{FF2B5EF4-FFF2-40B4-BE49-F238E27FC236}">
                <a16:creationId xmlns:a16="http://schemas.microsoft.com/office/drawing/2014/main" id="{87A14D9B-12CE-4C3E-979B-4CD9600A9B15}"/>
              </a:ext>
            </a:extLst>
          </p:cNvPr>
          <p:cNvSpPr txBox="1">
            <a:spLocks/>
          </p:cNvSpPr>
          <p:nvPr/>
        </p:nvSpPr>
        <p:spPr>
          <a:xfrm>
            <a:off x="440288" y="643065"/>
            <a:ext cx="10057870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Благополучие семьи — залог развития и прогресса страны</a:t>
            </a:r>
            <a:endParaRPr lang="x-none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10730C5-57F8-475D-9134-1A3971D39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6931828"/>
              </p:ext>
            </p:extLst>
          </p:nvPr>
        </p:nvGraphicFramePr>
        <p:xfrm>
          <a:off x="-1749765" y="1431500"/>
          <a:ext cx="13402184" cy="214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Девушка ребенка и ее мама играют с строительными блоками Стоковое Фото -  изображение насчитывающей мама, мать: 40776722">
            <a:extLst>
              <a:ext uri="{FF2B5EF4-FFF2-40B4-BE49-F238E27FC236}">
                <a16:creationId xmlns:a16="http://schemas.microsoft.com/office/drawing/2014/main" id="{6E0A4F11-AC52-40A7-8C63-B2338C8B6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r="7966"/>
          <a:stretch/>
        </p:blipFill>
        <p:spPr bwMode="auto">
          <a:xfrm>
            <a:off x="9397652" y="1431500"/>
            <a:ext cx="2502043" cy="21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8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sp>
        <p:nvSpPr>
          <p:cNvPr id="5" name="Прямоугольник 4"/>
          <p:cNvSpPr/>
          <p:nvPr/>
        </p:nvSpPr>
        <p:spPr>
          <a:xfrm>
            <a:off x="457199" y="1418159"/>
            <a:ext cx="4586749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2200" b="1" dirty="0"/>
              <a:t>Нормы, регулирующие права лиц с семейными обязанностями в трудовых отношениях, заложены в Трудовом кодексе Республики Беларусь:</a:t>
            </a:r>
          </a:p>
          <a:p>
            <a:pPr marL="285750" indent="-2857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i="1" dirty="0"/>
              <a:t>Отпуск по уходу за ребенком </a:t>
            </a:r>
            <a:r>
              <a:rPr lang="ru-RU" dirty="0"/>
              <a:t>до достижения им возраста 3 лет.</a:t>
            </a:r>
          </a:p>
          <a:p>
            <a:pPr marL="285750" indent="-2857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i="1" dirty="0"/>
              <a:t>Право работающих матери или отца на свободные от работы дни</a:t>
            </a:r>
            <a:r>
              <a:rPr lang="ru-RU" dirty="0"/>
              <a:t>, оплачиваемые в размере средней заработной платы:</a:t>
            </a:r>
          </a:p>
          <a:p>
            <a:pPr marL="266700" algn="just">
              <a:lnSpc>
                <a:spcPct val="90000"/>
              </a:lnSpc>
              <a:spcBef>
                <a:spcPts val="600"/>
              </a:spcBef>
            </a:pPr>
            <a:r>
              <a:rPr lang="ru-RU" dirty="0"/>
              <a:t>– воспитывающим ребенка-инвалида до 18 лет — на один дополнительный выходной день в месяц;</a:t>
            </a:r>
          </a:p>
          <a:p>
            <a:pPr marL="266700" algn="just">
              <a:lnSpc>
                <a:spcPct val="90000"/>
              </a:lnSpc>
              <a:spcBef>
                <a:spcPts val="600"/>
              </a:spcBef>
            </a:pPr>
            <a:r>
              <a:rPr lang="ru-RU" dirty="0"/>
              <a:t>– воспитывающим троих и более детей до 16 лет (ребенка-инвалида до 18 лет) — на один дополнительный выходной день в неделю.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7910" y="1439318"/>
            <a:ext cx="633689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Для обеспечения гендерного паритета в семье в Трудовой кодекс Республики Беларусь внесены следующие новации:</a:t>
            </a:r>
          </a:p>
          <a:p>
            <a:pPr algn="just"/>
            <a:endParaRPr lang="ru-RU" sz="22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предоставление отцу (отчиму) </a:t>
            </a:r>
            <a:r>
              <a:rPr lang="ru-RU" i="1" dirty="0"/>
              <a:t>кратковременного отпуска при рождении ребенка </a:t>
            </a:r>
            <a:r>
              <a:rPr lang="ru-RU" dirty="0"/>
              <a:t>по его заявлению (до 14 дней в первые 6 месяцев после рождения ребенка);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право </a:t>
            </a:r>
            <a:r>
              <a:rPr lang="ru-RU" i="1" dirty="0"/>
              <a:t>выбора трудового отпуска в летнее время </a:t>
            </a:r>
            <a:r>
              <a:rPr lang="ru-RU" dirty="0"/>
              <a:t>у отцов (отчимов), воспитывающих ребенка с инвалидностью в возрасте до 18 лет;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предоставление отцу (отчиму), воспитывающему двоих и более детей в возрасте до 14 лет (ребенка-инвалида в возрасте до 18 лет), </a:t>
            </a:r>
            <a:r>
              <a:rPr lang="ru-RU" i="1" dirty="0"/>
              <a:t>права использования трудового отпуска до истечения 6 месяцев работы </a:t>
            </a:r>
            <a:r>
              <a:rPr lang="ru-RU" dirty="0"/>
              <a:t>у нанимателя;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распространение гарантий, предусмотренных для работающих женщин-матерей, на работающих одиноких родителей, воспитывающих детей.</a:t>
            </a:r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9252189C-1F38-4202-A894-70243D2179C0}"/>
              </a:ext>
            </a:extLst>
          </p:cNvPr>
          <p:cNvSpPr txBox="1">
            <a:spLocks/>
          </p:cNvSpPr>
          <p:nvPr/>
        </p:nvSpPr>
        <p:spPr>
          <a:xfrm>
            <a:off x="440288" y="643065"/>
            <a:ext cx="10057870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Благополучие семьи — залог развития и прогресса страны</a:t>
            </a:r>
            <a:endParaRPr lang="x-none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63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5" name="Прямоугольник 4"/>
          <p:cNvSpPr/>
          <p:nvPr/>
        </p:nvSpPr>
        <p:spPr>
          <a:xfrm>
            <a:off x="503220" y="1359098"/>
            <a:ext cx="512231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Предусмотрено обязательное продление срока контракта:</a:t>
            </a:r>
          </a:p>
          <a:p>
            <a:pPr marL="285750" indent="-2857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с работающей женщиной, находящейся в отпуске по беременности и родам, матерью (отцом ребенка вместо матери, опекуном), находящейся в отпуске по уходу за ребенком до достижения им возраста 3 лет, — не менее чем до окончания указанных отпусков;</a:t>
            </a:r>
          </a:p>
          <a:p>
            <a:pPr marL="285750" indent="-28575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с матерью (отцом ребенка вместо матери, опекуном), приступившей к работе до или после окончания отпуска по уходу за ребенком до достижения им возраста 3 лет, с согласия — не менее чем до достижения ребенком возраста 5 лет.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7511" y="1462229"/>
            <a:ext cx="5830528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2200" dirty="0"/>
              <a:t>Труд материнства высоко оценивается на государственном уровне.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2200" dirty="0"/>
              <a:t>Для матерей, достойно воспитавших </a:t>
            </a:r>
            <a:r>
              <a:rPr lang="ru-RU" sz="2200" b="1" dirty="0"/>
              <a:t>пятерых и более детей</a:t>
            </a:r>
            <a:r>
              <a:rPr lang="ru-RU" sz="2200" dirty="0"/>
              <a:t>, предусмотрена государственная награда — </a:t>
            </a:r>
            <a:r>
              <a:rPr lang="ru-RU" sz="2200" b="1" dirty="0">
                <a:solidFill>
                  <a:srgbClr val="C00000"/>
                </a:solidFill>
              </a:rPr>
              <a:t>орден Матери</a:t>
            </a:r>
            <a:r>
              <a:rPr lang="ru-RU" sz="2200" dirty="0"/>
              <a:t>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2200" dirty="0"/>
              <a:t>С 1996 года в стране награждено более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2200" b="1" dirty="0"/>
              <a:t>10 тысяч </a:t>
            </a:r>
            <a:r>
              <a:rPr lang="ru-RU" sz="2200" dirty="0"/>
              <a:t>матерей. </a:t>
            </a:r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82FC1458-4B83-45B3-B897-529FCA872ACF}"/>
              </a:ext>
            </a:extLst>
          </p:cNvPr>
          <p:cNvSpPr txBox="1">
            <a:spLocks/>
          </p:cNvSpPr>
          <p:nvPr/>
        </p:nvSpPr>
        <p:spPr>
          <a:xfrm>
            <a:off x="400959" y="633233"/>
            <a:ext cx="10057870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Благополучие семьи — залог развития и прогресса страны</a:t>
            </a:r>
            <a:endParaRPr lang="x-none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Орденом Матери награждены 240 жительниц всех областей Беларуси">
            <a:extLst>
              <a:ext uri="{FF2B5EF4-FFF2-40B4-BE49-F238E27FC236}">
                <a16:creationId xmlns:a16="http://schemas.microsoft.com/office/drawing/2014/main" id="{73BCE904-CB91-48E4-ABF5-B4FF0FD71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76" y="3841342"/>
            <a:ext cx="4600114" cy="25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6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378927" y="689092"/>
            <a:ext cx="1014412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81E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как колыбель общечеловеческих ценностей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706" y="2227890"/>
            <a:ext cx="347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Семейные ценности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— это обычаи и традиции, которые передаются из поколения в поколение.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93289" y="5613149"/>
            <a:ext cx="3744000" cy="914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1600" b="1" dirty="0"/>
              <a:t>ДОВЕРИТЕЛЬНОЕ ОБЩЕНИЕ. </a:t>
            </a:r>
            <a:r>
              <a:rPr lang="ru-RU" sz="1600" dirty="0"/>
              <a:t>В кругу родных можно без опасений поделиться проблемой и услышать дельный совет и слова поддержки.</a:t>
            </a:r>
            <a:endParaRPr lang="en-US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067947" y="5509756"/>
            <a:ext cx="3744000" cy="1010540"/>
          </a:xfrm>
          <a:prstGeom prst="rect">
            <a:avLst/>
          </a:prstGeom>
          <a:solidFill>
            <a:srgbClr val="E2946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1600" b="1" dirty="0"/>
              <a:t>ДОБРОТА. </a:t>
            </a:r>
            <a:r>
              <a:rPr lang="ru-RU" sz="1600" dirty="0"/>
              <a:t>Желание помочь слабому, беззащитному, оказать поддержку, потребность быть полезным. Такие отношения делают семью гармоничной.</a:t>
            </a:r>
            <a:endParaRPr lang="en-US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93289" y="4596067"/>
            <a:ext cx="3744000" cy="918175"/>
          </a:xfrm>
          <a:prstGeom prst="rect">
            <a:avLst/>
          </a:prstGeom>
          <a:solidFill>
            <a:srgbClr val="84BDE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1600" b="1" spc="-50" dirty="0"/>
              <a:t>УВАЖЕНИЕ </a:t>
            </a:r>
            <a:r>
              <a:rPr lang="ru-RU" sz="1600" spc="-50" dirty="0"/>
              <a:t>в семье к старшим, и </a:t>
            </a:r>
            <a:br>
              <a:rPr lang="ru-RU" sz="1600" spc="-50" dirty="0"/>
            </a:br>
            <a:r>
              <a:rPr lang="ru-RU" sz="1600" spc="-50" dirty="0"/>
              <a:t>к младшим. При этом страх наказания не культивируется в семье.</a:t>
            </a:r>
          </a:p>
          <a:p>
            <a:pPr algn="just">
              <a:lnSpc>
                <a:spcPct val="90000"/>
              </a:lnSpc>
            </a:pPr>
            <a:r>
              <a:rPr lang="ru-RU" sz="1600" spc="-50" dirty="0"/>
              <a:t>Уважать — не значит бояться. </a:t>
            </a:r>
            <a:endParaRPr lang="en-US" sz="1600" spc="-5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93289" y="3716504"/>
            <a:ext cx="3744000" cy="780655"/>
          </a:xfrm>
          <a:prstGeom prst="rect">
            <a:avLst/>
          </a:prstGeom>
          <a:solidFill>
            <a:srgbClr val="DFD11B"/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1600" b="1" spc="-50" dirty="0"/>
              <a:t>ЧЕСТНОСТЬ.</a:t>
            </a:r>
            <a:r>
              <a:rPr lang="ru-RU" sz="1600" spc="-50" dirty="0"/>
              <a:t> Семья — это место, где тебе </a:t>
            </a:r>
            <a:br>
              <a:rPr lang="ru-RU" sz="1600" spc="-50" dirty="0"/>
            </a:br>
            <a:r>
              <a:rPr lang="ru-RU" sz="1600" spc="-50" dirty="0"/>
              <a:t>не соврут. Отсутствие лицемерия и лжи— основа семейных ценностей.</a:t>
            </a:r>
            <a:endParaRPr lang="en-US" sz="1600" spc="-5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067947" y="3766242"/>
            <a:ext cx="3719007" cy="1661738"/>
          </a:xfrm>
          <a:prstGeom prst="rect">
            <a:avLst/>
          </a:prstGeom>
          <a:solidFill>
            <a:srgbClr val="F4BC4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1700" b="1" dirty="0"/>
              <a:t>ВЗАИМОПОНИМАНИЕ.</a:t>
            </a:r>
            <a:r>
              <a:rPr lang="ru-RU" sz="1700" dirty="0"/>
              <a:t> Понимание друг друга с полуслова, уважение интересов и стремлений всех членов семьи. Чувствуя поддержку, человек развивается не только духовно, но и достигает высоких результатов в карьере, учебе, спорте и др.</a:t>
            </a:r>
            <a:endParaRPr lang="en-US" sz="1700" dirty="0"/>
          </a:p>
        </p:txBody>
      </p:sp>
      <p:pic>
        <p:nvPicPr>
          <p:cNvPr id="1026" name="Picture 2" descr="http://xn--g1amkt.xn--p1ai/wp-content/uploads/2020/07/%D1%81%D0%B5%D0%BC%D1%8C%D1%8F-%D0%B8-%D1%81%D0%B5%D0%BC-%D1%86%D0%B5%D0%BD%D0%BD%D0%BE%D1%81%D1%82%D0%B8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5" r="9405" b="3296"/>
          <a:stretch/>
        </p:blipFill>
        <p:spPr bwMode="auto">
          <a:xfrm>
            <a:off x="397397" y="3803215"/>
            <a:ext cx="3394640" cy="22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241755" y="1198122"/>
            <a:ext cx="7391068" cy="1132128"/>
            <a:chOff x="4395886" y="1177693"/>
            <a:chExt cx="7391068" cy="1132128"/>
          </a:xfrm>
        </p:grpSpPr>
        <p:pic>
          <p:nvPicPr>
            <p:cNvPr id="1032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" t="14549" r="1658" b="53500"/>
            <a:stretch/>
          </p:blipFill>
          <p:spPr bwMode="auto">
            <a:xfrm>
              <a:off x="4395886" y="1181224"/>
              <a:ext cx="435095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" t="14549" r="1658" b="53500"/>
            <a:stretch/>
          </p:blipFill>
          <p:spPr bwMode="auto">
            <a:xfrm>
              <a:off x="7436004" y="1181224"/>
              <a:ext cx="435095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010" b="53500"/>
            <a:stretch/>
          </p:blipFill>
          <p:spPr bwMode="auto">
            <a:xfrm>
              <a:off x="6772958" y="1177693"/>
              <a:ext cx="420648" cy="113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010" b="53500"/>
            <a:stretch/>
          </p:blipFill>
          <p:spPr bwMode="auto">
            <a:xfrm>
              <a:off x="7131204" y="1181632"/>
              <a:ext cx="30480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010" b="53500"/>
            <a:stretch/>
          </p:blipFill>
          <p:spPr bwMode="auto">
            <a:xfrm>
              <a:off x="7419784" y="1181632"/>
              <a:ext cx="30480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010" b="53500"/>
            <a:stretch/>
          </p:blipFill>
          <p:spPr bwMode="auto">
            <a:xfrm>
              <a:off x="7708364" y="1181632"/>
              <a:ext cx="30480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010" b="53500"/>
            <a:stretch/>
          </p:blipFill>
          <p:spPr bwMode="auto">
            <a:xfrm>
              <a:off x="7996944" y="1181632"/>
              <a:ext cx="30480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010" b="53500"/>
            <a:stretch/>
          </p:blipFill>
          <p:spPr bwMode="auto">
            <a:xfrm>
              <a:off x="8285524" y="1181632"/>
              <a:ext cx="30480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010" b="53500"/>
            <a:stretch/>
          </p:blipFill>
          <p:spPr bwMode="auto">
            <a:xfrm>
              <a:off x="8574104" y="1181632"/>
              <a:ext cx="30480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010" b="53500"/>
            <a:stretch/>
          </p:blipFill>
          <p:spPr bwMode="auto">
            <a:xfrm>
              <a:off x="8862684" y="1181632"/>
              <a:ext cx="30480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803" b="53500"/>
            <a:stretch/>
          </p:blipFill>
          <p:spPr bwMode="auto">
            <a:xfrm>
              <a:off x="9148089" y="1181632"/>
              <a:ext cx="268961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6346181" y="1393198"/>
              <a:ext cx="3693169" cy="128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8067947" y="2371138"/>
            <a:ext cx="3693737" cy="1330860"/>
          </a:xfrm>
          <a:prstGeom prst="rect">
            <a:avLst/>
          </a:prstGeom>
          <a:solidFill>
            <a:srgbClr val="D3E7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1600" b="1" dirty="0"/>
              <a:t>ЩЕДРОСТЬ.</a:t>
            </a:r>
            <a:r>
              <a:rPr lang="ru-RU" sz="1600" dirty="0"/>
              <a:t> Не только материальная, но и любая другая — духовная, чувственная. Щедрость на слова одобрения, на время, на внимание, подразумевающая искусство делиться и отдавать.</a:t>
            </a:r>
            <a:endParaRPr lang="en-US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193289" y="2387709"/>
            <a:ext cx="3744000" cy="122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1600" dirty="0"/>
              <a:t>Главная семейная ценность — это </a:t>
            </a:r>
            <a:r>
              <a:rPr lang="ru-RU" sz="1600" b="1" dirty="0"/>
              <a:t>ЛЮБОВЬ</a:t>
            </a:r>
            <a:r>
              <a:rPr lang="ru-RU" sz="1600" dirty="0"/>
              <a:t>. Она проявляется в нежности по отношению к родным, желании о них заботиться, защищать, быть постоянно рядом.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9059" y="1640660"/>
            <a:ext cx="156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СЕМЬЯ</a:t>
            </a:r>
          </a:p>
        </p:txBody>
      </p:sp>
    </p:spTree>
    <p:extLst>
      <p:ext uri="{BB962C8B-B14F-4D97-AF65-F5344CB8AC3E}">
        <p14:creationId xmlns:p14="http://schemas.microsoft.com/office/powerpoint/2010/main" val="1092687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930</Words>
  <Application>Microsoft Office PowerPoint</Application>
  <PresentationFormat>Широкоэкранный</PresentationFormat>
  <Paragraphs>67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Arial</vt:lpstr>
      <vt:lpstr>Wingdings</vt:lpstr>
      <vt:lpstr>Calibri Light</vt:lpstr>
      <vt:lpstr>Тема Office</vt:lpstr>
      <vt:lpstr>ПРОЕКТ  «Школа Активного Гражданина»</vt:lpstr>
      <vt:lpstr>15 мая — Международный день семьи  (International Day of Families)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Tatsiana</cp:lastModifiedBy>
  <cp:revision>217</cp:revision>
  <cp:lastPrinted>2018-12-07T06:48:34Z</cp:lastPrinted>
  <dcterms:created xsi:type="dcterms:W3CDTF">2018-12-03T10:14:15Z</dcterms:created>
  <dcterms:modified xsi:type="dcterms:W3CDTF">2021-05-24T06:21:13Z</dcterms:modified>
</cp:coreProperties>
</file>