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3"/>
  </p:notesMasterIdLst>
  <p:sldIdLst>
    <p:sldId id="257" r:id="rId2"/>
    <p:sldId id="279" r:id="rId3"/>
    <p:sldId id="288" r:id="rId4"/>
    <p:sldId id="281" r:id="rId5"/>
    <p:sldId id="298" r:id="rId6"/>
    <p:sldId id="282" r:id="rId7"/>
    <p:sldId id="299" r:id="rId8"/>
    <p:sldId id="295" r:id="rId9"/>
    <p:sldId id="296" r:id="rId10"/>
    <p:sldId id="297" r:id="rId11"/>
    <p:sldId id="294" r:id="rId12"/>
  </p:sldIdLst>
  <p:sldSz cx="12192000" cy="6858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alibri Light" charset="0"/>
      <p:regular r:id="rId18"/>
      <p:italic r:id="rId19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B91D16"/>
    <a:srgbClr val="E01F1A"/>
    <a:srgbClr val="DA2320"/>
    <a:srgbClr val="E2201B"/>
    <a:srgbClr val="AC1B16"/>
    <a:srgbClr val="2A5F7F"/>
    <a:srgbClr val="204D6E"/>
    <a:srgbClr val="235172"/>
    <a:srgbClr val="285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860" autoAdjust="0"/>
  </p:normalViewPr>
  <p:slideViewPr>
    <p:cSldViewPr snapToGrid="0">
      <p:cViewPr>
        <p:scale>
          <a:sx n="73" d="100"/>
          <a:sy n="73" d="100"/>
        </p:scale>
        <p:origin x="-1134" y="-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20.04.2021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280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7.wdp"/><Relationship Id="rId5" Type="http://schemas.openxmlformats.org/officeDocument/2006/relationships/image" Target="../media/image44.png"/><Relationship Id="rId4" Type="http://schemas.microsoft.com/office/2007/relationships/hdphoto" Target="../media/hdphoto1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youtu.be/xkdQNEspOns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hyperlink" Target="https://youtu.be/09so0P0jn3Y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youtu.be/N6qMxWfnth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youtu.be/rXjeHDpAbCA" TargetMode="External"/><Relationship Id="rId7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tvr.by/news/obshchestvo/patrioticheskaya_aktsiya_pamyat_priurochena_ko_dnyu_pamyati_khatynskoy_tragedii_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9.wdp"/><Relationship Id="rId1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hyperlink" Target="https://youtu.be/Hu-Ae9K8bzE" TargetMode="External"/><Relationship Id="rId12" Type="http://schemas.openxmlformats.org/officeDocument/2006/relationships/image" Target="../media/image28.png"/><Relationship Id="rId17" Type="http://schemas.microsoft.com/office/2007/relationships/hdphoto" Target="../media/hdphoto10.wdp"/><Relationship Id="rId2" Type="http://schemas.openxmlformats.org/officeDocument/2006/relationships/image" Target="../media/image3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7.wdp"/><Relationship Id="rId11" Type="http://schemas.openxmlformats.org/officeDocument/2006/relationships/hyperlink" Target="https://youtu.be/xKFT8K0nsJw" TargetMode="External"/><Relationship Id="rId5" Type="http://schemas.openxmlformats.org/officeDocument/2006/relationships/image" Target="../media/image25.png"/><Relationship Id="rId15" Type="http://schemas.openxmlformats.org/officeDocument/2006/relationships/hyperlink" Target="https://youtu.be/I16HWlru7ZI" TargetMode="External"/><Relationship Id="rId10" Type="http://schemas.openxmlformats.org/officeDocument/2006/relationships/image" Target="../media/image27.png"/><Relationship Id="rId19" Type="http://schemas.openxmlformats.org/officeDocument/2006/relationships/image" Target="../media/image32.png"/><Relationship Id="rId4" Type="http://schemas.openxmlformats.org/officeDocument/2006/relationships/hyperlink" Target="https://www.khatyn.by/ru/" TargetMode="External"/><Relationship Id="rId9" Type="http://schemas.microsoft.com/office/2007/relationships/hdphoto" Target="../media/hdphoto8.wdp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r66UH_Ehok8" TargetMode="External"/><Relationship Id="rId13" Type="http://schemas.openxmlformats.org/officeDocument/2006/relationships/image" Target="../media/image37.png"/><Relationship Id="rId18" Type="http://schemas.microsoft.com/office/2007/relationships/hdphoto" Target="../media/hdphoto14.wdp"/><Relationship Id="rId3" Type="http://schemas.openxmlformats.org/officeDocument/2006/relationships/image" Target="../media/image3.png"/><Relationship Id="rId21" Type="http://schemas.openxmlformats.org/officeDocument/2006/relationships/image" Target="../media/image41.png"/><Relationship Id="rId7" Type="http://schemas.openxmlformats.org/officeDocument/2006/relationships/image" Target="../media/image34.png"/><Relationship Id="rId12" Type="http://schemas.openxmlformats.org/officeDocument/2006/relationships/hyperlink" Target="https://youtu.be/uB34a_VVr9k" TargetMode="External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youtu.be/yLTe-Jy8zsU" TargetMode="External"/><Relationship Id="rId20" Type="http://schemas.openxmlformats.org/officeDocument/2006/relationships/hyperlink" Target="https://youtu.be/vfcf1Z1fqkE" TargetMode="External"/><Relationship Id="rId1" Type="http://schemas.openxmlformats.org/officeDocument/2006/relationships/slideLayout" Target="../slideLayouts/slideLayout11.xml"/><Relationship Id="rId6" Type="http://schemas.microsoft.com/office/2007/relationships/hdphoto" Target="../media/hdphoto11.wdp"/><Relationship Id="rId11" Type="http://schemas.openxmlformats.org/officeDocument/2006/relationships/image" Target="../media/image36.png"/><Relationship Id="rId24" Type="http://schemas.openxmlformats.org/officeDocument/2006/relationships/image" Target="../media/image32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10" Type="http://schemas.microsoft.com/office/2007/relationships/hdphoto" Target="../media/hdphoto12.wdp"/><Relationship Id="rId19" Type="http://schemas.openxmlformats.org/officeDocument/2006/relationships/image" Target="../media/image40.png"/><Relationship Id="rId4" Type="http://schemas.openxmlformats.org/officeDocument/2006/relationships/hyperlink" Target="https://youtu.be/w6j1Lxi7mvI" TargetMode="External"/><Relationship Id="rId9" Type="http://schemas.openxmlformats.org/officeDocument/2006/relationships/image" Target="../media/image35.png"/><Relationship Id="rId14" Type="http://schemas.microsoft.com/office/2007/relationships/hdphoto" Target="../media/hdphoto13.wdp"/><Relationship Id="rId22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184239" y="100632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0" y="613679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Апрель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2021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8A43DB-0F94-4D29-9961-3C25039C203F}"/>
              </a:ext>
            </a:extLst>
          </p:cNvPr>
          <p:cNvSpPr/>
          <p:nvPr/>
        </p:nvSpPr>
        <p:spPr>
          <a:xfrm>
            <a:off x="4431386" y="2103309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6" y="1305957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31386" y="2898575"/>
            <a:ext cx="7539702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Есть в каждой победе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твоей и моей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весна сорок пятого года</a:t>
            </a:r>
            <a:r>
              <a:rPr lang="ru-RU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lang="ru-RU" sz="32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10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" descr="Во время митинга">
            <a:extLst>
              <a:ext uri="{FF2B5EF4-FFF2-40B4-BE49-F238E27FC236}">
                <a16:creationId xmlns:a16="http://schemas.microsoft.com/office/drawing/2014/main" xmlns="" id="{7AFCA54A-3ACE-46C8-A78A-74E60FFC4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1" y="1298102"/>
            <a:ext cx="4514336" cy="251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xmlns="" id="{E9E7A641-67B7-415D-82E0-61D04ACBE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1" y="4130294"/>
            <a:ext cx="4514336" cy="253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8544B76-2E53-405A-B483-00F919AFB7BD}"/>
              </a:ext>
            </a:extLst>
          </p:cNvPr>
          <p:cNvSpPr/>
          <p:nvPr/>
        </p:nvSpPr>
        <p:spPr>
          <a:xfrm>
            <a:off x="5189621" y="4283870"/>
            <a:ext cx="65134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траурном республиканском митинге-реквиеме </a:t>
            </a:r>
            <a:r>
              <a:rPr lang="ru-RU" sz="2000" b="1" dirty="0"/>
              <a:t>«Лампада памяти»</a:t>
            </a:r>
            <a:r>
              <a:rPr lang="ru-RU" sz="2000" dirty="0"/>
              <a:t>,</a:t>
            </a:r>
            <a:r>
              <a:rPr lang="ru-RU" sz="2000" b="1" dirty="0"/>
              <a:t> </a:t>
            </a:r>
            <a:r>
              <a:rPr lang="ru-RU" sz="2000" dirty="0"/>
              <a:t>приуроченном к 78-й годовщине </a:t>
            </a:r>
            <a:r>
              <a:rPr lang="ru-RU" sz="2000" dirty="0" err="1"/>
              <a:t>хатынской</a:t>
            </a:r>
            <a:r>
              <a:rPr lang="ru-RU" sz="2000" dirty="0"/>
              <a:t> трагедии, принял участие и Президент Беларуси Александр Лукашенко. </a:t>
            </a:r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FB96B4BD-A336-41FD-97F1-8F85E07FEF09}"/>
              </a:ext>
            </a:extLst>
          </p:cNvPr>
          <p:cNvSpPr/>
          <p:nvPr/>
        </p:nvSpPr>
        <p:spPr>
          <a:xfrm>
            <a:off x="5189621" y="1679715"/>
            <a:ext cx="65134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Скорбным напоминанием о жертвах «огненных деревень» накануне 78-летия </a:t>
            </a:r>
            <a:r>
              <a:rPr lang="ru-RU" sz="2000" dirty="0" err="1"/>
              <a:t>хатынской</a:t>
            </a:r>
            <a:r>
              <a:rPr lang="ru-RU" sz="2000" dirty="0"/>
              <a:t> трагедии стал митинг-реквием. Во время митинга-реквиема с участием руководителей четырех ведущих традиционных религиозных конфессий состоялась Всебелорусская молитва о мире.</a:t>
            </a:r>
          </a:p>
        </p:txBody>
      </p:sp>
      <p:sp>
        <p:nvSpPr>
          <p:cNvPr id="34" name="Заголовок 9">
            <a:extLst>
              <a:ext uri="{FF2B5EF4-FFF2-40B4-BE49-F238E27FC236}">
                <a16:creationId xmlns:a16="http://schemas.microsoft.com/office/drawing/2014/main" xmlns="" id="{670B9D49-8275-4D7E-B319-40DEEAED73F6}"/>
              </a:ext>
            </a:extLst>
          </p:cNvPr>
          <p:cNvSpPr txBox="1">
            <a:spLocks/>
          </p:cNvSpPr>
          <p:nvPr/>
        </p:nvSpPr>
        <p:spPr>
          <a:xfrm>
            <a:off x="488881" y="355377"/>
            <a:ext cx="723500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6600"/>
                </a:solidFill>
                <a:ea typeface="+mj-ea"/>
                <a:cs typeface="+mj-cs"/>
              </a:defRPr>
            </a:lvl1pPr>
          </a:lstStyle>
          <a:p>
            <a:r>
              <a:rPr lang="ru-RU" dirty="0"/>
              <a:t>Помнить ради будущего</a:t>
            </a:r>
          </a:p>
        </p:txBody>
      </p:sp>
    </p:spTree>
    <p:extLst>
      <p:ext uri="{BB962C8B-B14F-4D97-AF65-F5344CB8AC3E}">
        <p14:creationId xmlns:p14="http://schemas.microsoft.com/office/powerpoint/2010/main" val="25181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11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Заголовок 9">
            <a:extLst>
              <a:ext uri="{FF2B5EF4-FFF2-40B4-BE49-F238E27FC236}">
                <a16:creationId xmlns:a16="http://schemas.microsoft.com/office/drawing/2014/main" xmlns="" id="{D5BC1AD5-91A1-4703-8E61-53CBE5E1422F}"/>
              </a:ext>
            </a:extLst>
          </p:cNvPr>
          <p:cNvSpPr txBox="1">
            <a:spLocks/>
          </p:cNvSpPr>
          <p:nvPr/>
        </p:nvSpPr>
        <p:spPr>
          <a:xfrm>
            <a:off x="488881" y="643407"/>
            <a:ext cx="723500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6600"/>
                </a:solidFill>
                <a:latin typeface="+mn-lt"/>
              </a:rPr>
              <a:t>Помнить ради </a:t>
            </a:r>
            <a:r>
              <a:rPr lang="ru-RU" sz="3200" b="1" dirty="0" smtClean="0">
                <a:solidFill>
                  <a:srgbClr val="006600"/>
                </a:solidFill>
                <a:latin typeface="+mn-lt"/>
              </a:rPr>
              <a:t>будущего,</a:t>
            </a:r>
          </a:p>
          <a:p>
            <a:r>
              <a:rPr lang="ru-RU" sz="3200" b="1" dirty="0" smtClean="0">
                <a:solidFill>
                  <a:srgbClr val="006600"/>
                </a:solidFill>
                <a:latin typeface="+mn-lt"/>
              </a:rPr>
              <a:t>ради чистого неба над головой</a:t>
            </a:r>
            <a:endParaRPr lang="ru-RU" sz="32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5124" name="Picture 4" descr="Площадь Победы в Минске почти готова к открытию после реставр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46" y="1592751"/>
            <a:ext cx="828675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335859" y="791344"/>
            <a:ext cx="1074914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Какой ценой Победа нам досталась, 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ты помни — никогда не забывай!</a:t>
            </a:r>
            <a:endParaRPr lang="x-none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745" y="1569879"/>
            <a:ext cx="10467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Великая Отечественная </a:t>
            </a:r>
            <a:r>
              <a:rPr lang="ru-RU" sz="2000" dirty="0"/>
              <a:t>в</a:t>
            </a:r>
            <a:r>
              <a:rPr lang="ru-RU" sz="2000" dirty="0" smtClean="0"/>
              <a:t>ойна </a:t>
            </a:r>
            <a:r>
              <a:rPr lang="ru-RU" sz="2000" dirty="0"/>
              <a:t>началась </a:t>
            </a:r>
            <a:r>
              <a:rPr lang="ru-RU" sz="2000" b="1" dirty="0" smtClean="0"/>
              <a:t>22 </a:t>
            </a:r>
            <a:r>
              <a:rPr lang="ru-RU" sz="2000" b="1" dirty="0"/>
              <a:t>июня 1941 года</a:t>
            </a:r>
            <a:r>
              <a:rPr lang="ru-RU" sz="2000" dirty="0"/>
              <a:t> и длилась </a:t>
            </a:r>
            <a:r>
              <a:rPr lang="ru-RU" sz="2400" b="1" dirty="0">
                <a:solidFill>
                  <a:srgbClr val="C00000"/>
                </a:solidFill>
              </a:rPr>
              <a:t>1 418 </a:t>
            </a:r>
            <a:r>
              <a:rPr lang="ru-RU" sz="2000" dirty="0"/>
              <a:t>дней и ночей.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603312" y="2321689"/>
            <a:ext cx="5967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 первые дни войны вражеская авиация </a:t>
            </a:r>
            <a:r>
              <a:rPr lang="ru-RU" sz="2000" dirty="0" smtClean="0"/>
              <a:t>начала бомбить железнодорожные узлы, аэродромы, Брест</a:t>
            </a:r>
            <a:r>
              <a:rPr lang="ru-RU" sz="2000" dirty="0"/>
              <a:t>, Гродно, Волковыск, Барановичи и другие белорусские </a:t>
            </a:r>
            <a:r>
              <a:rPr lang="ru-RU" sz="2000" dirty="0" smtClean="0"/>
              <a:t>города.</a:t>
            </a:r>
            <a:endParaRPr lang="ru-RU" sz="2000" dirty="0"/>
          </a:p>
          <a:p>
            <a:pPr algn="just"/>
            <a:r>
              <a:rPr lang="ru-RU" sz="2000" dirty="0"/>
              <a:t> </a:t>
            </a:r>
          </a:p>
          <a:p>
            <a:pPr algn="just"/>
            <a:r>
              <a:rPr lang="ru-RU" sz="2000" dirty="0"/>
              <a:t>Сопротивление, оказанное врагу в боях на территории Беларуси, позволило сорвать немецкие планы стремительного наступления на Москву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 smtClean="0"/>
              <a:t>14 </a:t>
            </a:r>
            <a:r>
              <a:rPr lang="ru-RU" sz="2000" b="1" dirty="0"/>
              <a:t>июля 1941 г. </a:t>
            </a:r>
            <a:r>
              <a:rPr lang="ru-RU" sz="2000" dirty="0"/>
              <a:t>под Оршей против врага были впервые применены советские реактивные установки </a:t>
            </a:r>
            <a:r>
              <a:rPr lang="ru-RU" sz="2000" b="1" dirty="0"/>
              <a:t>«Катюша</a:t>
            </a:r>
            <a:r>
              <a:rPr lang="ru-RU" sz="2000" b="1" dirty="0" smtClean="0"/>
              <a:t>»</a:t>
            </a:r>
            <a:r>
              <a:rPr lang="ru-RU" sz="2000" dirty="0" smtClean="0"/>
              <a:t>.</a:t>
            </a:r>
          </a:p>
        </p:txBody>
      </p:sp>
      <p:pic>
        <p:nvPicPr>
          <p:cNvPr id="12" name="Рисунок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40" y="2321689"/>
            <a:ext cx="2831768" cy="1607219"/>
          </a:xfrm>
          <a:prstGeom prst="rect">
            <a:avLst/>
          </a:prstGeom>
        </p:spPr>
      </p:pic>
      <p:pic>
        <p:nvPicPr>
          <p:cNvPr id="11" name="Рисунок 10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41" y="4606026"/>
            <a:ext cx="2810267" cy="1609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74" y="2031544"/>
            <a:ext cx="625532" cy="6203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98AB657-8C41-4E80-B8E3-5A63D0836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2" y="2529985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5B3E0361-401D-453C-8A6C-6097C058A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2" y="4803324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16B7E21-ECAD-4EAF-8702-8CF1C3BFB9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75" y="4378054"/>
            <a:ext cx="625532" cy="6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ED2BE364-8246-4EBB-8BB2-8271CBB943F0}"/>
              </a:ext>
            </a:extLst>
          </p:cNvPr>
          <p:cNvSpPr txBox="1">
            <a:spLocks/>
          </p:cNvSpPr>
          <p:nvPr/>
        </p:nvSpPr>
        <p:spPr>
          <a:xfrm>
            <a:off x="335859" y="791344"/>
            <a:ext cx="1074914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Какой ценой Победа нам досталась, 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ты помни — никогда не забывай!</a:t>
            </a:r>
            <a:endParaRPr lang="x-none" sz="2800" dirty="0">
              <a:solidFill>
                <a:srgbClr val="C00000"/>
              </a:solidFill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8827325F-31BB-481B-8D0A-B4013112BA29}"/>
              </a:ext>
            </a:extLst>
          </p:cNvPr>
          <p:cNvGrpSpPr/>
          <p:nvPr/>
        </p:nvGrpSpPr>
        <p:grpSpPr>
          <a:xfrm>
            <a:off x="6080710" y="2500452"/>
            <a:ext cx="5055995" cy="3545708"/>
            <a:chOff x="7681476" y="2433484"/>
            <a:chExt cx="4441902" cy="3804203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xmlns="" id="{910ABC14-0B6B-4EC9-AEBB-1348EA9524AF}"/>
                </a:ext>
              </a:extLst>
            </p:cNvPr>
            <p:cNvGrpSpPr/>
            <p:nvPr/>
          </p:nvGrpSpPr>
          <p:grpSpPr>
            <a:xfrm>
              <a:off x="7681476" y="2433484"/>
              <a:ext cx="4441902" cy="3804203"/>
              <a:chOff x="7193025" y="3053797"/>
              <a:chExt cx="4441902" cy="3804203"/>
            </a:xfrm>
          </p:grpSpPr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xmlns="" id="{C7DBD84D-6D89-4A96-9BA7-B59045EE21DC}"/>
                  </a:ext>
                </a:extLst>
              </p:cNvPr>
              <p:cNvSpPr/>
              <p:nvPr/>
            </p:nvSpPr>
            <p:spPr>
              <a:xfrm>
                <a:off x="8950551" y="4575877"/>
                <a:ext cx="661216" cy="1758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2" name="Picture 2" descr="Похожее изображение">
                <a:extLst>
                  <a:ext uri="{FF2B5EF4-FFF2-40B4-BE49-F238E27FC236}">
                    <a16:creationId xmlns:a16="http://schemas.microsoft.com/office/drawing/2014/main" xmlns="" id="{C11DEA58-013B-468A-BA18-669996DFCC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3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025" y="3053797"/>
                <a:ext cx="4441902" cy="38042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1FD0AF2B-A182-4F81-9289-49415FE1F550}"/>
                  </a:ext>
                </a:extLst>
              </p:cNvPr>
              <p:cNvSpPr txBox="1"/>
              <p:nvPr/>
            </p:nvSpPr>
            <p:spPr>
              <a:xfrm>
                <a:off x="8894863" y="5057624"/>
                <a:ext cx="458574" cy="369332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92</a:t>
                </a:r>
                <a:endParaRPr lang="x-none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4" name="Группа 33">
                <a:extLst>
                  <a:ext uri="{FF2B5EF4-FFF2-40B4-BE49-F238E27FC236}">
                    <a16:creationId xmlns:a16="http://schemas.microsoft.com/office/drawing/2014/main" xmlns="" id="{6CAAD1BB-7EC5-4BC2-A184-6AFFF5899F78}"/>
                  </a:ext>
                </a:extLst>
              </p:cNvPr>
              <p:cNvGrpSpPr/>
              <p:nvPr/>
            </p:nvGrpSpPr>
            <p:grpSpPr>
              <a:xfrm>
                <a:off x="7706771" y="4728656"/>
                <a:ext cx="989634" cy="783171"/>
                <a:chOff x="6688587" y="6263207"/>
                <a:chExt cx="989634" cy="783171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xmlns="" id="{5687985F-8CCE-4774-A5F2-C6AE9BF13907}"/>
                    </a:ext>
                  </a:extLst>
                </p:cNvPr>
                <p:cNvSpPr txBox="1"/>
                <p:nvPr/>
              </p:nvSpPr>
              <p:spPr>
                <a:xfrm>
                  <a:off x="6688587" y="6677046"/>
                  <a:ext cx="332602" cy="369332"/>
                </a:xfrm>
                <a:prstGeom prst="rect">
                  <a:avLst/>
                </a:prstGeom>
                <a:solidFill>
                  <a:srgbClr val="FFFFFF">
                    <a:alpha val="65098"/>
                  </a:srgbClr>
                </a:solidFill>
              </p:spPr>
              <p:txBody>
                <a:bodyPr wrap="square" lIns="36000" rIns="0" rtlCol="0">
                  <a:spAutoFit/>
                </a:bodyPr>
                <a:lstStyle/>
                <a:p>
                  <a:pPr algn="r"/>
                  <a:r>
                    <a:rPr lang="ru-RU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24</a:t>
                  </a:r>
                  <a:endParaRPr lang="x-none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2" name="Picture 4" descr="Картинки по запросу метка на карте">
                  <a:extLst>
                    <a:ext uri="{FF2B5EF4-FFF2-40B4-BE49-F238E27FC236}">
                      <a16:creationId xmlns:a16="http://schemas.microsoft.com/office/drawing/2014/main" xmlns="" id="{4B6BCEE3-380A-49D8-BBE8-290AC5E1EE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90275" y="6263207"/>
                  <a:ext cx="587946" cy="4879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6B2602E0-C9CF-4C42-B5B2-20E4B7EEB114}"/>
                  </a:ext>
                </a:extLst>
              </p:cNvPr>
              <p:cNvSpPr txBox="1"/>
              <p:nvPr/>
            </p:nvSpPr>
            <p:spPr>
              <a:xfrm>
                <a:off x="9611767" y="3881738"/>
                <a:ext cx="622437" cy="269561"/>
              </a:xfrm>
              <a:prstGeom prst="rect">
                <a:avLst/>
              </a:prstGeom>
              <a:solidFill>
                <a:srgbClr val="FFFFFF">
                  <a:alpha val="6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60000"/>
                  </a:lnSpc>
                </a:pPr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222</a:t>
                </a:r>
                <a:endParaRPr lang="x-none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Picture 4" descr="Картинки по запросу метка на карте">
                <a:extLst>
                  <a:ext uri="{FF2B5EF4-FFF2-40B4-BE49-F238E27FC236}">
                    <a16:creationId xmlns:a16="http://schemas.microsoft.com/office/drawing/2014/main" xmlns="" id="{F5973540-9761-467A-B15B-2AC9B5F0CC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8536" y="3335038"/>
                <a:ext cx="587946" cy="487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7" name="Группа 36">
                <a:extLst>
                  <a:ext uri="{FF2B5EF4-FFF2-40B4-BE49-F238E27FC236}">
                    <a16:creationId xmlns:a16="http://schemas.microsoft.com/office/drawing/2014/main" xmlns="" id="{23DAC8E9-5C70-4ACA-8F76-F0A77B81CE10}"/>
                  </a:ext>
                </a:extLst>
              </p:cNvPr>
              <p:cNvGrpSpPr/>
              <p:nvPr/>
            </p:nvGrpSpPr>
            <p:grpSpPr>
              <a:xfrm>
                <a:off x="9922985" y="5676047"/>
                <a:ext cx="760907" cy="750767"/>
                <a:chOff x="6292836" y="5821073"/>
                <a:chExt cx="760907" cy="750767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B155DA63-D42A-4764-8990-A74F1F1B34B8}"/>
                    </a:ext>
                  </a:extLst>
                </p:cNvPr>
                <p:cNvSpPr txBox="1"/>
                <p:nvPr/>
              </p:nvSpPr>
              <p:spPr>
                <a:xfrm>
                  <a:off x="6440395" y="6302279"/>
                  <a:ext cx="613348" cy="269561"/>
                </a:xfrm>
                <a:prstGeom prst="rect">
                  <a:avLst/>
                </a:prstGeom>
                <a:solidFill>
                  <a:srgbClr val="FFFFFF">
                    <a:alpha val="65098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60000"/>
                    </a:lnSpc>
                  </a:pPr>
                  <a:r>
                    <a:rPr lang="ru-RU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70</a:t>
                  </a:r>
                  <a:endParaRPr lang="x-none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0" name="Picture 4" descr="Картинки по запросу метка на карте">
                  <a:extLst>
                    <a:ext uri="{FF2B5EF4-FFF2-40B4-BE49-F238E27FC236}">
                      <a16:creationId xmlns:a16="http://schemas.microsoft.com/office/drawing/2014/main" xmlns="" id="{F57CD04B-7F29-4250-AF2B-DEA70E5EC2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92836" y="5821073"/>
                  <a:ext cx="587946" cy="4879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8" name="Picture 4" descr="Картинки по запросу метка на карте">
                <a:extLst>
                  <a:ext uri="{FF2B5EF4-FFF2-40B4-BE49-F238E27FC236}">
                    <a16:creationId xmlns:a16="http://schemas.microsoft.com/office/drawing/2014/main" xmlns="" id="{BAA5C14D-3BC1-440A-AAA6-77ECBECB4A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5491" y="4575877"/>
                <a:ext cx="587946" cy="4908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Picture 4" descr="Картинки по запросу метка на карте">
              <a:extLst>
                <a:ext uri="{FF2B5EF4-FFF2-40B4-BE49-F238E27FC236}">
                  <a16:creationId xmlns:a16="http://schemas.microsoft.com/office/drawing/2014/main" xmlns="" id="{BAA5C14D-3BC1-440A-AAA6-77ECBECB4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4599" y="5121318"/>
              <a:ext cx="587946" cy="490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FD0AF2B-A182-4F81-9289-49415FE1F550}"/>
                </a:ext>
              </a:extLst>
            </p:cNvPr>
            <p:cNvSpPr txBox="1"/>
            <p:nvPr/>
          </p:nvSpPr>
          <p:spPr>
            <a:xfrm>
              <a:off x="8821843" y="5296874"/>
              <a:ext cx="596785" cy="369332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111</a:t>
              </a:r>
              <a:endParaRPr lang="x-none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4" descr="Картинки по запросу метка на карте">
              <a:extLst>
                <a:ext uri="{FF2B5EF4-FFF2-40B4-BE49-F238E27FC236}">
                  <a16:creationId xmlns:a16="http://schemas.microsoft.com/office/drawing/2014/main" xmlns="" id="{F57CD04B-7F29-4250-AF2B-DEA70E5EC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1423" y="4134273"/>
              <a:ext cx="587946" cy="487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FD0AF2B-A182-4F81-9289-49415FE1F550}"/>
                </a:ext>
              </a:extLst>
            </p:cNvPr>
            <p:cNvSpPr txBox="1"/>
            <p:nvPr/>
          </p:nvSpPr>
          <p:spPr>
            <a:xfrm>
              <a:off x="10488218" y="4344268"/>
              <a:ext cx="596785" cy="369332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108</a:t>
              </a:r>
              <a:endParaRPr lang="x-none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35859" y="2795723"/>
            <a:ext cx="5374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/>
              <a:t>22 </a:t>
            </a:r>
            <a:r>
              <a:rPr lang="ru-RU" sz="2000" b="1" dirty="0"/>
              <a:t>марта 1943 </a:t>
            </a:r>
            <a:r>
              <a:rPr lang="ru-RU" sz="2000" b="1" dirty="0" smtClean="0"/>
              <a:t>года </a:t>
            </a:r>
            <a:r>
              <a:rPr lang="ru-RU" sz="2000" dirty="0" smtClean="0"/>
              <a:t>фашистами была сожжена </a:t>
            </a:r>
            <a:br>
              <a:rPr lang="ru-RU" sz="2000" dirty="0" smtClean="0"/>
            </a:br>
            <a:r>
              <a:rPr lang="ru-RU" sz="2000" dirty="0" smtClean="0"/>
              <a:t>вместе с жителями деревня Хатынь. </a:t>
            </a:r>
          </a:p>
        </p:txBody>
      </p:sp>
      <p:pic>
        <p:nvPicPr>
          <p:cNvPr id="2050" name="Picture 2" descr="Мемориальный комплекс «Хатынь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02" y="3533762"/>
            <a:ext cx="4493623" cy="29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5859" y="1524433"/>
            <a:ext cx="11219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На белорусской земле немецкие захватчики сожгли, разрушили и разграбили </a:t>
            </a:r>
            <a:r>
              <a:rPr lang="ru-RU" sz="2000" b="1" dirty="0"/>
              <a:t>209</a:t>
            </a:r>
            <a:r>
              <a:rPr lang="ru-RU" sz="2000" dirty="0"/>
              <a:t> из 270 городов и районных центров, </a:t>
            </a:r>
            <a:r>
              <a:rPr lang="ru-RU" sz="2000" b="1" dirty="0"/>
              <a:t>9200</a:t>
            </a:r>
            <a:r>
              <a:rPr lang="ru-RU" sz="2000" dirty="0"/>
              <a:t> деревень</a:t>
            </a:r>
            <a:r>
              <a:rPr lang="ru-RU" sz="2000" dirty="0" smtClean="0"/>
              <a:t>.</a:t>
            </a:r>
            <a:r>
              <a:rPr lang="ru-RU" sz="2000" dirty="0"/>
              <a:t> Гитлеровцы провели в Беларуси свыше </a:t>
            </a:r>
            <a:r>
              <a:rPr lang="ru-RU" sz="2000" b="1" dirty="0"/>
              <a:t>140</a:t>
            </a:r>
            <a:r>
              <a:rPr lang="ru-RU" sz="2000" dirty="0"/>
              <a:t> карательных операций, во время которых полностью или частично уничтожили 5454 деревни.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38066" y="6090551"/>
            <a:ext cx="5055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/>
              <a:t>Судьбу </a:t>
            </a:r>
            <a:r>
              <a:rPr lang="ru-RU" sz="2000" dirty="0"/>
              <a:t>Хатыни разделили </a:t>
            </a:r>
            <a:r>
              <a:rPr lang="ru-RU" sz="2000" b="1" dirty="0"/>
              <a:t>618</a:t>
            </a:r>
            <a:r>
              <a:rPr lang="ru-RU" sz="2000" dirty="0"/>
              <a:t> деревень, </a:t>
            </a:r>
            <a:endParaRPr lang="ru-RU" sz="2000" dirty="0" smtClean="0"/>
          </a:p>
          <a:p>
            <a:pPr algn="just">
              <a:spcAft>
                <a:spcPts val="0"/>
              </a:spcAft>
            </a:pPr>
            <a:r>
              <a:rPr lang="ru-RU" sz="2000" b="1" dirty="0" smtClean="0"/>
              <a:t>188</a:t>
            </a:r>
            <a:r>
              <a:rPr lang="ru-RU" sz="2000" dirty="0" smtClean="0"/>
              <a:t> </a:t>
            </a:r>
            <a:r>
              <a:rPr lang="ru-RU" sz="2000" dirty="0"/>
              <a:t>из </a:t>
            </a:r>
            <a:r>
              <a:rPr lang="ru-RU" sz="2000" dirty="0" smtClean="0"/>
              <a:t>них не </a:t>
            </a:r>
            <a:r>
              <a:rPr lang="ru-RU" sz="2000" dirty="0"/>
              <a:t>были восстановлены.</a:t>
            </a:r>
          </a:p>
        </p:txBody>
      </p:sp>
    </p:spTree>
    <p:extLst>
      <p:ext uri="{BB962C8B-B14F-4D97-AF65-F5344CB8AC3E}">
        <p14:creationId xmlns:p14="http://schemas.microsoft.com/office/powerpoint/2010/main" val="25062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9">
            <a:extLst>
              <a:ext uri="{FF2B5EF4-FFF2-40B4-BE49-F238E27FC236}">
                <a16:creationId xmlns:a16="http://schemas.microsoft.com/office/drawing/2014/main" xmlns="" id="{92B34CAA-9F03-4445-B5B2-74857DBB8922}"/>
              </a:ext>
            </a:extLst>
          </p:cNvPr>
          <p:cNvSpPr txBox="1">
            <a:spLocks/>
          </p:cNvSpPr>
          <p:nvPr/>
        </p:nvSpPr>
        <p:spPr>
          <a:xfrm>
            <a:off x="335859" y="791344"/>
            <a:ext cx="1074914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Какой ценой Победа нам досталась, 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ты помни — никогда не забывай!</a:t>
            </a:r>
            <a:endParaRPr lang="x-none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858" y="3737483"/>
            <a:ext cx="72417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/>
              <a:t>Главной формой </a:t>
            </a:r>
            <a:r>
              <a:rPr lang="ru-RU" sz="2000" dirty="0"/>
              <a:t>всенародной </a:t>
            </a:r>
            <a:r>
              <a:rPr lang="ru-RU" sz="2000" dirty="0" smtClean="0"/>
              <a:t>борьбы на оккупированной гитлеровскими войсками территории БССР стало </a:t>
            </a:r>
            <a:r>
              <a:rPr lang="ru-RU" sz="2000" b="1" dirty="0"/>
              <a:t>партизанское движение</a:t>
            </a:r>
            <a:r>
              <a:rPr lang="ru-RU" sz="2000" dirty="0"/>
              <a:t>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более </a:t>
            </a:r>
            <a:r>
              <a:rPr lang="ru-RU" sz="2000" b="1" dirty="0"/>
              <a:t>374 тыс.</a:t>
            </a:r>
            <a:r>
              <a:rPr lang="ru-RU" sz="2000" dirty="0"/>
              <a:t> партизан;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свыше </a:t>
            </a:r>
            <a:r>
              <a:rPr lang="ru-RU" sz="2000" b="1" dirty="0"/>
              <a:t>70 тыс.</a:t>
            </a:r>
            <a:r>
              <a:rPr lang="ru-RU" sz="2000" dirty="0"/>
              <a:t> человек в антифашистском </a:t>
            </a:r>
            <a:r>
              <a:rPr lang="ru-RU" sz="2000" dirty="0" smtClean="0"/>
              <a:t>подполье;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около </a:t>
            </a:r>
            <a:r>
              <a:rPr lang="ru-RU" sz="2000" b="1" dirty="0"/>
              <a:t>30</a:t>
            </a:r>
            <a:r>
              <a:rPr lang="ru-RU" sz="2000" dirty="0"/>
              <a:t> партизанских зон, территорию которых немцам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не </a:t>
            </a:r>
            <a:r>
              <a:rPr lang="ru-RU" sz="2000" dirty="0"/>
              <a:t>удалось</a:t>
            </a:r>
            <a:r>
              <a:rPr lang="ru-RU" sz="2000" b="1" dirty="0"/>
              <a:t> </a:t>
            </a:r>
            <a:r>
              <a:rPr lang="ru-RU" sz="2000" dirty="0" smtClean="0"/>
              <a:t>оккупировать.</a:t>
            </a:r>
            <a:endParaRPr lang="ru-RU" sz="2000" dirty="0"/>
          </a:p>
        </p:txBody>
      </p:sp>
      <p:pic>
        <p:nvPicPr>
          <p:cNvPr id="1028" name="Picture 4" descr="В годы войны в Беларуси народными мстителями стали представители десятков национальностей. Фото: Фото из архив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49" y="3737483"/>
            <a:ext cx="3990657" cy="266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5265626" y="1738727"/>
            <a:ext cx="64846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На территории Беларуси существовало около </a:t>
            </a:r>
            <a:r>
              <a:rPr lang="ru-RU" sz="2000" b="1" dirty="0"/>
              <a:t>250</a:t>
            </a:r>
            <a:r>
              <a:rPr lang="ru-RU" sz="2000" dirty="0"/>
              <a:t> лагерей советских военнопленных и </a:t>
            </a:r>
            <a:r>
              <a:rPr lang="ru-RU" sz="2000" b="1" dirty="0"/>
              <a:t>350</a:t>
            </a:r>
            <a:r>
              <a:rPr lang="ru-RU" sz="2000" dirty="0"/>
              <a:t> мест принудительного содержания населения.</a:t>
            </a:r>
          </a:p>
          <a:p>
            <a:pPr algn="just">
              <a:spcAft>
                <a:spcPts val="0"/>
              </a:spcAft>
            </a:pPr>
            <a:r>
              <a:rPr lang="ru-RU" sz="2000" dirty="0"/>
              <a:t>Лагерь смерти </a:t>
            </a:r>
            <a:r>
              <a:rPr lang="ru-RU" sz="2000" b="1" dirty="0" err="1"/>
              <a:t>Тростенец</a:t>
            </a:r>
            <a:r>
              <a:rPr lang="ru-RU" sz="2000" dirty="0"/>
              <a:t> — четвертый по величине в Европе, где были уничтожены более </a:t>
            </a:r>
            <a:r>
              <a:rPr lang="ru-RU" sz="2000" b="1" dirty="0"/>
              <a:t>200 тыс. </a:t>
            </a:r>
            <a:r>
              <a:rPr lang="ru-RU" sz="2000" dirty="0"/>
              <a:t>человек.</a:t>
            </a:r>
          </a:p>
        </p:txBody>
      </p:sp>
      <p:pic>
        <p:nvPicPr>
          <p:cNvPr id="14" name="Рисунок 1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68" y="1769520"/>
            <a:ext cx="2819794" cy="1600423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B345622B-2D9D-4F3F-A799-C762936C7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6" y="198231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0FCB6CE-B340-4309-8060-055FCC0FA4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35" y="1647085"/>
            <a:ext cx="625532" cy="6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ED2BE364-8246-4EBB-8BB2-8271CBB943F0}"/>
              </a:ext>
            </a:extLst>
          </p:cNvPr>
          <p:cNvSpPr txBox="1">
            <a:spLocks/>
          </p:cNvSpPr>
          <p:nvPr/>
        </p:nvSpPr>
        <p:spPr>
          <a:xfrm>
            <a:off x="335859" y="791344"/>
            <a:ext cx="1074914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Какой ценой Победа нам досталась, 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ты помни — никогда не забывай!</a:t>
            </a:r>
            <a:endParaRPr lang="x-none" sz="28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1BEAD6-36AA-4564-B1D8-89A9EBF91FFC}"/>
              </a:ext>
            </a:extLst>
          </p:cNvPr>
          <p:cNvSpPr txBox="1"/>
          <p:nvPr/>
        </p:nvSpPr>
        <p:spPr>
          <a:xfrm>
            <a:off x="6021976" y="1693948"/>
            <a:ext cx="553491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В боевых действиях в годы войны участвовали </a:t>
            </a:r>
            <a:r>
              <a:rPr lang="ru-RU" sz="2000" b="1" dirty="0"/>
              <a:t>34,4 млн</a:t>
            </a:r>
            <a:r>
              <a:rPr lang="ru-RU" sz="2000" dirty="0"/>
              <a:t> советских военнослужащих, в том числе более </a:t>
            </a:r>
            <a:r>
              <a:rPr lang="ru-RU" sz="2000" b="1" dirty="0"/>
              <a:t>1,3 млн </a:t>
            </a:r>
            <a:r>
              <a:rPr lang="ru-RU" sz="2000" dirty="0"/>
              <a:t>белорусов и уроженцев Беларуси. </a:t>
            </a:r>
          </a:p>
          <a:p>
            <a:pPr algn="just">
              <a:spcAft>
                <a:spcPts val="0"/>
              </a:spcAft>
            </a:pPr>
            <a:r>
              <a:rPr lang="ru-RU" sz="2000" dirty="0"/>
              <a:t>За мужество и героизм свыше </a:t>
            </a:r>
            <a:r>
              <a:rPr lang="ru-RU" sz="2000" b="1" dirty="0"/>
              <a:t>300 тыс. </a:t>
            </a:r>
            <a:r>
              <a:rPr lang="ru-RU" sz="2000" dirty="0"/>
              <a:t>из них награждены орденами и медалями: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/>
              <a:t>444</a:t>
            </a:r>
            <a:r>
              <a:rPr lang="ru-RU" sz="2000" dirty="0"/>
              <a:t> воинам присвоено почетное звание </a:t>
            </a:r>
            <a:r>
              <a:rPr lang="ru-RU" sz="2000" b="1" dirty="0"/>
              <a:t>Героя Советского Союза</a:t>
            </a:r>
            <a:r>
              <a:rPr lang="ru-RU" sz="2000" dirty="0"/>
              <a:t>, из них </a:t>
            </a:r>
            <a:r>
              <a:rPr lang="ru-RU" sz="2000" b="1" dirty="0"/>
              <a:t>88 </a:t>
            </a:r>
            <a:r>
              <a:rPr lang="ru-RU" sz="2000" dirty="0"/>
              <a:t>участникам подполья и партизанского движения в Беларуси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/>
              <a:t>70 </a:t>
            </a:r>
            <a:r>
              <a:rPr lang="ru-RU" sz="2000" dirty="0"/>
              <a:t>человек стали полными кавалерами </a:t>
            </a:r>
            <a:r>
              <a:rPr lang="ru-RU" sz="2000" b="1" dirty="0"/>
              <a:t>ордена Славы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/>
              <a:t>4 </a:t>
            </a:r>
            <a:r>
              <a:rPr lang="ru-RU" sz="2000" dirty="0"/>
              <a:t>белоруса </a:t>
            </a:r>
            <a:r>
              <a:rPr lang="ru-RU" sz="2000" b="1" dirty="0"/>
              <a:t>дважды Героями Советского Союза</a:t>
            </a:r>
            <a:r>
              <a:rPr lang="ru-RU" sz="2000" dirty="0"/>
              <a:t>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1E0923CE-3C52-40EB-A338-9CD74E900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95" y="1693948"/>
            <a:ext cx="1160477" cy="2288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2C3F803-3DFA-4C75-BC51-9B53D75EF97C}"/>
              </a:ext>
            </a:extLst>
          </p:cNvPr>
          <p:cNvSpPr txBox="1"/>
          <p:nvPr/>
        </p:nvSpPr>
        <p:spPr>
          <a:xfrm>
            <a:off x="526190" y="4319540"/>
            <a:ext cx="22997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b="1"/>
              <a:t>Медаль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x-none" b="1" smtClean="0"/>
              <a:t>«</a:t>
            </a:r>
            <a:r>
              <a:rPr lang="x-none" b="1" dirty="0"/>
              <a:t>Золотая Звезда» </a:t>
            </a:r>
            <a:r>
              <a:rPr lang="x-none" dirty="0"/>
              <a:t>— знак отличия лиц, удостоенных звания </a:t>
            </a:r>
            <a:r>
              <a:rPr lang="ru-RU" dirty="0"/>
              <a:t/>
            </a:r>
            <a:br>
              <a:rPr lang="ru-RU" dirty="0"/>
            </a:br>
            <a:r>
              <a:rPr lang="x-none" b="1" dirty="0"/>
              <a:t>Героя Советского Союза. 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CF87D34C-CD82-42FA-9122-F0E071A34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41" y="1693947"/>
            <a:ext cx="1105168" cy="22467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C75F39B-9E46-473A-B5EF-8D1514A95C8D}"/>
              </a:ext>
            </a:extLst>
          </p:cNvPr>
          <p:cNvSpPr txBox="1"/>
          <p:nvPr/>
        </p:nvSpPr>
        <p:spPr>
          <a:xfrm>
            <a:off x="2898357" y="4319540"/>
            <a:ext cx="24368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Орден Славы </a:t>
            </a:r>
            <a:r>
              <a:rPr lang="ru-RU" b="1" dirty="0" smtClean="0"/>
              <a:t>— </a:t>
            </a:r>
            <a:r>
              <a:rPr lang="ru-RU" dirty="0"/>
              <a:t>военный орден СССР. </a:t>
            </a:r>
          </a:p>
          <a:p>
            <a:r>
              <a:rPr lang="ru-RU" dirty="0"/>
              <a:t>Вручался за </a:t>
            </a:r>
            <a:r>
              <a:rPr lang="ru-RU" dirty="0" smtClean="0"/>
              <a:t>героические действия на </a:t>
            </a:r>
            <a:r>
              <a:rPr lang="ru-RU" dirty="0"/>
              <a:t>полях сражений.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823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CBD141-658A-4553-B0A1-0F7C7CC4031D}"/>
              </a:ext>
            </a:extLst>
          </p:cNvPr>
          <p:cNvSpPr txBox="1"/>
          <p:nvPr/>
        </p:nvSpPr>
        <p:spPr>
          <a:xfrm>
            <a:off x="4893568" y="1557806"/>
            <a:ext cx="680955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Осенью 1943 года </a:t>
            </a:r>
            <a:r>
              <a:rPr lang="ru-RU" sz="2000" dirty="0"/>
              <a:t>началось освобождение Беларуси от немецко-фашистских захватчиков.</a:t>
            </a:r>
          </a:p>
          <a:p>
            <a:pPr algn="just"/>
            <a:endParaRPr lang="ru-RU" sz="1100" b="1" dirty="0"/>
          </a:p>
          <a:p>
            <a:pPr algn="just"/>
            <a:r>
              <a:rPr lang="ru-RU" sz="2000" b="1" dirty="0"/>
              <a:t>23 сентября </a:t>
            </a:r>
            <a:r>
              <a:rPr lang="ru-RU" sz="2000" dirty="0"/>
              <a:t>был освобожден </a:t>
            </a:r>
            <a:r>
              <a:rPr lang="ru-RU" sz="2000" b="1" dirty="0"/>
              <a:t>Комарин</a:t>
            </a:r>
            <a:r>
              <a:rPr lang="ru-RU" sz="2000" dirty="0"/>
              <a:t> — первый районный центр на территории Беларуси.</a:t>
            </a:r>
          </a:p>
          <a:p>
            <a:pPr algn="just"/>
            <a:endParaRPr lang="ru-RU" sz="1100" dirty="0"/>
          </a:p>
          <a:p>
            <a:pPr algn="just"/>
            <a:r>
              <a:rPr lang="ru-RU" sz="2000" dirty="0"/>
              <a:t>К концу сентября — Хотимск, Климовичи, Костюковичи, Мстиславль, Кричев, а </a:t>
            </a:r>
            <a:r>
              <a:rPr lang="ru-RU" sz="2000" b="1" dirty="0"/>
              <a:t>26 ноября</a:t>
            </a:r>
            <a:r>
              <a:rPr lang="ru-RU" sz="2000" dirty="0"/>
              <a:t> войска Белорусского фронта под командованием генерала армии </a:t>
            </a:r>
            <a:br>
              <a:rPr lang="ru-RU" sz="2000" dirty="0"/>
            </a:br>
            <a:r>
              <a:rPr lang="ru-RU" sz="2000" dirty="0"/>
              <a:t>К.К. Рокоссовского взяли </a:t>
            </a:r>
            <a:r>
              <a:rPr lang="ru-RU" sz="2000" b="1" dirty="0"/>
              <a:t>Гомель</a:t>
            </a:r>
            <a:r>
              <a:rPr lang="ru-RU" sz="2000" dirty="0"/>
              <a:t>. </a:t>
            </a:r>
          </a:p>
          <a:p>
            <a:pPr algn="just"/>
            <a:endParaRPr lang="ru-RU" sz="1100" b="1" dirty="0"/>
          </a:p>
          <a:p>
            <a:pPr algn="just"/>
            <a:r>
              <a:rPr lang="ru-RU" sz="2000" b="1" dirty="0"/>
              <a:t>Летом 1944 года </a:t>
            </a:r>
            <a:r>
              <a:rPr lang="ru-RU" sz="2000" dirty="0"/>
              <a:t>во время операции «Багратион» была полностью освобождена Беларусь.</a:t>
            </a:r>
          </a:p>
        </p:txBody>
      </p:sp>
      <p:pic>
        <p:nvPicPr>
          <p:cNvPr id="4" name="Рисунок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53" y="3863131"/>
            <a:ext cx="2819794" cy="1600423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B4758C50-5304-43DE-8365-4C3FD554AFD4}"/>
              </a:ext>
            </a:extLst>
          </p:cNvPr>
          <p:cNvSpPr txBox="1">
            <a:spLocks/>
          </p:cNvSpPr>
          <p:nvPr/>
        </p:nvSpPr>
        <p:spPr>
          <a:xfrm>
            <a:off x="335859" y="791344"/>
            <a:ext cx="1074914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Какой ценой Победа нам досталась, 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ты помни — никогда не забывай!</a:t>
            </a:r>
            <a:endParaRPr lang="x-none" sz="2800" dirty="0">
              <a:solidFill>
                <a:srgbClr val="C0000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F287B488-E29A-437F-B547-64EC8D51A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7" y="4187605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A69550-46D3-423A-873A-65323D0033ED}"/>
              </a:ext>
            </a:extLst>
          </p:cNvPr>
          <p:cNvSpPr txBox="1"/>
          <p:nvPr/>
        </p:nvSpPr>
        <p:spPr>
          <a:xfrm>
            <a:off x="335859" y="5614428"/>
            <a:ext cx="11519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Белорусская наступательная операция «Багратион» — </a:t>
            </a:r>
            <a:r>
              <a:rPr lang="ru-RU" dirty="0"/>
              <a:t>крупномасштабная наступательная операция Великой Отечественной войны, проводившаяся </a:t>
            </a:r>
            <a:r>
              <a:rPr lang="ru-RU" b="1" dirty="0"/>
              <a:t>23 июня — 29 августа 1944 года</a:t>
            </a:r>
            <a:r>
              <a:rPr lang="ru-RU" dirty="0"/>
              <a:t>. В ходе операции советская армия нанесла крупнейшее поражение немецкой армии за всю военную историю Германии, разгромив группу армий «Центр» Вермахта. Одна из крупнейших военных операций за всю историю человечества.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93AEAEEE-8B66-48AF-8D34-12416A92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14" y="1663794"/>
            <a:ext cx="2797132" cy="186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182AA39-69F4-4CF9-BDAE-50F8DE195D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32" y="3734373"/>
            <a:ext cx="625532" cy="6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6044691" y="1372909"/>
            <a:ext cx="59446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первый весенний месяц в Беларуси отдают дань памяти жителям деревни Хатынь, сожженной фашистами </a:t>
            </a:r>
            <a:r>
              <a:rPr lang="ru-RU" sz="2000" b="1" dirty="0"/>
              <a:t>22 марта 1943 года</a:t>
            </a:r>
            <a:r>
              <a:rPr lang="ru-RU" sz="2000" dirty="0"/>
              <a:t>.</a:t>
            </a:r>
            <a:r>
              <a:rPr lang="ru-RU" sz="2000" b="1" dirty="0"/>
              <a:t> </a:t>
            </a:r>
          </a:p>
          <a:p>
            <a:pPr algn="just"/>
            <a:endParaRPr lang="en-US" sz="2000" dirty="0"/>
          </a:p>
          <a:p>
            <a:pPr algn="just">
              <a:spcAft>
                <a:spcPts val="0"/>
              </a:spcAft>
            </a:pPr>
            <a:r>
              <a:rPr lang="ru-RU" sz="2000" dirty="0" smtClean="0"/>
              <a:t>Деревня </a:t>
            </a:r>
            <a:r>
              <a:rPr lang="ru-RU" sz="2000" b="1" dirty="0"/>
              <a:t>Хатынь</a:t>
            </a:r>
            <a:r>
              <a:rPr lang="ru-RU" sz="2000" dirty="0"/>
              <a:t> — трагический символ массового уничтожения мирного населения: убиты </a:t>
            </a:r>
            <a:r>
              <a:rPr lang="ru-RU" sz="2000" b="1" dirty="0"/>
              <a:t>149</a:t>
            </a:r>
            <a:r>
              <a:rPr lang="ru-RU" sz="2000" dirty="0"/>
              <a:t> жителей</a:t>
            </a:r>
            <a:r>
              <a:rPr lang="ru-RU" sz="2000" dirty="0" smtClean="0"/>
              <a:t>, младшему из которых было 2 недели, </a:t>
            </a:r>
            <a:r>
              <a:rPr lang="ru-RU" sz="2000" dirty="0"/>
              <a:t>сожжены </a:t>
            </a:r>
            <a:r>
              <a:rPr lang="ru-RU" sz="2000" b="1" dirty="0"/>
              <a:t>28</a:t>
            </a:r>
            <a:r>
              <a:rPr lang="ru-RU" sz="2000" dirty="0"/>
              <a:t> дворов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53" y="1477190"/>
            <a:ext cx="5367817" cy="20482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4" name="Заголовок 9">
            <a:extLst>
              <a:ext uri="{FF2B5EF4-FFF2-40B4-BE49-F238E27FC236}">
                <a16:creationId xmlns:a16="http://schemas.microsoft.com/office/drawing/2014/main" xmlns="" id="{EE5AEEC1-4E12-4201-86EC-D99812EA304C}"/>
              </a:ext>
            </a:extLst>
          </p:cNvPr>
          <p:cNvSpPr txBox="1">
            <a:spLocks/>
          </p:cNvSpPr>
          <p:nvPr/>
        </p:nvSpPr>
        <p:spPr>
          <a:xfrm>
            <a:off x="488881" y="355377"/>
            <a:ext cx="723500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6600"/>
                </a:solidFill>
                <a:ea typeface="+mj-ea"/>
                <a:cs typeface="+mj-cs"/>
              </a:defRPr>
            </a:lvl1pPr>
          </a:lstStyle>
          <a:p>
            <a:r>
              <a:rPr lang="ru-RU" dirty="0"/>
              <a:t>Помнить ради будущего</a:t>
            </a:r>
          </a:p>
        </p:txBody>
      </p:sp>
      <p:pic>
        <p:nvPicPr>
          <p:cNvPr id="45" name="Рисунок 4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72" y="4165740"/>
            <a:ext cx="3904682" cy="2195604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xmlns="" id="{2382298C-83F3-48F9-BE96-2B75090D4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542" y="4668229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581D25DE-D76D-4726-B34B-6BB90E6D3010}"/>
              </a:ext>
            </a:extLst>
          </p:cNvPr>
          <p:cNvSpPr/>
          <p:nvPr/>
        </p:nvSpPr>
        <p:spPr>
          <a:xfrm>
            <a:off x="238675" y="4225381"/>
            <a:ext cx="58380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Накануне 78-й годовщины </a:t>
            </a:r>
            <a:r>
              <a:rPr lang="ru-RU" sz="2000" dirty="0" smtClean="0"/>
              <a:t>трагедии в Хатыни 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Беларуси прошли масштабная патриотическая акция </a:t>
            </a:r>
            <a:r>
              <a:rPr lang="ru-RU" sz="2000" b="1" dirty="0"/>
              <a:t>«Память»</a:t>
            </a:r>
            <a:r>
              <a:rPr lang="ru-RU" sz="2000" dirty="0"/>
              <a:t>, общереспубликанская акция </a:t>
            </a:r>
            <a:r>
              <a:rPr lang="ru-RU" sz="2000" b="1" dirty="0"/>
              <a:t>«Приди и поклонись. Живая дорога памяти»</a:t>
            </a:r>
            <a:r>
              <a:rPr lang="ru-RU" sz="2000" dirty="0"/>
              <a:t>.</a:t>
            </a:r>
            <a:r>
              <a:rPr lang="ru-RU" sz="2000" b="1" dirty="0"/>
              <a:t> 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C0FA92EB-BE6B-483A-9E6B-3C6E5953B2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66" y="4033539"/>
            <a:ext cx="625532" cy="620362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287953" y="5643154"/>
            <a:ext cx="5792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рамках патриотического проекта </a:t>
            </a:r>
            <a:r>
              <a:rPr lang="ru-RU" sz="2000" b="1" dirty="0"/>
              <a:t>«Сёстры Хатыни»</a:t>
            </a:r>
            <a:r>
              <a:rPr lang="ru-RU" sz="2000" dirty="0"/>
              <a:t> активисты БРСМ благоустроили более 120 объектов. </a:t>
            </a:r>
          </a:p>
        </p:txBody>
      </p:sp>
    </p:spTree>
    <p:extLst>
      <p:ext uri="{BB962C8B-B14F-4D97-AF65-F5344CB8AC3E}">
        <p14:creationId xmlns:p14="http://schemas.microsoft.com/office/powerpoint/2010/main" val="13321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2543907" y="1344577"/>
            <a:ext cx="9310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Государственный мемориальный комплекс «Хатынь» </a:t>
            </a:r>
            <a:r>
              <a:rPr lang="ru-RU" sz="2000" dirty="0"/>
              <a:t>расположен в Логойском районе Минской области. Открыт в 1969 году, реконструирован в 2004 году. </a:t>
            </a:r>
            <a:br>
              <a:rPr lang="ru-RU" sz="2000" dirty="0"/>
            </a:br>
            <a:r>
              <a:rPr lang="ru-RU" sz="2000" b="1" dirty="0"/>
              <a:t>22 марта 1943 года </a:t>
            </a:r>
            <a:r>
              <a:rPr lang="ru-RU" sz="2000" dirty="0"/>
              <a:t>в огне погибли </a:t>
            </a:r>
            <a:r>
              <a:rPr lang="ru-RU" sz="2000" b="1" dirty="0"/>
              <a:t>149</a:t>
            </a:r>
            <a:r>
              <a:rPr lang="ru-RU" sz="2000" dirty="0"/>
              <a:t> человек, в том числе </a:t>
            </a:r>
            <a:r>
              <a:rPr lang="ru-RU" sz="2000" b="1" dirty="0"/>
              <a:t>75</a:t>
            </a:r>
            <a:r>
              <a:rPr lang="ru-RU" sz="2000" dirty="0"/>
              <a:t> детей.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xmlns="" id="{6FD85195-7FC5-4E30-8AB6-F2DDB9B2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4" y="1419741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Хатынь — Википедия">
            <a:hlinkClick r:id="rId4"/>
            <a:extLst>
              <a:ext uri="{FF2B5EF4-FFF2-40B4-BE49-F238E27FC236}">
                <a16:creationId xmlns:a16="http://schemas.microsoft.com/office/drawing/2014/main" xmlns="" id="{CB891EE3-1C58-43BE-9CFB-5BD1F8575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2672" y="1093383"/>
            <a:ext cx="1113693" cy="135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F8BE4BE-0BCF-431B-810C-DAB5F6F8561D}"/>
              </a:ext>
            </a:extLst>
          </p:cNvPr>
          <p:cNvSpPr/>
          <p:nvPr/>
        </p:nvSpPr>
        <p:spPr>
          <a:xfrm>
            <a:off x="2543907" y="2671998"/>
            <a:ext cx="9310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Мемориальный комплекс </a:t>
            </a:r>
            <a:r>
              <a:rPr lang="ru-RU" sz="2000" dirty="0"/>
              <a:t>на месте сожженной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C00000"/>
                </a:solidFill>
              </a:rPr>
              <a:t>деревни Ола </a:t>
            </a:r>
            <a:r>
              <a:rPr lang="ru-RU" sz="2000" dirty="0"/>
              <a:t>в Светлогорском районе Гомельской области. Открыт на народные пожертвования весной 2020 года.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14 января 1944 года </a:t>
            </a:r>
            <a:r>
              <a:rPr lang="ru-RU" sz="2000" dirty="0"/>
              <a:t>было расстреляно и сожжено </a:t>
            </a:r>
            <a:r>
              <a:rPr lang="ru-RU" sz="2000" b="1" dirty="0"/>
              <a:t>1 758 </a:t>
            </a:r>
            <a:r>
              <a:rPr lang="ru-RU" sz="2000" dirty="0"/>
              <a:t>мирных жителей, среди которых было </a:t>
            </a:r>
            <a:r>
              <a:rPr lang="ru-RU" sz="2000" b="1" dirty="0"/>
              <a:t>950</a:t>
            </a:r>
            <a:r>
              <a:rPr lang="ru-RU" sz="2000" dirty="0"/>
              <a:t> детей.</a:t>
            </a:r>
          </a:p>
        </p:txBody>
      </p:sp>
      <p:pic>
        <p:nvPicPr>
          <p:cNvPr id="33" name="Picture 4">
            <a:hlinkClick r:id="rId7"/>
            <a:extLst>
              <a:ext uri="{FF2B5EF4-FFF2-40B4-BE49-F238E27FC236}">
                <a16:creationId xmlns:a16="http://schemas.microsoft.com/office/drawing/2014/main" xmlns="" id="{C9F54172-17D7-46F6-949E-D09464FE2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2672" y="2546014"/>
            <a:ext cx="1114497" cy="135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xmlns="" id="{9BAE235E-FFF0-4FC3-9898-A07F8C53C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4" y="2972412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1B4496D-9381-4313-B96A-F0B47D914900}"/>
              </a:ext>
            </a:extLst>
          </p:cNvPr>
          <p:cNvSpPr/>
          <p:nvPr/>
        </p:nvSpPr>
        <p:spPr>
          <a:xfrm>
            <a:off x="2543907" y="4276418"/>
            <a:ext cx="9398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Мемориальный комплекс </a:t>
            </a:r>
            <a:r>
              <a:rPr lang="ru-RU" sz="2000" dirty="0"/>
              <a:t> </a:t>
            </a:r>
            <a:r>
              <a:rPr lang="ru-RU" sz="2000" b="1" dirty="0"/>
              <a:t>«Памяти сожженных деревень Могилевской области</a:t>
            </a:r>
            <a:r>
              <a:rPr lang="ru-RU" sz="2000" b="1" dirty="0" smtClean="0"/>
              <a:t>» </a:t>
            </a:r>
            <a:r>
              <a:rPr lang="ru-RU" sz="2000" b="1" dirty="0" smtClean="0">
                <a:solidFill>
                  <a:srgbClr val="C0000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деревне Борки </a:t>
            </a:r>
            <a:r>
              <a:rPr lang="ru-RU" sz="2000" dirty="0"/>
              <a:t>в Кировском </a:t>
            </a:r>
            <a:r>
              <a:rPr lang="ru-RU" sz="2000" dirty="0" smtClean="0"/>
              <a:t>районе. </a:t>
            </a:r>
            <a:r>
              <a:rPr lang="ru-RU" sz="2000" dirty="0"/>
              <a:t>Реконструирован в 2020 году.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15 июня 1942 года </a:t>
            </a:r>
            <a:r>
              <a:rPr lang="ru-RU" sz="2000" dirty="0"/>
              <a:t>было убито </a:t>
            </a:r>
            <a:r>
              <a:rPr lang="ru-RU" sz="2000" b="1" dirty="0"/>
              <a:t>1 800 </a:t>
            </a:r>
            <a:r>
              <a:rPr lang="ru-RU" sz="2000" dirty="0"/>
              <a:t>человек.</a:t>
            </a:r>
          </a:p>
        </p:txBody>
      </p:sp>
      <p:pic>
        <p:nvPicPr>
          <p:cNvPr id="36" name="Picture 3">
            <a:hlinkClick r:id="rId11"/>
            <a:extLst>
              <a:ext uri="{FF2B5EF4-FFF2-40B4-BE49-F238E27FC236}">
                <a16:creationId xmlns:a16="http://schemas.microsoft.com/office/drawing/2014/main" xmlns="" id="{FF7EB2B9-F700-4C4F-BF2A-702589BE9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5955" y="4007491"/>
            <a:ext cx="1130410" cy="135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xmlns="" id="{2A1E6BC3-2DEA-4A1E-B287-4AC15D632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4" y="4319661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CA5EB117-13A2-4968-BF11-617AAB311836}"/>
              </a:ext>
            </a:extLst>
          </p:cNvPr>
          <p:cNvSpPr/>
          <p:nvPr/>
        </p:nvSpPr>
        <p:spPr>
          <a:xfrm>
            <a:off x="2543907" y="5457591"/>
            <a:ext cx="9398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Мемориальный комплекс «</a:t>
            </a:r>
            <a:r>
              <a:rPr lang="ru-RU" sz="2000" b="1" dirty="0" err="1">
                <a:solidFill>
                  <a:srgbClr val="C00000"/>
                </a:solidFill>
              </a:rPr>
              <a:t>Дальва</a:t>
            </a:r>
            <a:r>
              <a:rPr lang="ru-RU" sz="2000" b="1" dirty="0">
                <a:solidFill>
                  <a:srgbClr val="C00000"/>
                </a:solidFill>
              </a:rPr>
              <a:t>» </a:t>
            </a:r>
            <a:r>
              <a:rPr lang="ru-RU" sz="2000" dirty="0"/>
              <a:t>был построен в память о жителях деревни </a:t>
            </a:r>
            <a:r>
              <a:rPr lang="ru-RU" sz="2000" dirty="0" err="1"/>
              <a:t>Дальва</a:t>
            </a:r>
            <a:r>
              <a:rPr lang="ru-RU" sz="2000" dirty="0"/>
              <a:t> Логойского района Минской области. Открыт 15 июля 1973 года. 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19 июня 1944 года </a:t>
            </a:r>
            <a:r>
              <a:rPr lang="ru-RU" sz="2000" dirty="0"/>
              <a:t>в пламени пожара погибли </a:t>
            </a:r>
            <a:r>
              <a:rPr lang="ru-RU" sz="2000" b="1" dirty="0"/>
              <a:t>44</a:t>
            </a:r>
            <a:r>
              <a:rPr lang="ru-RU" sz="2000" dirty="0"/>
              <a:t> жителя: </a:t>
            </a:r>
            <a:r>
              <a:rPr lang="ru-RU" sz="2000" b="1" dirty="0"/>
              <a:t>29</a:t>
            </a:r>
            <a:r>
              <a:rPr lang="ru-RU" sz="2000" dirty="0"/>
              <a:t> детей, </a:t>
            </a:r>
            <a:r>
              <a:rPr lang="ru-RU" sz="2000" b="1" dirty="0"/>
              <a:t>13 </a:t>
            </a:r>
            <a:r>
              <a:rPr lang="ru-RU" sz="2000" dirty="0"/>
              <a:t>женщин, </a:t>
            </a:r>
            <a:r>
              <a:rPr lang="ru-RU" sz="2000" b="1" dirty="0"/>
              <a:t>двое</a:t>
            </a:r>
            <a:r>
              <a:rPr lang="ru-RU" sz="2000" dirty="0"/>
              <a:t> мужчин.</a:t>
            </a:r>
          </a:p>
        </p:txBody>
      </p:sp>
      <p:pic>
        <p:nvPicPr>
          <p:cNvPr id="40" name="Picture 2">
            <a:hlinkClick r:id="rId15"/>
            <a:extLst>
              <a:ext uri="{FF2B5EF4-FFF2-40B4-BE49-F238E27FC236}">
                <a16:creationId xmlns:a16="http://schemas.microsoft.com/office/drawing/2014/main" xmlns="" id="{BA306B05-3D36-4347-A401-0BAB0F9CD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1366" y="5476795"/>
            <a:ext cx="1139587" cy="116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xmlns="" id="{C2B62FBC-759A-4708-87CB-F11329736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4" y="5639941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Заголовок 9">
            <a:extLst>
              <a:ext uri="{FF2B5EF4-FFF2-40B4-BE49-F238E27FC236}">
                <a16:creationId xmlns:a16="http://schemas.microsoft.com/office/drawing/2014/main" xmlns="" id="{B89B6A6A-C203-4623-AEDF-66C5B77EA56E}"/>
              </a:ext>
            </a:extLst>
          </p:cNvPr>
          <p:cNvSpPr txBox="1">
            <a:spLocks/>
          </p:cNvSpPr>
          <p:nvPr/>
        </p:nvSpPr>
        <p:spPr>
          <a:xfrm>
            <a:off x="488881" y="355377"/>
            <a:ext cx="723500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6600"/>
                </a:solidFill>
                <a:ea typeface="+mj-ea"/>
                <a:cs typeface="+mj-cs"/>
              </a:defRPr>
            </a:lvl1pPr>
          </a:lstStyle>
          <a:p>
            <a:r>
              <a:rPr lang="ru-RU" dirty="0"/>
              <a:t>Помнить ради будущего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2244E06-D667-4921-AD76-9559E21D1A1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84" y="978922"/>
            <a:ext cx="421512" cy="41802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92A0571-7627-46DD-B920-B1DF06E3871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09" y="2476203"/>
            <a:ext cx="421512" cy="41802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164FCED-A5EB-4BF4-81ED-3771E0A5D7E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09" y="3977864"/>
            <a:ext cx="421512" cy="41802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045C672-7349-43EF-9BB8-5E100689C2C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09" y="5430927"/>
            <a:ext cx="421512" cy="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2793302" y="1408490"/>
            <a:ext cx="9398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Деревня </a:t>
            </a:r>
            <a:r>
              <a:rPr lang="ru-RU" sz="2000" b="1" dirty="0" err="1">
                <a:solidFill>
                  <a:srgbClr val="C00000"/>
                </a:solidFill>
              </a:rPr>
              <a:t>Шауличи</a:t>
            </a:r>
            <a:r>
              <a:rPr lang="ru-RU" sz="2000" b="1" dirty="0"/>
              <a:t> в Волковыском районе Гродненской области </a:t>
            </a:r>
            <a:r>
              <a:rPr lang="ru-RU" sz="2000" dirty="0"/>
              <a:t>стала сестрой Хатыни.  </a:t>
            </a:r>
            <a:r>
              <a:rPr lang="ru-RU" sz="2000" b="1" dirty="0"/>
              <a:t>Летом 1943 г. </a:t>
            </a:r>
            <a:r>
              <a:rPr lang="ru-RU" sz="2000" dirty="0"/>
              <a:t>нацисты убили </a:t>
            </a:r>
            <a:r>
              <a:rPr lang="ru-RU" sz="2000" b="1" dirty="0"/>
              <a:t>366</a:t>
            </a:r>
            <a:r>
              <a:rPr lang="ru-RU" sz="2000" dirty="0"/>
              <a:t> человек, из них </a:t>
            </a:r>
            <a:r>
              <a:rPr lang="ru-RU" sz="2000" b="1" dirty="0"/>
              <a:t>120</a:t>
            </a:r>
            <a:r>
              <a:rPr lang="ru-RU" sz="2000" dirty="0"/>
              <a:t> детей.</a:t>
            </a:r>
          </a:p>
        </p:txBody>
      </p:sp>
      <p:sp>
        <p:nvSpPr>
          <p:cNvPr id="29" name="Заголовок 9">
            <a:extLst>
              <a:ext uri="{FF2B5EF4-FFF2-40B4-BE49-F238E27FC236}">
                <a16:creationId xmlns:a16="http://schemas.microsoft.com/office/drawing/2014/main" xmlns="" id="{7A9A31F9-2099-405E-99F2-35831E73C90A}"/>
              </a:ext>
            </a:extLst>
          </p:cNvPr>
          <p:cNvSpPr txBox="1">
            <a:spLocks/>
          </p:cNvSpPr>
          <p:nvPr/>
        </p:nvSpPr>
        <p:spPr>
          <a:xfrm>
            <a:off x="488881" y="355377"/>
            <a:ext cx="723500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6600"/>
                </a:solidFill>
                <a:ea typeface="+mj-ea"/>
                <a:cs typeface="+mj-cs"/>
              </a:defRPr>
            </a:lvl1pPr>
          </a:lstStyle>
          <a:p>
            <a:r>
              <a:rPr lang="ru-RU" dirty="0"/>
              <a:t>Помнить ради будущего</a:t>
            </a:r>
          </a:p>
        </p:txBody>
      </p:sp>
      <p:pic>
        <p:nvPicPr>
          <p:cNvPr id="21" name="Picture 2">
            <a:hlinkClick r:id="rId4"/>
            <a:extLst>
              <a:ext uri="{FF2B5EF4-FFF2-40B4-BE49-F238E27FC236}">
                <a16:creationId xmlns:a16="http://schemas.microsoft.com/office/drawing/2014/main" xmlns="" id="{CD9F903F-A542-4F1D-B5A3-6EBDC713A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43112" y="1233939"/>
            <a:ext cx="1352063" cy="8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B4E02B1D-A447-48F9-AD0B-C76F24D2C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1" y="1209031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2FF25C5-2122-4C24-A968-1653C8D67618}"/>
              </a:ext>
            </a:extLst>
          </p:cNvPr>
          <p:cNvSpPr/>
          <p:nvPr/>
        </p:nvSpPr>
        <p:spPr>
          <a:xfrm>
            <a:off x="2845250" y="2220479"/>
            <a:ext cx="9398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Мемориальный комплекс «</a:t>
            </a:r>
            <a:r>
              <a:rPr lang="ru-RU" sz="2000" b="1" dirty="0" err="1">
                <a:solidFill>
                  <a:srgbClr val="C00000"/>
                </a:solidFill>
              </a:rPr>
              <a:t>Дремлево</a:t>
            </a:r>
            <a:r>
              <a:rPr lang="ru-RU" sz="2000" b="1" dirty="0">
                <a:solidFill>
                  <a:srgbClr val="C00000"/>
                </a:solidFill>
              </a:rPr>
              <a:t>» </a:t>
            </a:r>
            <a:r>
              <a:rPr lang="ru-RU" sz="2000" dirty="0"/>
              <a:t>находится в Жабинковском районе Брестской области. Установлен в 1982 году. 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11 сентября 1942 г. </a:t>
            </a:r>
            <a:r>
              <a:rPr lang="ru-RU" sz="2000" dirty="0"/>
              <a:t>в огне погибли </a:t>
            </a:r>
            <a:r>
              <a:rPr lang="ru-RU" sz="2000" b="1" dirty="0"/>
              <a:t>196</a:t>
            </a:r>
            <a:r>
              <a:rPr lang="ru-RU" sz="2000" dirty="0"/>
              <a:t> человек, спаслись лишь </a:t>
            </a:r>
            <a:r>
              <a:rPr lang="ru-RU" sz="2000" b="1" dirty="0"/>
              <a:t>12</a:t>
            </a:r>
            <a:r>
              <a:rPr lang="ru-RU" sz="2000" dirty="0"/>
              <a:t> человек.</a:t>
            </a:r>
          </a:p>
        </p:txBody>
      </p:sp>
      <p:pic>
        <p:nvPicPr>
          <p:cNvPr id="9220" name="Picture 4" descr="Отзыв о Мемориальный комплекс Дремлево (Беларусь, Степанки) | Красивый мемориальный  комплекс">
            <a:hlinkClick r:id="rId8"/>
            <a:extLst>
              <a:ext uri="{FF2B5EF4-FFF2-40B4-BE49-F238E27FC236}">
                <a16:creationId xmlns:a16="http://schemas.microsoft.com/office/drawing/2014/main" xmlns="" id="{A82AE9B0-FD8D-4315-8679-9B286A0B9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28195" y="2257021"/>
            <a:ext cx="1388441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xmlns="" id="{95C2A80D-702B-4CF1-8C63-9B6F42B9C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1" y="2271037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FA29FA14-1E7E-4C30-B483-D22F0A12088B}"/>
              </a:ext>
            </a:extLst>
          </p:cNvPr>
          <p:cNvSpPr/>
          <p:nvPr/>
        </p:nvSpPr>
        <p:spPr>
          <a:xfrm>
            <a:off x="2823299" y="3328848"/>
            <a:ext cx="9145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Мемориальный комплекс «Проклятие фашизму» </a:t>
            </a:r>
            <a:r>
              <a:rPr lang="ru-RU" sz="2000" dirty="0"/>
              <a:t>находится на месте </a:t>
            </a:r>
            <a:r>
              <a:rPr lang="ru-RU" sz="2000" b="1" dirty="0">
                <a:solidFill>
                  <a:srgbClr val="C00000"/>
                </a:solidFill>
              </a:rPr>
              <a:t>деревни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Шуневка</a:t>
            </a:r>
            <a:r>
              <a:rPr lang="ru-RU" sz="2000" dirty="0"/>
              <a:t> в Докшицком районе Витебской области. Открыт 3 июля 1983 года.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22 мая 1943 года </a:t>
            </a:r>
            <a:r>
              <a:rPr lang="ru-RU" sz="2000" dirty="0"/>
              <a:t>были заживо сожжены старики и женщины деревни. </a:t>
            </a:r>
            <a:r>
              <a:rPr lang="ru-RU" sz="2000" b="1" dirty="0"/>
              <a:t>15</a:t>
            </a:r>
            <a:r>
              <a:rPr lang="ru-RU" sz="2000" dirty="0"/>
              <a:t> детей от года до шести лет были сброшены в колодец.</a:t>
            </a:r>
          </a:p>
        </p:txBody>
      </p:sp>
      <p:pic>
        <p:nvPicPr>
          <p:cNvPr id="37" name="Picture 2">
            <a:hlinkClick r:id="rId12"/>
            <a:extLst>
              <a:ext uri="{FF2B5EF4-FFF2-40B4-BE49-F238E27FC236}">
                <a16:creationId xmlns:a16="http://schemas.microsoft.com/office/drawing/2014/main" xmlns="" id="{D6D552E1-8E98-4796-BA18-59B9F74DB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4290" y="3342678"/>
            <a:ext cx="1390194" cy="121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xmlns="" id="{78BD77FB-87DA-440D-84C7-140AFE474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4" y="3539929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06B07E41-AA5C-4DBD-B743-3D8042A5F361}"/>
              </a:ext>
            </a:extLst>
          </p:cNvPr>
          <p:cNvSpPr/>
          <p:nvPr/>
        </p:nvSpPr>
        <p:spPr>
          <a:xfrm>
            <a:off x="2845250" y="4612802"/>
            <a:ext cx="92054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Мемориал «</a:t>
            </a:r>
            <a:r>
              <a:rPr lang="ru-RU" sz="2000" b="1" dirty="0" err="1">
                <a:solidFill>
                  <a:srgbClr val="C00000"/>
                </a:solidFill>
              </a:rPr>
              <a:t>Усакино</a:t>
            </a:r>
            <a:r>
              <a:rPr lang="ru-RU" sz="2000" b="1" dirty="0">
                <a:solidFill>
                  <a:srgbClr val="C00000"/>
                </a:solidFill>
              </a:rPr>
              <a:t>» </a:t>
            </a:r>
            <a:r>
              <a:rPr lang="ru-RU" sz="2000" dirty="0"/>
              <a:t>находится в партизанских лесах Кличевского района Могилевской области. Он включает памятник жителям деревень </a:t>
            </a:r>
            <a:r>
              <a:rPr lang="ru-RU" sz="2000" dirty="0" err="1"/>
              <a:t>Вязень</a:t>
            </a:r>
            <a:r>
              <a:rPr lang="ru-RU" sz="2000" dirty="0"/>
              <a:t> и Селец, разделивших судьбу Хатыни, лагерь партизан и братскую могилу.  Открыт в 1985 г. </a:t>
            </a:r>
          </a:p>
        </p:txBody>
      </p:sp>
      <p:pic>
        <p:nvPicPr>
          <p:cNvPr id="3" name="Рисунок 2">
            <a:hlinkClick r:id="rId16"/>
            <a:extLst>
              <a:ext uri="{FF2B5EF4-FFF2-40B4-BE49-F238E27FC236}">
                <a16:creationId xmlns:a16="http://schemas.microsoft.com/office/drawing/2014/main" xmlns="" id="{84A634FD-A270-43F3-8279-FFB70CBD34C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9668" y="4639713"/>
            <a:ext cx="1452936" cy="984348"/>
          </a:xfrm>
          <a:prstGeom prst="rect">
            <a:avLst/>
          </a:prstGeom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xmlns="" id="{F1247726-5617-44B6-8980-E6CCC0A63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5" y="4633696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B4EEDB56-7827-4F98-A1BA-33345DF5639E}"/>
              </a:ext>
            </a:extLst>
          </p:cNvPr>
          <p:cNvSpPr/>
          <p:nvPr/>
        </p:nvSpPr>
        <p:spPr>
          <a:xfrm>
            <a:off x="2904942" y="5620038"/>
            <a:ext cx="9175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Мемориальный комплекс «Детям — жертвам ВОВ» в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деревне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Красный Берег </a:t>
            </a:r>
            <a:r>
              <a:rPr lang="ru-RU" sz="2000" dirty="0"/>
              <a:t>Жлобинского района Гомельской области. Открыт в июне 2007 года.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Здесь располагался один из крупнейших детских донорских концлагерей, где находились дети в возрасте от 8 до 14 лет. Всего </a:t>
            </a:r>
            <a:r>
              <a:rPr lang="ru-RU" sz="2000" b="1" dirty="0"/>
              <a:t>1 990 </a:t>
            </a:r>
            <a:r>
              <a:rPr lang="ru-RU" sz="2000" dirty="0"/>
              <a:t>детей.</a:t>
            </a:r>
          </a:p>
        </p:txBody>
      </p:sp>
      <p:pic>
        <p:nvPicPr>
          <p:cNvPr id="9228" name="Picture 12" descr="Мемориальный комплекс в Красном Береге — Памятники Гомельщины">
            <a:hlinkClick r:id="rId20"/>
            <a:extLst>
              <a:ext uri="{FF2B5EF4-FFF2-40B4-BE49-F238E27FC236}">
                <a16:creationId xmlns:a16="http://schemas.microsoft.com/office/drawing/2014/main" xmlns="" id="{48D25450-58FE-4AE7-BB14-EC2ECB0EE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3699" y="5702604"/>
            <a:ext cx="1452937" cy="109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xmlns="" id="{953BA0C4-F1D2-4BE4-9A51-F2FB61E5F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8" y="5796778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16EE7D1-DA5F-4FC9-9129-1F810FC1B75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68" y="1113615"/>
            <a:ext cx="421512" cy="41802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9ABAF8C-BBCC-4A9D-B222-C7A68897C48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85" y="2178478"/>
            <a:ext cx="421512" cy="41802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8A58603-D2DE-40A2-8E04-0ED3B0AA382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18" y="3376303"/>
            <a:ext cx="421512" cy="41802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98A592C-95A8-4FBE-BDD3-1EDCE139C49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85" y="4574128"/>
            <a:ext cx="421512" cy="41802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22AAC45-D85D-4BE5-A37B-D84AB6A5639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6" y="5620038"/>
            <a:ext cx="421512" cy="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Application>Microsoft Office PowerPoint</Application>
  <PresentationFormat>Произвольный</PresentationFormat>
  <Paragraphs>94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2021-04-19T12:46:11Z</dcterms:created>
  <dcterms:modified xsi:type="dcterms:W3CDTF">2021-04-20T13:41:12Z</dcterms:modified>
</cp:coreProperties>
</file>