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2"/>
    <p:sldId id="277" r:id="rId3"/>
    <p:sldId id="294" r:id="rId4"/>
    <p:sldId id="295" r:id="rId5"/>
    <p:sldId id="296" r:id="rId6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Calibri Light" charset="0"/>
      <p:regular r:id="rId12"/>
      <p:italic r:id="rId13"/>
    </p:embeddedFont>
    <p:embeddedFont>
      <p:font typeface="Arial Black" pitchFamily="34" charset="0"/>
      <p:bold r:id="rId1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8CCAFE"/>
    <a:srgbClr val="013967"/>
    <a:srgbClr val="54AFFD"/>
    <a:srgbClr val="FFF48B"/>
    <a:srgbClr val="867900"/>
    <a:srgbClr val="FFE700"/>
    <a:srgbClr val="FFA7A9"/>
    <a:srgbClr val="FF3B41"/>
    <a:srgbClr val="E5B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26" autoAdjust="0"/>
    <p:restoredTop sz="95380" autoAdjust="0"/>
  </p:normalViewPr>
  <p:slideViewPr>
    <p:cSldViewPr snapToGrid="0">
      <p:cViewPr>
        <p:scale>
          <a:sx n="73" d="100"/>
          <a:sy n="73" d="100"/>
        </p:scale>
        <p:origin x="-73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06.04.2021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9673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785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425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345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hyperlink" Target="https://youtu.be/YiZDbqF8P30" TargetMode="Externa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00914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Апрель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546674" y="2716631"/>
            <a:ext cx="6864096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«О духовных и нравственных ценностях: диалог поколений»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xmlns="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7495" y="3084242"/>
            <a:ext cx="5882191" cy="7949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/>
              <a:t>Нравственные ценности </a:t>
            </a:r>
            <a:r>
              <a:rPr lang="ru-RU" sz="2200" dirty="0"/>
              <a:t>— стержень внутреннего мира человека.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7" name="Текст 11">
            <a:extLst>
              <a:ext uri="{FF2B5EF4-FFF2-40B4-BE49-F238E27FC236}">
                <a16:creationId xmlns:a16="http://schemas.microsoft.com/office/drawing/2014/main" xmlns="" id="{6D9EFE9C-53D3-44B7-84DD-4B9463C1B298}"/>
              </a:ext>
            </a:extLst>
          </p:cNvPr>
          <p:cNvSpPr txBox="1">
            <a:spLocks/>
          </p:cNvSpPr>
          <p:nvPr/>
        </p:nvSpPr>
        <p:spPr>
          <a:xfrm>
            <a:off x="5947496" y="3879752"/>
            <a:ext cx="5882191" cy="1655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/>
              <a:t>Гражданственность</a:t>
            </a:r>
            <a:r>
              <a:rPr lang="ru-RU" sz="2200" dirty="0"/>
              <a:t> и </a:t>
            </a:r>
            <a:r>
              <a:rPr lang="ru-RU" sz="2200" b="1" dirty="0"/>
              <a:t>патриотизм</a:t>
            </a:r>
            <a:r>
              <a:rPr lang="ru-RU" sz="2200" dirty="0"/>
              <a:t> — важнейшие нравственные качества человека, в которых выражается сопричастность его к своей Родине, народу, государству, их истории и культуре, проявляется его способность участвовать в совместных действиях на благо общества, готовность отстаивать и защищать общественные устои и национальные интересы.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074" y="1786813"/>
            <a:ext cx="109456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 настоящее время, когда материальные ценности доминируют над духовными, у многих людей искажены представления о доброте, милосердии, великодушии, справедливости, гражданственности и патриотизме.</a:t>
            </a:r>
            <a:endParaRPr lang="en-US" sz="2200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2D73396-A178-407E-8BF2-0EE2975D03AE}"/>
              </a:ext>
            </a:extLst>
          </p:cNvPr>
          <p:cNvSpPr txBox="1">
            <a:spLocks/>
          </p:cNvSpPr>
          <p:nvPr/>
        </p:nvSpPr>
        <p:spPr>
          <a:xfrm>
            <a:off x="785220" y="621028"/>
            <a:ext cx="7628268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70C0"/>
                </a:solidFill>
                <a:latin typeface="Arial Black" panose="020B0A04020102020204" pitchFamily="34" charset="0"/>
              </a:rPr>
              <a:t>О духовных и нравственных ценностях: диалог поколений</a:t>
            </a:r>
            <a:endParaRPr lang="x-none" sz="25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BE8F064-E3E1-4EE6-B140-A24D6CBDA64A}"/>
              </a:ext>
            </a:extLst>
          </p:cNvPr>
          <p:cNvCxnSpPr/>
          <p:nvPr/>
        </p:nvCxnSpPr>
        <p:spPr>
          <a:xfrm>
            <a:off x="599599" y="202870"/>
            <a:ext cx="1382" cy="176291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B406C010-D683-4092-A52B-FAB6A48CF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" t="2517" r="4379" b="4502"/>
          <a:stretch/>
        </p:blipFill>
        <p:spPr bwMode="auto">
          <a:xfrm>
            <a:off x="362313" y="2828044"/>
            <a:ext cx="5478612" cy="36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1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2D73396-A178-407E-8BF2-0EE2975D03AE}"/>
              </a:ext>
            </a:extLst>
          </p:cNvPr>
          <p:cNvSpPr txBox="1">
            <a:spLocks/>
          </p:cNvSpPr>
          <p:nvPr/>
        </p:nvSpPr>
        <p:spPr>
          <a:xfrm>
            <a:off x="785220" y="621028"/>
            <a:ext cx="7628268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70C0"/>
                </a:solidFill>
                <a:latin typeface="Arial Black" panose="020B0A04020102020204" pitchFamily="34" charset="0"/>
              </a:rPr>
              <a:t>О духовных и нравственных ценностях: диалог поколений</a:t>
            </a:r>
            <a:endParaRPr lang="x-none" sz="25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BE8F064-E3E1-4EE6-B140-A24D6CBDA64A}"/>
              </a:ext>
            </a:extLst>
          </p:cNvPr>
          <p:cNvCxnSpPr/>
          <p:nvPr/>
        </p:nvCxnSpPr>
        <p:spPr>
          <a:xfrm>
            <a:off x="599599" y="202870"/>
            <a:ext cx="1382" cy="176291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8F2EBF4-4BAC-4C42-B8F6-5292D60B5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20" r="29406"/>
          <a:stretch/>
        </p:blipFill>
        <p:spPr bwMode="auto">
          <a:xfrm>
            <a:off x="8499673" y="1712344"/>
            <a:ext cx="3138535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EBE397-3E0C-4C11-AFEA-E63AD8632B03}"/>
              </a:ext>
            </a:extLst>
          </p:cNvPr>
          <p:cNvSpPr txBox="1"/>
          <p:nvPr/>
        </p:nvSpPr>
        <p:spPr>
          <a:xfrm>
            <a:off x="600981" y="1712344"/>
            <a:ext cx="7267509" cy="482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Духовные ценности белорусского народа: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любовь к Родине</a:t>
            </a:r>
            <a:r>
              <a:rPr lang="ru-RU" sz="2200" dirty="0"/>
              <a:t>, которая проявляется в уважительном отношении к родному краю, заботе о сохранении и приумножении его богатства;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терпимость</a:t>
            </a:r>
            <a:r>
              <a:rPr lang="ru-RU" sz="2200" dirty="0"/>
              <a:t> — умение прислушаться к чужому мнению, уважение к людям с другими взглядами, религией;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/>
              <a:t>толерантность</a:t>
            </a:r>
            <a:r>
              <a:rPr lang="ru-RU" sz="2200" dirty="0"/>
              <a:t>, выражающаяся в отсутствии вражды, в склонности к компромиссам, поиске справедливости без насилия;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доброжелательность </a:t>
            </a:r>
            <a:r>
              <a:rPr lang="ru-RU" sz="2200" dirty="0"/>
              <a:t>— желание добра другому человеку, другому народу, проявление участия, расположения, поддержки другим </a:t>
            </a:r>
            <a:r>
              <a:rPr lang="ru-RU" sz="2200" dirty="0" smtClean="0"/>
              <a:t>людям</a:t>
            </a:r>
            <a:r>
              <a:rPr lang="ru-RU" sz="2200" dirty="0" smtClean="0"/>
              <a:t>;</a:t>
            </a:r>
            <a:endParaRPr lang="ru-RU" sz="2200" dirty="0"/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практически все люди, которые приезжают в Беларусь, выделяют </a:t>
            </a:r>
            <a:r>
              <a:rPr lang="ru-RU" sz="2200" b="1" dirty="0"/>
              <a:t>гостеприимство</a:t>
            </a:r>
            <a:r>
              <a:rPr lang="ru-RU" sz="2200" dirty="0"/>
              <a:t> белорусов.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7807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2D73396-A178-407E-8BF2-0EE2975D03AE}"/>
              </a:ext>
            </a:extLst>
          </p:cNvPr>
          <p:cNvSpPr txBox="1">
            <a:spLocks/>
          </p:cNvSpPr>
          <p:nvPr/>
        </p:nvSpPr>
        <p:spPr>
          <a:xfrm>
            <a:off x="785219" y="621028"/>
            <a:ext cx="818578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Премия Президента Республики Беларусь «За духовное возрождение»</a:t>
            </a:r>
            <a:endParaRPr lang="x-none" sz="25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BE8F064-E3E1-4EE6-B140-A24D6CBDA64A}"/>
              </a:ext>
            </a:extLst>
          </p:cNvPr>
          <p:cNvCxnSpPr/>
          <p:nvPr/>
        </p:nvCxnSpPr>
        <p:spPr>
          <a:xfrm>
            <a:off x="599599" y="202870"/>
            <a:ext cx="1382" cy="176291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Миссия выполнима! Коллектив библиотеки награжден премией «За духовное  возрождение»">
            <a:extLst>
              <a:ext uri="{FF2B5EF4-FFF2-40B4-BE49-F238E27FC236}">
                <a16:creationId xmlns:a16="http://schemas.microsoft.com/office/drawing/2014/main" xmlns="" id="{93D000EB-4B8F-4E0C-AA03-2B42A3A9D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408"/>
          <a:stretch/>
        </p:blipFill>
        <p:spPr bwMode="auto">
          <a:xfrm>
            <a:off x="599599" y="2071301"/>
            <a:ext cx="5665902" cy="23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53E5E8-0DCF-4643-8F35-6A85F75A7259}"/>
              </a:ext>
            </a:extLst>
          </p:cNvPr>
          <p:cNvSpPr txBox="1"/>
          <p:nvPr/>
        </p:nvSpPr>
        <p:spPr>
          <a:xfrm>
            <a:off x="6623219" y="1787865"/>
            <a:ext cx="5179313" cy="2911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2200" dirty="0"/>
              <a:t>Уже более 20 лет в нашей стране отмечают заслуги тех, чья жизнь и работа пронизаны идеями гуманизма. </a:t>
            </a:r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endParaRPr lang="ru-RU" sz="2200" dirty="0"/>
          </a:p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2200" dirty="0"/>
              <a:t>Название премии </a:t>
            </a:r>
            <a:r>
              <a:rPr lang="ru-RU" sz="2200" b="1" dirty="0"/>
              <a:t>«За духовное возрождение»</a:t>
            </a:r>
            <a:r>
              <a:rPr lang="ru-RU" sz="2200" dirty="0"/>
              <a:t> предполагает наличие у претендента, помимо творческих и гуманитарных заслуг, также безупречных моральных и нравственных качеств.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E6B8F2-53E2-4727-942D-B65436EC5F6A}"/>
              </a:ext>
            </a:extLst>
          </p:cNvPr>
          <p:cNvSpPr txBox="1"/>
          <p:nvPr/>
        </p:nvSpPr>
        <p:spPr>
          <a:xfrm>
            <a:off x="425950" y="4764408"/>
            <a:ext cx="11376581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300"/>
              </a:spcAft>
            </a:pPr>
            <a:r>
              <a:rPr lang="ru-RU" sz="2200" b="0" i="0" dirty="0">
                <a:solidFill>
                  <a:srgbClr val="222222"/>
                </a:solidFill>
                <a:effectLst/>
              </a:rPr>
              <a:t>Премия Президента Республики Беларусь </a:t>
            </a:r>
            <a:r>
              <a:rPr lang="ru-RU" sz="2200" b="1" i="0" dirty="0">
                <a:solidFill>
                  <a:srgbClr val="222222"/>
                </a:solidFill>
                <a:effectLst/>
              </a:rPr>
              <a:t>«За духовное возрождение»</a:t>
            </a:r>
            <a:r>
              <a:rPr lang="ru-RU" sz="2200" b="0" i="0" dirty="0">
                <a:solidFill>
                  <a:srgbClr val="222222"/>
                </a:solidFill>
                <a:effectLst/>
              </a:rPr>
              <a:t> присуждается ежегодно за выдающиеся произведения художественной литературы и искусства, активную деятельность в гуманитарной области, способствующую сбережению и приумножению национального культурного достояния, воспитанию у молодежи любви к Отечеству, утверждению духовных ценностей и художественно-нравственных традиций, идей человеколюбия, благотворительности и милосердия.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9280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52D73396-A178-407E-8BF2-0EE2975D03AE}"/>
              </a:ext>
            </a:extLst>
          </p:cNvPr>
          <p:cNvSpPr txBox="1">
            <a:spLocks/>
          </p:cNvSpPr>
          <p:nvPr/>
        </p:nvSpPr>
        <p:spPr>
          <a:xfrm>
            <a:off x="785219" y="621028"/>
            <a:ext cx="8185785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Премия Президента Республики Беларусь «За духовное возрождение»</a:t>
            </a:r>
            <a:endParaRPr lang="x-none" sz="25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BE8F064-E3E1-4EE6-B140-A24D6CBDA64A}"/>
              </a:ext>
            </a:extLst>
          </p:cNvPr>
          <p:cNvCxnSpPr/>
          <p:nvPr/>
        </p:nvCxnSpPr>
        <p:spPr>
          <a:xfrm>
            <a:off x="599599" y="202870"/>
            <a:ext cx="1382" cy="176291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491EBD3-3A42-489E-BE02-0FA2C6691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4666" r="14571" b="5853"/>
          <a:stretch/>
        </p:blipFill>
        <p:spPr bwMode="auto">
          <a:xfrm>
            <a:off x="696641" y="2020255"/>
            <a:ext cx="4975103" cy="3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FB7A767-7DC3-4DBB-902E-80D42D05E5FD}"/>
              </a:ext>
            </a:extLst>
          </p:cNvPr>
          <p:cNvSpPr txBox="1"/>
          <p:nvPr/>
        </p:nvSpPr>
        <p:spPr>
          <a:xfrm>
            <a:off x="5859482" y="1965785"/>
            <a:ext cx="5657442" cy="5198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2200" dirty="0"/>
              <a:t>По итогам </a:t>
            </a:r>
            <a:r>
              <a:rPr lang="ru-RU" sz="2200" b="1" dirty="0"/>
              <a:t>2020 года </a:t>
            </a:r>
            <a:r>
              <a:rPr lang="ru-RU" sz="2200" dirty="0"/>
              <a:t>присуждены: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5 премий </a:t>
            </a:r>
            <a:r>
              <a:rPr lang="ru-RU" sz="2200" dirty="0">
                <a:sym typeface="Symbol" panose="05050102010706020507" pitchFamily="18" charset="2"/>
              </a:rPr>
              <a:t></a:t>
            </a:r>
            <a:r>
              <a:rPr lang="ru-RU" sz="2200" b="1" dirty="0"/>
              <a:t> </a:t>
            </a:r>
            <a:r>
              <a:rPr lang="ru-RU" sz="2200" dirty="0"/>
              <a:t>трудовым и авторским коллективам, представителям религиозной и образовательной организаций за активную деятельность в гуманитарной сфере;    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b="1" dirty="0"/>
              <a:t>10 специальных премий </a:t>
            </a:r>
            <a:r>
              <a:rPr lang="ru-RU" sz="2200" dirty="0">
                <a:sym typeface="Symbol" panose="05050102010706020507" pitchFamily="18" charset="2"/>
              </a:rPr>
              <a:t> </a:t>
            </a:r>
            <a:r>
              <a:rPr lang="ru-RU" sz="2200" dirty="0" smtClean="0">
                <a:sym typeface="Symbol" panose="05050102010706020507" pitchFamily="18" charset="2"/>
              </a:rPr>
              <a:t>получившим </a:t>
            </a:r>
            <a:r>
              <a:rPr lang="ru-RU" sz="2200" dirty="0"/>
              <a:t>общественное </a:t>
            </a:r>
            <a:r>
              <a:rPr lang="ru-RU" sz="2200" dirty="0" smtClean="0"/>
              <a:t>признание деятелям </a:t>
            </a:r>
            <a:r>
              <a:rPr lang="ru-RU" sz="2200" dirty="0"/>
              <a:t>культуры и искусства за выдающиеся достижения в сфере музыкального искусства, музейного и библиотечного дела, журналистики, телевидения, народного и любительского художественного творчества, обучения и воспитания творческой </a:t>
            </a:r>
            <a:r>
              <a:rPr lang="ru-RU" sz="2200" dirty="0" smtClean="0"/>
              <a:t>молодежи.</a:t>
            </a:r>
            <a:endParaRPr lang="ru-RU" sz="2200" dirty="0"/>
          </a:p>
          <a:p>
            <a:pPr marL="285750" indent="-285750" algn="just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sz="2200" dirty="0"/>
          </a:p>
        </p:txBody>
      </p:sp>
      <p:pic>
        <p:nvPicPr>
          <p:cNvPr id="9" name="Рисунок 8">
            <a:hlinkClick r:id="rId5"/>
            <a:extLst>
              <a:ext uri="{FF2B5EF4-FFF2-40B4-BE49-F238E27FC236}">
                <a16:creationId xmlns:a16="http://schemas.microsoft.com/office/drawing/2014/main" xmlns="" id="{46C18AA1-BFD8-4F32-825A-FA64805704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909" y="5327485"/>
            <a:ext cx="820622" cy="8117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292EA25-D952-471C-B2D6-46D1DB343E8F}"/>
              </a:ext>
            </a:extLst>
          </p:cNvPr>
          <p:cNvSpPr/>
          <p:nvPr/>
        </p:nvSpPr>
        <p:spPr>
          <a:xfrm>
            <a:off x="1958347" y="5327485"/>
            <a:ext cx="331799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 dirty="0"/>
              <a:t>Выступление А.Г. Лукашенко на церемонии вручения премии «За духовное возрождение»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86104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413</Words>
  <Application>Microsoft Office PowerPoint</Application>
  <PresentationFormat>Произвольный</PresentationFormat>
  <Paragraphs>34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Arial Black</vt:lpstr>
      <vt:lpstr>Symbol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Татьяна</cp:lastModifiedBy>
  <cp:revision>165</cp:revision>
  <cp:lastPrinted>2018-12-07T06:48:34Z</cp:lastPrinted>
  <dcterms:created xsi:type="dcterms:W3CDTF">2018-12-03T10:14:15Z</dcterms:created>
  <dcterms:modified xsi:type="dcterms:W3CDTF">2021-04-06T06:04:45Z</dcterms:modified>
</cp:coreProperties>
</file>