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7" r:id="rId2"/>
    <p:sldId id="279" r:id="rId3"/>
    <p:sldId id="296" r:id="rId4"/>
    <p:sldId id="295" r:id="rId5"/>
    <p:sldId id="281" r:id="rId6"/>
    <p:sldId id="292" r:id="rId7"/>
    <p:sldId id="283" r:id="rId8"/>
    <p:sldId id="284" r:id="rId9"/>
    <p:sldId id="285" r:id="rId10"/>
    <p:sldId id="293" r:id="rId11"/>
    <p:sldId id="297" r:id="rId12"/>
    <p:sldId id="298" r:id="rId13"/>
    <p:sldId id="299" r:id="rId14"/>
  </p:sldIdLst>
  <p:sldSz cx="12192000" cy="6858000"/>
  <p:notesSz cx="6858000" cy="9144000"/>
  <p:embeddedFontLst>
    <p:embeddedFont>
      <p:font typeface="Arial Black" pitchFamily="34" charset="0"/>
      <p:bold r:id="rId16"/>
    </p:embeddedFont>
    <p:embeddedFont>
      <p:font typeface="Calibri Light" charset="0"/>
      <p:regular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B91D16"/>
    <a:srgbClr val="FFB7B7"/>
    <a:srgbClr val="E01F1A"/>
    <a:srgbClr val="DA2320"/>
    <a:srgbClr val="E2201B"/>
    <a:srgbClr val="AC1B16"/>
    <a:srgbClr val="2A5F7F"/>
    <a:srgbClr val="204D6E"/>
    <a:srgbClr val="235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4494" autoAdjust="0"/>
  </p:normalViewPr>
  <p:slideViewPr>
    <p:cSldViewPr snapToGrid="0">
      <p:cViewPr>
        <p:scale>
          <a:sx n="80" d="100"/>
          <a:sy n="80" d="100"/>
        </p:scale>
        <p:origin x="-984" y="-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19.09.2019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1943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36298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573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8279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4391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0513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2917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9273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966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hyperlink" Target="https://cdn11.img.sputnik.by/images/104269/30/1042693084.png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microsoft.com/office/2007/relationships/hdphoto" Target="../media/hdphoto20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hyperlink" Target="https://youtu.be/Cpzs0PIQrp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2.wdp"/><Relationship Id="rId5" Type="http://schemas.openxmlformats.org/officeDocument/2006/relationships/image" Target="../media/image26.png"/><Relationship Id="rId4" Type="http://schemas.openxmlformats.org/officeDocument/2006/relationships/hyperlink" Target="https://cdn11.img.sputnik.by/images/104269/30/1042693084.png" TargetMode="External"/><Relationship Id="rId9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elstat.gov.by/upload-belstat/upload-belstat-video/Perepis_2019_1_.mp4" TargetMode="External"/><Relationship Id="rId13" Type="http://schemas.microsoft.com/office/2007/relationships/hdphoto" Target="../media/hdphoto27.wdp"/><Relationship Id="rId3" Type="http://schemas.openxmlformats.org/officeDocument/2006/relationships/image" Target="../media/image7.png"/><Relationship Id="rId7" Type="http://schemas.microsoft.com/office/2007/relationships/hdphoto" Target="../media/hdphoto24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hyperlink" Target="http://www.belstat.gov.by/informatsiya-dlya-respondenta/perepis-naseleniya/" TargetMode="External"/><Relationship Id="rId5" Type="http://schemas.microsoft.com/office/2007/relationships/hdphoto" Target="../media/hdphoto25.wdp"/><Relationship Id="rId10" Type="http://schemas.microsoft.com/office/2007/relationships/hdphoto" Target="../media/hdphoto26.wdp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hyperlink" Target="https://www.un.org/sustainabledevelopment/ru/sustainable-development-goals/" TargetMode="External"/><Relationship Id="rId10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hyperlink" Target="https://sdgsinaction.com/ru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microsoft.com/office/2007/relationships/hdphoto" Target="../media/hdphoto1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hyperlink" Target="https://drive.google.com/open?id=1oOjjCN7mWAJqtN3lRnJXQg3CCHqyROoh&amp;usp=sharing" TargetMode="External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minsk2019.by/ru" TargetMode="External"/><Relationship Id="rId3" Type="http://schemas.openxmlformats.org/officeDocument/2006/relationships/hyperlink" Target="https://youtu.be/p6bjU9MTgPg" TargetMode="External"/><Relationship Id="rId7" Type="http://schemas.microsoft.com/office/2007/relationships/hdphoto" Target="../media/hdphoto17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184239" y="100632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0" y="613679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Сентябрь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2019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E8A43DB-0F94-4D29-9961-3C25039C203F}"/>
              </a:ext>
            </a:extLst>
          </p:cNvPr>
          <p:cNvSpPr/>
          <p:nvPr/>
        </p:nvSpPr>
        <p:spPr>
          <a:xfrm>
            <a:off x="4431386" y="2103309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1305957"/>
            <a:ext cx="3782558" cy="4246086"/>
          </a:xfrm>
          <a:prstGeom prst="rect">
            <a:avLst/>
          </a:prstGeom>
        </p:spPr>
      </p:pic>
      <p:sp>
        <p:nvSpPr>
          <p:cNvPr id="8" name="Google Shape;194;p25">
            <a:extLst>
              <a:ext uri="{FF2B5EF4-FFF2-40B4-BE49-F238E27FC236}">
                <a16:creationId xmlns:a16="http://schemas.microsoft.com/office/drawing/2014/main" xmlns="" id="{CAD40D02-1F78-4AF1-BE81-D910BD038BDA}"/>
              </a:ext>
            </a:extLst>
          </p:cNvPr>
          <p:cNvSpPr txBox="1">
            <a:spLocks/>
          </p:cNvSpPr>
          <p:nvPr/>
        </p:nvSpPr>
        <p:spPr>
          <a:xfrm>
            <a:off x="4431386" y="2552406"/>
            <a:ext cx="7539702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«Беларусь – страна мира, дружбы и добрососедства»</a:t>
            </a:r>
            <a:endParaRPr lang="ru-RU" sz="3600" b="1" dirty="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11" name="Прямоугольник 10"/>
          <p:cNvSpPr/>
          <p:nvPr/>
        </p:nvSpPr>
        <p:spPr>
          <a:xfrm>
            <a:off x="365988" y="1432167"/>
            <a:ext cx="637168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Беларусь принимает новые крупные международные спортивные события: </a:t>
            </a:r>
          </a:p>
          <a:p>
            <a:pPr algn="just"/>
            <a:endParaRPr lang="ru-RU" sz="2400" b="1" dirty="0"/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9−10 сентября 2019 г. </a:t>
            </a:r>
            <a:r>
              <a:rPr lang="ru-RU" sz="2400" dirty="0"/>
              <a:t>(г. Минск, стадион «Динамо») ‒ первая международная матчевая встреча по легкой атлетике между сборными командами Европы и США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latin typeface="Arial Black" panose="020B0A04020102020204" pitchFamily="34" charset="0"/>
              </a:rPr>
              <a:t>май 2021 г. </a:t>
            </a:r>
            <a:r>
              <a:rPr lang="ru-RU" sz="2400" dirty="0"/>
              <a:t>(г. Минск, г. Рига) ‒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85-й </a:t>
            </a:r>
            <a:r>
              <a:rPr lang="ru-RU" sz="2400" dirty="0"/>
              <a:t>чемпионат мира по хоккею с шайбой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latin typeface="Arial Black" panose="020B0A04020102020204" pitchFamily="34" charset="0"/>
              </a:rPr>
              <a:t>август 2022 г. </a:t>
            </a:r>
            <a:r>
              <a:rPr lang="ru-RU" sz="2400" dirty="0"/>
              <a:t>(г. Минск) ‒ Всемирная шахматная олимпиада </a:t>
            </a:r>
          </a:p>
        </p:txBody>
      </p:sp>
      <p:pic>
        <p:nvPicPr>
          <p:cNvPr id="6148" name="Picture 4" descr="ÐÐ°ÑÑÐ¸Ð½ÐºÐ¸ Ð¿Ð¾ Ð·Ð°Ð¿ÑÐ¾ÑÑ Ð¼Ð°ÑÑÐµÐ²Ð°Ñ Ð²ÑÑÑÐµÑÐ° Ð¿Ð¾ Ð»ÐµÐ³ÐºÐ¾Ð¹ Ð°ÑÐ»ÐµÑÐ¸ÐºÐµ ÐµÐ²ÑÐ¾Ð¿Ð° ÑÑÐ° Ð¸ÑÐ¾Ð³Ð¸">
            <a:hlinkClick r:id="rId3"/>
            <a:extLst>
              <a:ext uri="{FF2B5EF4-FFF2-40B4-BE49-F238E27FC236}">
                <a16:creationId xmlns:a16="http://schemas.microsoft.com/office/drawing/2014/main" xmlns="" id="{6423BFAB-10E6-4CBC-96D0-6567CB9E1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90" t="8261" r="29540" b="9377"/>
          <a:stretch/>
        </p:blipFill>
        <p:spPr bwMode="auto">
          <a:xfrm>
            <a:off x="6842173" y="2920397"/>
            <a:ext cx="900282" cy="104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CB533D7-5908-4D47-8002-161B12FCB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172" y="3932570"/>
            <a:ext cx="543666" cy="5391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C4E5DA-8271-4B24-BC0C-16F4AD442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89" y="1393054"/>
            <a:ext cx="3684185" cy="5004931"/>
          </a:xfrm>
          <a:prstGeom prst="rect">
            <a:avLst/>
          </a:prstGeom>
        </p:spPr>
      </p:pic>
      <p:sp>
        <p:nvSpPr>
          <p:cNvPr id="9" name="Заголовок 9">
            <a:extLst>
              <a:ext uri="{FF2B5EF4-FFF2-40B4-BE49-F238E27FC236}">
                <a16:creationId xmlns:a16="http://schemas.microsoft.com/office/drawing/2014/main" xmlns="" id="{C129C7AF-B9B9-476A-9D14-DF23D4CEF688}"/>
              </a:ext>
            </a:extLst>
          </p:cNvPr>
          <p:cNvSpPr txBox="1">
            <a:spLocks/>
          </p:cNvSpPr>
          <p:nvPr/>
        </p:nvSpPr>
        <p:spPr>
          <a:xfrm>
            <a:off x="1092529" y="774529"/>
            <a:ext cx="10850075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Беларусь — страна ярких спортивных побед</a:t>
            </a:r>
          </a:p>
        </p:txBody>
      </p:sp>
    </p:spTree>
    <p:extLst>
      <p:ext uri="{BB962C8B-B14F-4D97-AF65-F5344CB8AC3E}">
        <p14:creationId xmlns:p14="http://schemas.microsoft.com/office/powerpoint/2010/main" val="345243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CB533D7-5908-4D47-8002-161B12FCB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38" y="4545206"/>
            <a:ext cx="1019556" cy="1011128"/>
          </a:xfrm>
          <a:prstGeom prst="rect">
            <a:avLst/>
          </a:prstGeom>
        </p:spPr>
      </p:pic>
      <p:sp>
        <p:nvSpPr>
          <p:cNvPr id="9" name="Заголовок 9">
            <a:extLst>
              <a:ext uri="{FF2B5EF4-FFF2-40B4-BE49-F238E27FC236}">
                <a16:creationId xmlns:a16="http://schemas.microsoft.com/office/drawing/2014/main" xmlns="" id="{C129C7AF-B9B9-476A-9D14-DF23D4CEF688}"/>
              </a:ext>
            </a:extLst>
          </p:cNvPr>
          <p:cNvSpPr txBox="1">
            <a:spLocks/>
          </p:cNvSpPr>
          <p:nvPr/>
        </p:nvSpPr>
        <p:spPr>
          <a:xfrm>
            <a:off x="1104405" y="774529"/>
            <a:ext cx="1083820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8E40"/>
                </a:solidFill>
              </a:rPr>
              <a:t>Беларусь</a:t>
            </a:r>
            <a:r>
              <a:rPr lang="ru-RU" dirty="0"/>
              <a:t> </a:t>
            </a:r>
            <a:r>
              <a:rPr lang="ru-RU" dirty="0">
                <a:solidFill>
                  <a:srgbClr val="008E40"/>
                </a:solidFill>
              </a:rPr>
              <a:t>— страна ярких спортивных побед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5DE5067-EB3A-46C2-848F-B7E58C390C84}"/>
              </a:ext>
            </a:extLst>
          </p:cNvPr>
          <p:cNvSpPr/>
          <p:nvPr/>
        </p:nvSpPr>
        <p:spPr>
          <a:xfrm>
            <a:off x="2873272" y="1452944"/>
            <a:ext cx="88443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b="1" dirty="0">
                <a:latin typeface="Arial Black" panose="020B0A04020102020204" pitchFamily="34" charset="0"/>
              </a:rPr>
              <a:t>9−10 сентября 2019 г. </a:t>
            </a:r>
            <a:r>
              <a:rPr lang="ru-RU" sz="2200" dirty="0"/>
              <a:t>(г. Минск, стадион «Динамо») прошла первая международная матчевая встреча по легкой атлетике между сборными командами Европы и США.</a:t>
            </a:r>
          </a:p>
        </p:txBody>
      </p:sp>
      <p:pic>
        <p:nvPicPr>
          <p:cNvPr id="4" name="Рисунок 3">
            <a:hlinkClick r:id="rId4"/>
            <a:extLst>
              <a:ext uri="{FF2B5EF4-FFF2-40B4-BE49-F238E27FC236}">
                <a16:creationId xmlns:a16="http://schemas.microsoft.com/office/drawing/2014/main" xmlns="" id="{DC66D194-C8CA-4405-ACEC-8B8083D86B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151" y="3258677"/>
            <a:ext cx="4252375" cy="2824794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Ð¼ÐµÐ¶Ð´ÑÐ½Ð°ÑÐ¾Ð´Ð½Ð°Ñ Ð¼Ð°ÑÑÐµÐ²Ð°Ñ Ð²ÑÑÑÐµÑÐ° Ð¿Ð¾ Ð»ÐµÐ³ÐºÐ¾Ð¹ Ð°ÑÐ»ÐµÑÐ¸ÐºÐµ Ð¼ÐµÐ¶Ð´Ñ ÑÐ±Ð¾ÑÐ½ÑÐ¼Ð¸ ÐºÐ¾Ð¼Ð°Ð½Ð´Ð°Ð¼Ð¸ ÐÐ²ÑÐ¾Ð¿Ñ Ð¸ Ð¡Ð¨Ð">
            <a:hlinkClick r:id="rId7"/>
            <a:extLst>
              <a:ext uri="{FF2B5EF4-FFF2-40B4-BE49-F238E27FC236}">
                <a16:creationId xmlns:a16="http://schemas.microsoft.com/office/drawing/2014/main" xmlns="" id="{21AF6409-1392-4DE7-93D8-EAC2680BF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49" t="8340" r="30578" b="10369"/>
          <a:stretch/>
        </p:blipFill>
        <p:spPr bwMode="auto">
          <a:xfrm>
            <a:off x="249395" y="1378376"/>
            <a:ext cx="2436756" cy="282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74E4C3F-F241-48E8-B0D7-AED2CB9936D4}"/>
              </a:ext>
            </a:extLst>
          </p:cNvPr>
          <p:cNvSpPr/>
          <p:nvPr/>
        </p:nvSpPr>
        <p:spPr>
          <a:xfrm>
            <a:off x="6938526" y="2450058"/>
            <a:ext cx="525347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200" dirty="0"/>
              <a:t>В турнире участвовало </a:t>
            </a:r>
            <a:r>
              <a:rPr lang="ru-RU" sz="2200" b="1" dirty="0"/>
              <a:t>14 белорусских </a:t>
            </a:r>
            <a:r>
              <a:rPr lang="ru-RU" sz="2200" b="1" dirty="0" smtClean="0"/>
              <a:t>спортсменов</a:t>
            </a:r>
            <a:r>
              <a:rPr lang="ru-RU" sz="2200" dirty="0" smtClean="0"/>
              <a:t>, они принесли </a:t>
            </a:r>
            <a:r>
              <a:rPr lang="ru-RU" sz="2200" dirty="0"/>
              <a:t>в европейскую копилку </a:t>
            </a:r>
            <a:r>
              <a:rPr lang="ru-RU" sz="2200" b="1" dirty="0"/>
              <a:t>75 очков</a:t>
            </a:r>
            <a:r>
              <a:rPr lang="ru-RU" sz="2200" dirty="0"/>
              <a:t>.</a:t>
            </a:r>
          </a:p>
          <a:p>
            <a:pPr>
              <a:spcBef>
                <a:spcPts val="1200"/>
              </a:spcBef>
            </a:pPr>
            <a:r>
              <a:rPr lang="ru-RU" sz="2200" b="1" dirty="0"/>
              <a:t>Максим </a:t>
            </a:r>
            <a:r>
              <a:rPr lang="ru-RU" sz="2200" b="1" dirty="0" err="1"/>
              <a:t>Недосеков</a:t>
            </a:r>
            <a:r>
              <a:rPr lang="ru-RU" sz="2200" b="1" dirty="0"/>
              <a:t> </a:t>
            </a:r>
            <a:r>
              <a:rPr lang="ru-RU" sz="2200" dirty="0"/>
              <a:t>в прыжках в высоту покорил планку 2 метра 35 сантиметров – лучший результат сезона в мире.</a:t>
            </a:r>
          </a:p>
          <a:p>
            <a:pPr>
              <a:spcBef>
                <a:spcPts val="1200"/>
              </a:spcBef>
            </a:pPr>
            <a:r>
              <a:rPr lang="ru-RU" sz="2200" u="sng" dirty="0"/>
              <a:t>Также призовые места были завоеваны: </a:t>
            </a:r>
            <a:r>
              <a:rPr lang="ru-RU" sz="2200" b="1" dirty="0"/>
              <a:t>Анастасией </a:t>
            </a:r>
            <a:r>
              <a:rPr lang="ru-RU" sz="2200" b="1" dirty="0" smtClean="0"/>
              <a:t>Мирончик-Ивановой </a:t>
            </a:r>
            <a:r>
              <a:rPr lang="ru-RU" sz="2200" dirty="0"/>
              <a:t>(</a:t>
            </a:r>
            <a:r>
              <a:rPr lang="be-BY" sz="2200" dirty="0"/>
              <a:t>прыжки в </a:t>
            </a:r>
            <a:r>
              <a:rPr lang="be-BY" sz="2200" dirty="0" smtClean="0"/>
              <a:t>длину - золото</a:t>
            </a:r>
            <a:r>
              <a:rPr lang="ru-RU" sz="2200" dirty="0" smtClean="0"/>
              <a:t>), </a:t>
            </a:r>
            <a:br>
              <a:rPr lang="ru-RU" sz="2200" dirty="0" smtClean="0"/>
            </a:br>
            <a:r>
              <a:rPr lang="ru-RU" sz="2200" b="1" dirty="0" smtClean="0"/>
              <a:t>Татьяной </a:t>
            </a:r>
            <a:r>
              <a:rPr lang="ru-RU" sz="2200" b="1" dirty="0" err="1"/>
              <a:t>Холодович</a:t>
            </a:r>
            <a:r>
              <a:rPr lang="ru-RU" sz="2200" b="1" dirty="0"/>
              <a:t> </a:t>
            </a:r>
            <a:r>
              <a:rPr lang="ru-RU" sz="2200" dirty="0"/>
              <a:t>и </a:t>
            </a:r>
            <a:r>
              <a:rPr lang="ru-RU" sz="2200" b="1" dirty="0"/>
              <a:t>Анной </a:t>
            </a:r>
            <a:r>
              <a:rPr lang="ru-RU" sz="2200" b="1" dirty="0" err="1"/>
              <a:t>Малыщик</a:t>
            </a:r>
            <a:r>
              <a:rPr lang="ru-RU" sz="2200" dirty="0"/>
              <a:t> (</a:t>
            </a:r>
            <a:r>
              <a:rPr lang="be-BY" sz="2200" dirty="0"/>
              <a:t>метание молота</a:t>
            </a:r>
            <a:r>
              <a:rPr lang="be-BY" sz="2200" dirty="0" smtClean="0"/>
              <a:t>)</a:t>
            </a:r>
            <a:r>
              <a:rPr lang="ru-RU" sz="2200" dirty="0"/>
              <a:t> , </a:t>
            </a:r>
            <a:r>
              <a:rPr lang="ru-RU" sz="2200" b="1" dirty="0"/>
              <a:t>Эльвирой Герман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dirty="0" smtClean="0"/>
              <a:t>(</a:t>
            </a:r>
            <a:r>
              <a:rPr lang="ru-RU" sz="2200" dirty="0"/>
              <a:t>бег на 100 м с барьерами). </a:t>
            </a:r>
            <a:endParaRPr lang="x-none" sz="2200" dirty="0"/>
          </a:p>
        </p:txBody>
      </p:sp>
    </p:spTree>
    <p:extLst>
      <p:ext uri="{BB962C8B-B14F-4D97-AF65-F5344CB8AC3E}">
        <p14:creationId xmlns:p14="http://schemas.microsoft.com/office/powerpoint/2010/main" val="37822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xmlns="" id="{C129C7AF-B9B9-476A-9D14-DF23D4CEF688}"/>
              </a:ext>
            </a:extLst>
          </p:cNvPr>
          <p:cNvSpPr txBox="1">
            <a:spLocks/>
          </p:cNvSpPr>
          <p:nvPr/>
        </p:nvSpPr>
        <p:spPr>
          <a:xfrm>
            <a:off x="448408" y="710709"/>
            <a:ext cx="11494197" cy="839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rgbClr val="0070C0"/>
                </a:solidFill>
              </a:rPr>
              <a:t>Перепись населения: </a:t>
            </a: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>взгляд  </a:t>
            </a:r>
            <a:r>
              <a:rPr lang="ru-RU" sz="2800" dirty="0">
                <a:solidFill>
                  <a:srgbClr val="0070C0"/>
                </a:solidFill>
              </a:rPr>
              <a:t>на настоящее – шаг в будущее!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5DE5067-EB3A-46C2-848F-B7E58C390C84}"/>
              </a:ext>
            </a:extLst>
          </p:cNvPr>
          <p:cNvSpPr/>
          <p:nvPr/>
        </p:nvSpPr>
        <p:spPr>
          <a:xfrm>
            <a:off x="3695700" y="1550483"/>
            <a:ext cx="8165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400" dirty="0" smtClean="0">
                <a:latin typeface="Arial Black" panose="020B0A04020102020204" pitchFamily="34" charset="0"/>
              </a:rPr>
              <a:t>С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Arial Black" panose="020B0A04020102020204" pitchFamily="34" charset="0"/>
              </a:rPr>
              <a:t>4 </a:t>
            </a:r>
            <a:r>
              <a:rPr lang="ru-RU" sz="2400" dirty="0">
                <a:latin typeface="Arial Black" panose="020B0A04020102020204" pitchFamily="34" charset="0"/>
              </a:rPr>
              <a:t>по 30 октября 2019 года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Республике Беларусь пройдет перепись населения.</a:t>
            </a:r>
            <a:endParaRPr lang="ru-RU" sz="2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739E988-4F87-4F15-9226-112E8DA05D5C}"/>
              </a:ext>
            </a:extLst>
          </p:cNvPr>
          <p:cNvSpPr/>
          <p:nvPr/>
        </p:nvSpPr>
        <p:spPr>
          <a:xfrm>
            <a:off x="1694263" y="6118101"/>
            <a:ext cx="96653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В Республике Беларусь перепись населения проходила в </a:t>
            </a:r>
            <a:r>
              <a:rPr lang="ru-RU" sz="2200" b="1" dirty="0"/>
              <a:t>1999 г. </a:t>
            </a:r>
            <a:r>
              <a:rPr lang="ru-RU" sz="2200" dirty="0"/>
              <a:t>и </a:t>
            </a:r>
            <a:r>
              <a:rPr lang="ru-RU" sz="2200" b="1" dirty="0"/>
              <a:t>2009 г.</a:t>
            </a:r>
            <a:r>
              <a:rPr lang="ru-RU" sz="2200" dirty="0"/>
              <a:t> </a:t>
            </a:r>
            <a:endParaRPr lang="x-none" sz="2200" dirty="0"/>
          </a:p>
        </p:txBody>
      </p:sp>
      <p:pic>
        <p:nvPicPr>
          <p:cNvPr id="4102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A971CEE7-4365-48C6-91DF-5A9E6253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6" y="1509534"/>
            <a:ext cx="2917711" cy="291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96FFA03-207E-4F04-80BE-EFFF6890E377}"/>
              </a:ext>
            </a:extLst>
          </p:cNvPr>
          <p:cNvSpPr/>
          <p:nvPr/>
        </p:nvSpPr>
        <p:spPr>
          <a:xfrm>
            <a:off x="3695700" y="2594081"/>
            <a:ext cx="7983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/>
              <a:t>Перепись населения </a:t>
            </a:r>
            <a:r>
              <a:rPr lang="x-none" sz="2200" dirty="0"/>
              <a:t>— </a:t>
            </a:r>
            <a:r>
              <a:rPr lang="ru-RU" sz="2200" dirty="0"/>
              <a:t>периодический или единовременный процесс сбора информации о численности и составе населения, получение демографических, экономических, социальных данных о жителях страны и отдельных территорий.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F1F3509-53BD-4483-B5A8-ED07B99DAF19}"/>
              </a:ext>
            </a:extLst>
          </p:cNvPr>
          <p:cNvSpPr/>
          <p:nvPr/>
        </p:nvSpPr>
        <p:spPr>
          <a:xfrm>
            <a:off x="448408" y="4226441"/>
            <a:ext cx="1144465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/>
              <a:t>Целью проведения переписи </a:t>
            </a:r>
            <a:r>
              <a:rPr lang="ru-RU" sz="2200" dirty="0"/>
              <a:t>является получение информации о населении Республики Беларусь, необходимой для разработки государственных прогнозов и программ социально-экономического развития Республики Беларусь, текущих расчетов и прогнозирования численности и состава населения, изучения размещения и использования трудовых ресурсов и осуществления научных исследований.</a:t>
            </a:r>
            <a:endParaRPr lang="x-none" sz="2200" dirty="0"/>
          </a:p>
        </p:txBody>
      </p:sp>
    </p:spTree>
    <p:extLst>
      <p:ext uri="{BB962C8B-B14F-4D97-AF65-F5344CB8AC3E}">
        <p14:creationId xmlns:p14="http://schemas.microsoft.com/office/powerpoint/2010/main" val="375165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CB533D7-5908-4D47-8002-161B12FCB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67" y="5334855"/>
            <a:ext cx="727766" cy="721750"/>
          </a:xfrm>
          <a:prstGeom prst="rect">
            <a:avLst/>
          </a:prstGeom>
        </p:spPr>
      </p:pic>
      <p:sp>
        <p:nvSpPr>
          <p:cNvPr id="9" name="Заголовок 9">
            <a:extLst>
              <a:ext uri="{FF2B5EF4-FFF2-40B4-BE49-F238E27FC236}">
                <a16:creationId xmlns:a16="http://schemas.microsoft.com/office/drawing/2014/main" xmlns="" id="{C129C7AF-B9B9-476A-9D14-DF23D4CEF688}"/>
              </a:ext>
            </a:extLst>
          </p:cNvPr>
          <p:cNvSpPr txBox="1">
            <a:spLocks/>
          </p:cNvSpPr>
          <p:nvPr/>
        </p:nvSpPr>
        <p:spPr>
          <a:xfrm>
            <a:off x="243376" y="710709"/>
            <a:ext cx="1169922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Перепись населения: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взгляд 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настоящее – шаг в будущее!</a:t>
            </a:r>
          </a:p>
        </p:txBody>
      </p:sp>
      <p:pic>
        <p:nvPicPr>
          <p:cNvPr id="5122" name="Picture 2" descr="ÐÐµÑÐµÐ¿Ð¸ÑÑ Ð½Ð°ÑÐµÐ»ÐµÐ½Ð¸Ñ 2019">
            <a:extLst>
              <a:ext uri="{FF2B5EF4-FFF2-40B4-BE49-F238E27FC236}">
                <a16:creationId xmlns:a16="http://schemas.microsoft.com/office/drawing/2014/main" xmlns="" id="{D3C06AFE-E49F-4E82-B1CC-26DD00642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2641" y="1528506"/>
            <a:ext cx="4944566" cy="478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73BDBA6D-727A-411B-9B51-62D4F395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0" y="1389238"/>
            <a:ext cx="2038976" cy="20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8"/>
            <a:extLst>
              <a:ext uri="{FF2B5EF4-FFF2-40B4-BE49-F238E27FC236}">
                <a16:creationId xmlns:a16="http://schemas.microsoft.com/office/drawing/2014/main" xmlns="" id="{BBCFF58C-B0AC-47E2-8A57-627AEE1176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376" y="4071085"/>
            <a:ext cx="1883385" cy="1241762"/>
          </a:xfrm>
          <a:prstGeom prst="rect">
            <a:avLst/>
          </a:prstGeom>
        </p:spPr>
      </p:pic>
      <p:pic>
        <p:nvPicPr>
          <p:cNvPr id="7" name="Рисунок 6">
            <a:hlinkClick r:id="rId11"/>
            <a:extLst>
              <a:ext uri="{FF2B5EF4-FFF2-40B4-BE49-F238E27FC236}">
                <a16:creationId xmlns:a16="http://schemas.microsoft.com/office/drawing/2014/main" xmlns="" id="{BC8813B5-FC33-400E-B7FE-F873F180C2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69" y="3596077"/>
            <a:ext cx="2044997" cy="39830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0D52F57-6D69-4B34-BCC4-EC5320DFEBF3}"/>
              </a:ext>
            </a:extLst>
          </p:cNvPr>
          <p:cNvSpPr/>
          <p:nvPr/>
        </p:nvSpPr>
        <p:spPr>
          <a:xfrm>
            <a:off x="7297207" y="1389238"/>
            <a:ext cx="480496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Переписи подлежат: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граждане Беларуси;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иностранные граждане и лица без гражданства, постоянно или временно проживающие/пребывающие в стране;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граждане Беларуси, иностранные граждане и лица без гражданства, которые постоянно проживают в Беларуси, но на дату переписи временно пребывали на территории иностранных государств.</a:t>
            </a:r>
          </a:p>
          <a:p>
            <a:pPr algn="just">
              <a:spcBef>
                <a:spcPts val="1200"/>
              </a:spcBef>
            </a:pPr>
            <a:r>
              <a:rPr lang="ru-RU" sz="2000" b="1" dirty="0" smtClean="0"/>
              <a:t>Выехавшие </a:t>
            </a:r>
            <a:r>
              <a:rPr lang="ru-RU" sz="2000" b="1" dirty="0"/>
              <a:t>за пределы страны в командировку, на работу, учебу на срок </a:t>
            </a:r>
            <a:br>
              <a:rPr lang="ru-RU" sz="2000" b="1" dirty="0"/>
            </a:br>
            <a:r>
              <a:rPr lang="ru-RU" sz="2000" b="1" dirty="0"/>
              <a:t>1 год и более переписи не подлежат.</a:t>
            </a:r>
            <a:endParaRPr lang="ru-RU" sz="2000" dirty="0"/>
          </a:p>
          <a:p>
            <a:pPr algn="just">
              <a:spcBef>
                <a:spcPts val="1200"/>
              </a:spcBef>
            </a:pPr>
            <a:r>
              <a:rPr lang="ru-RU" sz="2000" dirty="0"/>
              <a:t>В ходе обработки персональные данные будут </a:t>
            </a:r>
            <a:r>
              <a:rPr lang="ru-RU" sz="2000" b="1" dirty="0"/>
              <a:t>обезличены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388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323" y="3092567"/>
            <a:ext cx="6315318" cy="79500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О</a:t>
            </a:r>
            <a:r>
              <a:rPr lang="ru-RU" sz="3000" b="1" dirty="0"/>
              <a:t>тмечается  </a:t>
            </a:r>
            <a:r>
              <a:rPr lang="ru-RU" sz="3000" b="1" dirty="0">
                <a:latin typeface="Arial Black" panose="020B0A04020102020204" pitchFamily="34" charset="0"/>
              </a:rPr>
              <a:t>21 сентября </a:t>
            </a:r>
            <a:r>
              <a:rPr lang="ru-RU" sz="3000" b="1" dirty="0"/>
              <a:t>с 2002 г.</a:t>
            </a:r>
            <a:endParaRPr lang="x-none" sz="2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2821577" y="667775"/>
            <a:ext cx="628899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Международный день мира </a:t>
            </a:r>
            <a:endParaRPr lang="x-none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CBD141-658A-4553-B0A1-0F7C7CC4031D}"/>
              </a:ext>
            </a:extLst>
          </p:cNvPr>
          <p:cNvSpPr txBox="1"/>
          <p:nvPr/>
        </p:nvSpPr>
        <p:spPr>
          <a:xfrm>
            <a:off x="6521502" y="1158856"/>
            <a:ext cx="517813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>
              <a:lnSpc>
                <a:spcPct val="90000"/>
              </a:lnSpc>
            </a:pP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На других официальных языках ООН: </a:t>
            </a:r>
          </a:p>
          <a:p>
            <a:pPr marL="685800" lvl="1">
              <a:lnSpc>
                <a:spcPct val="90000"/>
              </a:lnSpc>
            </a:pPr>
            <a:r>
              <a:rPr lang="ru-RU" sz="2200" i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англ.</a:t>
            </a: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International 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Day of Peace</a:t>
            </a:r>
            <a:endParaRPr lang="ru-RU" sz="2200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85800" lvl="1">
              <a:lnSpc>
                <a:spcPct val="90000"/>
              </a:lnSpc>
            </a:pPr>
            <a:r>
              <a:rPr lang="ru-RU" sz="2200" i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араб.</a:t>
            </a: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AE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اليوم العالمي للسلام, ‎</a:t>
            </a:r>
            <a:endParaRPr lang="ru-RU" sz="2200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85800" lvl="1">
              <a:lnSpc>
                <a:spcPct val="90000"/>
              </a:lnSpc>
            </a:pPr>
            <a:r>
              <a:rPr lang="ru-RU" sz="2200" i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исп.</a:t>
            </a: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Día </a:t>
            </a:r>
            <a:r>
              <a:rPr lang="en-US" sz="22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Internacional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de la Paz</a:t>
            </a:r>
            <a:endParaRPr lang="ru-RU" sz="2200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85800" lvl="1">
              <a:lnSpc>
                <a:spcPct val="90000"/>
              </a:lnSpc>
            </a:pPr>
            <a:r>
              <a:rPr lang="ru-RU" sz="2200" i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кит.</a:t>
            </a: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ja-JP" alt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国际和平日</a:t>
            </a:r>
            <a:endParaRPr lang="ru-RU" altLang="ja-JP" sz="2200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85800" lvl="1">
              <a:lnSpc>
                <a:spcPct val="90000"/>
              </a:lnSpc>
            </a:pPr>
            <a:r>
              <a:rPr lang="ru-RU" sz="2200" i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фр.</a:t>
            </a: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Journée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internationale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22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paix</a:t>
            </a:r>
            <a:endParaRPr lang="en-US" sz="2200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AutoShape 4" descr="ÐÐ»Ð°ÐºÐ°Ñ">
            <a:extLst>
              <a:ext uri="{FF2B5EF4-FFF2-40B4-BE49-F238E27FC236}">
                <a16:creationId xmlns:a16="http://schemas.microsoft.com/office/drawing/2014/main" xmlns="" id="{06FFBE9F-57F3-4485-B1B7-07432A35C1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E439686-69A1-4E97-85C8-201277583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1271131"/>
            <a:ext cx="4079631" cy="543950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B710006-425B-44C2-A6D6-201C7477052B}"/>
              </a:ext>
            </a:extLst>
          </p:cNvPr>
          <p:cNvSpPr/>
          <p:nvPr/>
        </p:nvSpPr>
        <p:spPr>
          <a:xfrm>
            <a:off x="4793835" y="4071601"/>
            <a:ext cx="73981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00"/>
                </a:solidFill>
                <a:cs typeface="Calibri" panose="020F0502020204030204" pitchFamily="34" charset="0"/>
              </a:rPr>
              <a:t>Генеральной Ассамблеей этот день провозглашён как </a:t>
            </a:r>
            <a:r>
              <a:rPr lang="ru-RU" sz="2200" b="1" i="1" dirty="0">
                <a:solidFill>
                  <a:srgbClr val="000000"/>
                </a:solidFill>
                <a:cs typeface="Calibri" panose="020F0502020204030204" pitchFamily="34" charset="0"/>
              </a:rPr>
              <a:t>день отказа от насилия и прекращения огня во всём мире</a:t>
            </a:r>
            <a:r>
              <a:rPr lang="ru-RU" sz="2200" dirty="0">
                <a:solidFill>
                  <a:srgbClr val="000000"/>
                </a:solidFill>
                <a:cs typeface="Calibri" panose="020F0502020204030204" pitchFamily="34" charset="0"/>
              </a:rPr>
              <a:t>. </a:t>
            </a:r>
            <a:endParaRPr lang="x-none" sz="22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FEBDD5C-3C32-4FAA-824A-C8445F7C37A9}"/>
              </a:ext>
            </a:extLst>
          </p:cNvPr>
          <p:cNvSpPr/>
          <p:nvPr/>
        </p:nvSpPr>
        <p:spPr>
          <a:xfrm>
            <a:off x="4881864" y="5097773"/>
            <a:ext cx="68982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latin typeface="+mj-lt"/>
                <a:ea typeface="+mj-ea"/>
                <a:cs typeface="+mj-cs"/>
              </a:rPr>
              <a:t>Тема 2019 года: </a:t>
            </a:r>
          </a:p>
          <a:p>
            <a:r>
              <a:rPr lang="ru-RU" sz="3000" b="1" dirty="0">
                <a:latin typeface="+mj-lt"/>
                <a:ea typeface="+mj-ea"/>
                <a:cs typeface="+mj-cs"/>
              </a:rPr>
              <a:t>Борьба с изменением климата ради мира</a:t>
            </a:r>
          </a:p>
        </p:txBody>
      </p:sp>
      <p:pic>
        <p:nvPicPr>
          <p:cNvPr id="1026" name="Picture 2" descr="ÐÐ¾Ð³Ð¾ÑÐ¸Ð¿ ÐÐÐ">
            <a:extLst>
              <a:ext uri="{FF2B5EF4-FFF2-40B4-BE49-F238E27FC236}">
                <a16:creationId xmlns:a16="http://schemas.microsoft.com/office/drawing/2014/main" xmlns="" id="{47CD6077-1642-4B3E-B172-FBAA2BC04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515" y="1402025"/>
            <a:ext cx="1324169" cy="158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359943" y="667775"/>
            <a:ext cx="1147211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день мира </a:t>
            </a:r>
            <a:endParaRPr lang="x-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CBD141-658A-4553-B0A1-0F7C7CC4031D}"/>
              </a:ext>
            </a:extLst>
          </p:cNvPr>
          <p:cNvSpPr txBox="1"/>
          <p:nvPr/>
        </p:nvSpPr>
        <p:spPr>
          <a:xfrm>
            <a:off x="4549935" y="1410271"/>
            <a:ext cx="7581304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ru-RU" sz="22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17 целей в области </a:t>
            </a: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устойчивого развития были единогласно приняты </a:t>
            </a:r>
            <a:r>
              <a:rPr lang="ru-RU" sz="22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193 государствами — членами ООН </a:t>
            </a: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в сентябре 2015 года. </a:t>
            </a:r>
          </a:p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Реализация каждой цели имеет решающее значение для обеспечения мира и всеобщего процветания.</a:t>
            </a:r>
          </a:p>
          <a:p>
            <a:pPr>
              <a:spcBef>
                <a:spcPts val="1200"/>
              </a:spcBef>
            </a:pPr>
            <a:r>
              <a:rPr lang="ru-RU" sz="2200" dirty="0"/>
              <a:t>С </a:t>
            </a:r>
            <a:r>
              <a:rPr lang="ru-RU" sz="2200" b="1" dirty="0"/>
              <a:t>2010 года </a:t>
            </a:r>
            <a:r>
              <a:rPr lang="ru-RU" sz="2200" dirty="0"/>
              <a:t>Республика Беларусь принимает участие в деятельности по поддержанию международного мира и безопасности ООН. </a:t>
            </a:r>
          </a:p>
          <a:p>
            <a:pPr>
              <a:spcBef>
                <a:spcPts val="1200"/>
              </a:spcBef>
            </a:pPr>
            <a:r>
              <a:rPr lang="ru-RU" sz="2200" dirty="0"/>
              <a:t>Сегодня участие Вооруженных Сил Республики Беларусь в миротворческой деятельности является важной составляющей внешней политики нашего государства. </a:t>
            </a:r>
          </a:p>
          <a:p>
            <a:pPr>
              <a:spcBef>
                <a:spcPts val="1200"/>
              </a:spcBef>
            </a:pPr>
            <a:r>
              <a:rPr lang="ru-RU" sz="2200" dirty="0"/>
              <a:t>В Вооруженных Силах Республики Беларусь </a:t>
            </a:r>
            <a:r>
              <a:rPr lang="ru-RU" sz="2200" dirty="0" smtClean="0"/>
              <a:t>создан</a:t>
            </a:r>
            <a:r>
              <a:rPr lang="ru-RU" sz="2200" dirty="0"/>
              <a:t>а</a:t>
            </a:r>
            <a:r>
              <a:rPr lang="ru-RU" sz="2200" dirty="0" smtClean="0"/>
              <a:t> </a:t>
            </a:r>
            <a:r>
              <a:rPr lang="ru-RU" sz="2200" dirty="0"/>
              <a:t>и функционирует </a:t>
            </a:r>
            <a:r>
              <a:rPr lang="ru-RU" sz="2200" b="1" dirty="0" smtClean="0"/>
              <a:t>миротворческая рота </a:t>
            </a:r>
            <a:r>
              <a:rPr lang="ru-RU" sz="2200" b="1" dirty="0"/>
              <a:t>103-й отдельной гвардейской воздушно-десантной бригады</a:t>
            </a:r>
            <a:r>
              <a:rPr lang="ru-RU" sz="2200" dirty="0"/>
              <a:t>. </a:t>
            </a:r>
          </a:p>
        </p:txBody>
      </p:sp>
      <p:sp>
        <p:nvSpPr>
          <p:cNvPr id="3" name="AutoShape 4" descr="ÐÐ»Ð°ÐºÐ°Ñ">
            <a:extLst>
              <a:ext uri="{FF2B5EF4-FFF2-40B4-BE49-F238E27FC236}">
                <a16:creationId xmlns:a16="http://schemas.microsoft.com/office/drawing/2014/main" xmlns="" id="{06FFBE9F-57F3-4485-B1B7-07432A35C1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45135" y="700295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1039" name="Рисунок 1038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14BFFF0-682F-492F-8F59-8C3E0D380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0" y="2843044"/>
            <a:ext cx="3241930" cy="3241930"/>
          </a:xfrm>
          <a:prstGeom prst="rect">
            <a:avLst/>
          </a:prstGeom>
        </p:spPr>
      </p:pic>
      <p:pic>
        <p:nvPicPr>
          <p:cNvPr id="1072" name="Рисунок 1071">
            <a:hlinkClick r:id="rId5"/>
            <a:extLst>
              <a:ext uri="{FF2B5EF4-FFF2-40B4-BE49-F238E27FC236}">
                <a16:creationId xmlns:a16="http://schemas.microsoft.com/office/drawing/2014/main" xmlns="" id="{89FF5F82-E12E-4D62-8D83-C1735E2B4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330" y="1289108"/>
            <a:ext cx="3857655" cy="78248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50F057CB-84AD-421A-80E8-1A0B3A827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021" y="1963187"/>
            <a:ext cx="789008" cy="782487"/>
          </a:xfrm>
          <a:prstGeom prst="rect">
            <a:avLst/>
          </a:prstGeom>
        </p:spPr>
      </p:pic>
      <p:pic>
        <p:nvPicPr>
          <p:cNvPr id="2050" name="Picture 2">
            <a:hlinkClick r:id="rId9"/>
            <a:extLst>
              <a:ext uri="{FF2B5EF4-FFF2-40B4-BE49-F238E27FC236}">
                <a16:creationId xmlns:a16="http://schemas.microsoft.com/office/drawing/2014/main" xmlns="" id="{EA9534C1-E576-4102-8761-9F29D97E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15" y="5639013"/>
            <a:ext cx="928872" cy="9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77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19" y="5469626"/>
            <a:ext cx="6315318" cy="79500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000" b="1" dirty="0"/>
              <a:t>С </a:t>
            </a:r>
            <a:r>
              <a:rPr lang="ru-RU" sz="2800" b="1" dirty="0">
                <a:latin typeface="Arial Black" panose="020B0A04020102020204" pitchFamily="34" charset="0"/>
              </a:rPr>
              <a:t>21 </a:t>
            </a:r>
            <a:r>
              <a:rPr lang="ru-RU" sz="3000" b="1" dirty="0"/>
              <a:t>по</a:t>
            </a:r>
            <a:r>
              <a:rPr lang="ru-RU" sz="2800" b="1" dirty="0">
                <a:latin typeface="Arial Black" panose="020B0A04020102020204" pitchFamily="34" charset="0"/>
              </a:rPr>
              <a:t> 30 июня </a:t>
            </a:r>
            <a:r>
              <a:rPr lang="ru-RU" sz="3000" b="1" dirty="0"/>
              <a:t>Минск принимал</a:t>
            </a:r>
            <a:br>
              <a:rPr lang="ru-RU" sz="3000" b="1" dirty="0"/>
            </a:br>
            <a:r>
              <a:rPr lang="ru-RU" sz="3000" b="1" dirty="0"/>
              <a:t> </a:t>
            </a:r>
            <a:r>
              <a:rPr lang="en-US" sz="3000" b="1" dirty="0">
                <a:latin typeface="Arial Black" panose="020B0A04020102020204" pitchFamily="34" charset="0"/>
              </a:rPr>
              <a:t>II </a:t>
            </a:r>
            <a:r>
              <a:rPr lang="ru-RU" sz="3000" b="1" dirty="0">
                <a:latin typeface="Arial Black" panose="020B0A04020102020204" pitchFamily="34" charset="0"/>
              </a:rPr>
              <a:t>Европейские игры</a:t>
            </a:r>
            <a:endParaRPr lang="x-none" sz="2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1128155" y="774529"/>
            <a:ext cx="1081444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Беларусь — страна ярких спортивных побед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2"/>
          <a:stretch/>
        </p:blipFill>
        <p:spPr>
          <a:xfrm>
            <a:off x="544390" y="1547235"/>
            <a:ext cx="6266046" cy="37635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CBD141-658A-4553-B0A1-0F7C7CC4031D}"/>
              </a:ext>
            </a:extLst>
          </p:cNvPr>
          <p:cNvSpPr txBox="1"/>
          <p:nvPr/>
        </p:nvSpPr>
        <p:spPr>
          <a:xfrm>
            <a:off x="6934934" y="1547235"/>
            <a:ext cx="4712676" cy="423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algn="just">
              <a:lnSpc>
                <a:spcPct val="90000"/>
              </a:lnSpc>
              <a:spcBef>
                <a:spcPts val="1200"/>
              </a:spcBef>
            </a:pP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II Европейские игры 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предоставили Беларуси возможность показать свою уникальность, культуру и традиции.</a:t>
            </a:r>
          </a:p>
          <a:p>
            <a:pPr marL="228600" lvl="0" algn="just">
              <a:lnSpc>
                <a:spcPct val="90000"/>
              </a:lnSpc>
              <a:spcBef>
                <a:spcPts val="1200"/>
              </a:spcBef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Пример Беларуси наглядно демонстрирует, что масштабный международный праздник можно организовать не только для спортсменов и болельщиков, но и для всей страны</a:t>
            </a:r>
            <a:r>
              <a:rPr lang="ru-RU" sz="26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600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»ÐµÑÐ¸Ðº">
            <a:extLst>
              <a:ext uri="{FF2B5EF4-FFF2-40B4-BE49-F238E27FC236}">
                <a16:creationId xmlns:a16="http://schemas.microsoft.com/office/drawing/2014/main" xmlns="" id="{406CFB29-E868-4237-9BCB-13381B2B4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8" y="3264897"/>
            <a:ext cx="2342695" cy="34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621646" y="1675655"/>
            <a:ext cx="714462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600" u="sng" dirty="0"/>
              <a:t>Концептуальная идея Игр </a:t>
            </a:r>
            <a:r>
              <a:rPr lang="ru-RU" sz="2600" dirty="0"/>
              <a:t>— </a:t>
            </a:r>
            <a:r>
              <a:rPr lang="ru-RU" sz="2600" b="1" dirty="0"/>
              <a:t>Купальская сказка</a:t>
            </a:r>
            <a:r>
              <a:rPr lang="ru-RU" sz="2600" dirty="0"/>
              <a:t>, а основа </a:t>
            </a:r>
            <a:r>
              <a:rPr lang="ru-RU" sz="2600" u="sng" dirty="0"/>
              <a:t>логотипа</a:t>
            </a:r>
            <a:r>
              <a:rPr lang="ru-RU" sz="2600" dirty="0"/>
              <a:t> — «</a:t>
            </a:r>
            <a:r>
              <a:rPr lang="ru-RU" sz="2600" b="1" dirty="0" err="1"/>
              <a:t>папараць-кветка</a:t>
            </a:r>
            <a:r>
              <a:rPr lang="ru-RU" sz="2600" dirty="0"/>
              <a:t>», сияющая и горящая, как олимпийское пламя.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6DAD82B-E962-49AB-9C5C-3797F134E515}"/>
              </a:ext>
            </a:extLst>
          </p:cNvPr>
          <p:cNvSpPr/>
          <p:nvPr/>
        </p:nvSpPr>
        <p:spPr>
          <a:xfrm>
            <a:off x="7617085" y="4042687"/>
            <a:ext cx="460633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600" dirty="0"/>
              <a:t>Слоган состязаний — </a:t>
            </a:r>
          </a:p>
          <a:p>
            <a:pPr algn="just">
              <a:spcAft>
                <a:spcPts val="0"/>
              </a:spcAft>
            </a:pPr>
            <a:r>
              <a:rPr lang="ru-RU" sz="2600" b="1" dirty="0" err="1">
                <a:latin typeface="Arial Black" panose="020B0A04020102020204" pitchFamily="34" charset="0"/>
              </a:rPr>
              <a:t>Bright</a:t>
            </a:r>
            <a:r>
              <a:rPr lang="ru-RU" sz="2600" b="1" dirty="0">
                <a:latin typeface="Arial Black" panose="020B0A04020102020204" pitchFamily="34" charset="0"/>
              </a:rPr>
              <a:t> </a:t>
            </a:r>
            <a:r>
              <a:rPr lang="ru-RU" sz="2600" b="1" dirty="0" err="1">
                <a:latin typeface="Arial Black" panose="020B0A04020102020204" pitchFamily="34" charset="0"/>
              </a:rPr>
              <a:t>Year</a:t>
            </a:r>
            <a:r>
              <a:rPr lang="ru-RU" sz="2600" b="1" dirty="0">
                <a:latin typeface="Arial Black" panose="020B0A04020102020204" pitchFamily="34" charset="0"/>
              </a:rPr>
              <a:t>, </a:t>
            </a:r>
            <a:r>
              <a:rPr lang="ru-RU" sz="2600" b="1" dirty="0" err="1">
                <a:latin typeface="Arial Black" panose="020B0A04020102020204" pitchFamily="34" charset="0"/>
              </a:rPr>
              <a:t>Bright</a:t>
            </a:r>
            <a:r>
              <a:rPr lang="ru-RU" sz="2600" b="1" dirty="0">
                <a:latin typeface="Arial Black" panose="020B0A04020102020204" pitchFamily="34" charset="0"/>
              </a:rPr>
              <a:t> </a:t>
            </a:r>
            <a:r>
              <a:rPr lang="ru-RU" sz="2600" b="1" dirty="0" err="1">
                <a:latin typeface="Arial Black" panose="020B0A04020102020204" pitchFamily="34" charset="0"/>
              </a:rPr>
              <a:t>You</a:t>
            </a:r>
            <a:r>
              <a:rPr lang="ru-RU" sz="2600" b="1" dirty="0">
                <a:latin typeface="Arial Black" panose="020B0A0402010202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600" dirty="0"/>
              <a:t>(англ. дословно — </a:t>
            </a:r>
          </a:p>
          <a:p>
            <a:pPr algn="just">
              <a:spcAft>
                <a:spcPts val="0"/>
              </a:spcAft>
            </a:pPr>
            <a:r>
              <a:rPr lang="ru-RU" sz="2600" dirty="0"/>
              <a:t>«</a:t>
            </a:r>
            <a:r>
              <a:rPr lang="ru-RU" sz="2600" b="1" i="1" dirty="0"/>
              <a:t>Яркий год, яркий ты</a:t>
            </a:r>
            <a:r>
              <a:rPr lang="ru-RU" sz="2600" dirty="0"/>
              <a:t>»)</a:t>
            </a:r>
          </a:p>
        </p:txBody>
      </p:sp>
      <p:pic>
        <p:nvPicPr>
          <p:cNvPr id="1026" name="Picture 2" descr="ÐÐ°ÑÑÐ¸Ð½ÐºÐ¸ Ð¿Ð¾ Ð·Ð°Ð¿ÑÐ¾ÑÑ II ÐÐ²ÑÐ¾Ð¿ÐµÐ¹ÑÐºÐ¸Ñ Ð¸Ð³Ñ ÑÐ¼Ð±Ð»ÐµÐ¼Ð°">
            <a:extLst>
              <a:ext uri="{FF2B5EF4-FFF2-40B4-BE49-F238E27FC236}">
                <a16:creationId xmlns:a16="http://schemas.microsoft.com/office/drawing/2014/main" xmlns="" id="{CE174507-1E73-4A47-93B1-69CBB4988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9" r="27458" b="22043"/>
          <a:stretch/>
        </p:blipFill>
        <p:spPr bwMode="auto">
          <a:xfrm>
            <a:off x="7917423" y="1409871"/>
            <a:ext cx="4005664" cy="203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II ÐÐ²ÑÐ¾Ð¿ÐµÐ¹ÑÐºÐ¸Ñ Ð¸Ð³Ñ ÑÐ»Ð¾Ð³Ð°Ð½">
            <a:extLst>
              <a:ext uri="{FF2B5EF4-FFF2-40B4-BE49-F238E27FC236}">
                <a16:creationId xmlns:a16="http://schemas.microsoft.com/office/drawing/2014/main" xmlns="" id="{7D56D3C1-8776-4A74-B79A-2F471CB8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8" t="39926" r="9556" b="21358"/>
          <a:stretch/>
        </p:blipFill>
        <p:spPr bwMode="auto">
          <a:xfrm>
            <a:off x="2280158" y="3448165"/>
            <a:ext cx="5261350" cy="142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711166A-944B-4F54-BF74-493DF8688889}"/>
              </a:ext>
            </a:extLst>
          </p:cNvPr>
          <p:cNvSpPr/>
          <p:nvPr/>
        </p:nvSpPr>
        <p:spPr>
          <a:xfrm>
            <a:off x="2607663" y="5255557"/>
            <a:ext cx="4606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/>
              <a:t>Белорусская вариация лозунга — </a:t>
            </a:r>
            <a:br>
              <a:rPr lang="ru-RU" sz="2400" dirty="0"/>
            </a:br>
            <a:r>
              <a:rPr lang="ru-RU" sz="2400" dirty="0"/>
              <a:t>«</a:t>
            </a:r>
            <a:r>
              <a:rPr lang="ru-RU" sz="2400" b="1" dirty="0">
                <a:latin typeface="Arial Black" panose="020B0A04020102020204" pitchFamily="34" charset="0"/>
              </a:rPr>
              <a:t>Час </a:t>
            </a:r>
            <a:r>
              <a:rPr lang="ru-RU" sz="2400" b="1" dirty="0" err="1">
                <a:latin typeface="Arial Black" panose="020B0A04020102020204" pitchFamily="34" charset="0"/>
              </a:rPr>
              <a:t>яскравых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перамог</a:t>
            </a:r>
            <a:r>
              <a:rPr lang="ru-RU" sz="2400" dirty="0"/>
              <a:t>».</a:t>
            </a:r>
          </a:p>
        </p:txBody>
      </p:sp>
      <p:sp>
        <p:nvSpPr>
          <p:cNvPr id="11" name="Заголовок 9">
            <a:extLst>
              <a:ext uri="{FF2B5EF4-FFF2-40B4-BE49-F238E27FC236}">
                <a16:creationId xmlns:a16="http://schemas.microsoft.com/office/drawing/2014/main" xmlns="" id="{F2415CC4-3C0A-4634-9BCF-3BF5A562D724}"/>
              </a:ext>
            </a:extLst>
          </p:cNvPr>
          <p:cNvSpPr txBox="1">
            <a:spLocks/>
          </p:cNvSpPr>
          <p:nvPr/>
        </p:nvSpPr>
        <p:spPr>
          <a:xfrm>
            <a:off x="1198515" y="774529"/>
            <a:ext cx="1074409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Беларусь — страна ярких спортивных побед</a:t>
            </a:r>
          </a:p>
        </p:txBody>
      </p:sp>
    </p:spTree>
    <p:extLst>
      <p:ext uri="{BB962C8B-B14F-4D97-AF65-F5344CB8AC3E}">
        <p14:creationId xmlns:p14="http://schemas.microsoft.com/office/powerpoint/2010/main" val="16895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572F84E-24A0-431D-9F0B-7CE8E6B9F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0" y="5482681"/>
            <a:ext cx="1125432" cy="1116130"/>
          </a:xfrm>
          <a:prstGeom prst="rect">
            <a:avLst/>
          </a:prstGeom>
        </p:spPr>
      </p:pic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xmlns="" id="{89272542-83BC-4FFA-B9E6-AC858E3209AC}"/>
              </a:ext>
            </a:extLst>
          </p:cNvPr>
          <p:cNvGrpSpPr/>
          <p:nvPr/>
        </p:nvGrpSpPr>
        <p:grpSpPr>
          <a:xfrm>
            <a:off x="165090" y="1503724"/>
            <a:ext cx="11750842" cy="5371471"/>
            <a:chOff x="180234" y="1399536"/>
            <a:chExt cx="11750842" cy="537147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601DD73B-C9DA-4706-AEF3-8842C4DE3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40494" y="1427642"/>
              <a:ext cx="7863425" cy="5343365"/>
            </a:xfrm>
            <a:prstGeom prst="rect">
              <a:avLst/>
            </a:prstGeom>
            <a:effectLst>
              <a:softEdge rad="127000"/>
            </a:effectLst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2220A490-6DEF-4226-A73A-F4D03574F3B8}"/>
                </a:ext>
              </a:extLst>
            </p:cNvPr>
            <p:cNvGrpSpPr/>
            <p:nvPr/>
          </p:nvGrpSpPr>
          <p:grpSpPr>
            <a:xfrm>
              <a:off x="180234" y="2114409"/>
              <a:ext cx="2785704" cy="1130020"/>
              <a:chOff x="180234" y="2121877"/>
              <a:chExt cx="2785704" cy="1130020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xmlns="" id="{0D9A13E1-485B-4F0F-B81A-49056D911401}"/>
                  </a:ext>
                </a:extLst>
              </p:cNvPr>
              <p:cNvGrpSpPr/>
              <p:nvPr/>
            </p:nvGrpSpPr>
            <p:grpSpPr>
              <a:xfrm>
                <a:off x="180234" y="2432725"/>
                <a:ext cx="2615950" cy="819172"/>
                <a:chOff x="394879" y="1584669"/>
                <a:chExt cx="2615950" cy="819172"/>
              </a:xfrm>
            </p:grpSpPr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xmlns="" id="{944F4045-E74A-4C5A-BCF6-D39D297EE790}"/>
                    </a:ext>
                  </a:extLst>
                </p:cNvPr>
                <p:cNvSpPr/>
                <p:nvPr/>
              </p:nvSpPr>
              <p:spPr>
                <a:xfrm>
                  <a:off x="394879" y="1584669"/>
                  <a:ext cx="2615950" cy="511395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РЦОП по гребным видам спорта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5E686B5C-630A-4A6A-94AD-08094EEA68D6}"/>
                    </a:ext>
                  </a:extLst>
                </p:cNvPr>
                <p:cNvSpPr txBox="1"/>
                <p:nvPr/>
              </p:nvSpPr>
              <p:spPr>
                <a:xfrm>
                  <a:off x="394879" y="2096064"/>
                  <a:ext cx="2615950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гребля на байдарках и каноэ</a:t>
                  </a:r>
                  <a:endParaRPr lang="x-none" dirty="0"/>
                </a:p>
              </p:txBody>
            </p:sp>
          </p:grpSp>
          <p:cxnSp>
            <p:nvCxnSpPr>
              <p:cNvPr id="18" name="Соединитель: уступ 17">
                <a:extLst>
                  <a:ext uri="{FF2B5EF4-FFF2-40B4-BE49-F238E27FC236}">
                    <a16:creationId xmlns:a16="http://schemas.microsoft.com/office/drawing/2014/main" xmlns="" id="{E92AD835-B519-4E59-BA7A-436E9645927F}"/>
                  </a:ext>
                </a:extLst>
              </p:cNvPr>
              <p:cNvCxnSpPr>
                <a:cxnSpLocks/>
                <a:stCxn id="12" idx="3"/>
              </p:cNvCxnSpPr>
              <p:nvPr/>
            </p:nvCxnSpPr>
            <p:spPr>
              <a:xfrm flipV="1">
                <a:off x="2796184" y="2121877"/>
                <a:ext cx="169754" cy="566546"/>
              </a:xfrm>
              <a:prstGeom prst="bentConnector2">
                <a:avLst/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5DF1682F-F911-4F1A-B816-5BCF3C0B288E}"/>
                </a:ext>
              </a:extLst>
            </p:cNvPr>
            <p:cNvGrpSpPr/>
            <p:nvPr/>
          </p:nvGrpSpPr>
          <p:grpSpPr>
            <a:xfrm>
              <a:off x="1157646" y="3410906"/>
              <a:ext cx="4327972" cy="1728385"/>
              <a:chOff x="180234" y="2432725"/>
              <a:chExt cx="4327972" cy="1728385"/>
            </a:xfrm>
          </p:grpSpPr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xmlns="" id="{5EDE5F5E-FD7B-431A-8178-DD5FC63688D0}"/>
                  </a:ext>
                </a:extLst>
              </p:cNvPr>
              <p:cNvGrpSpPr/>
              <p:nvPr/>
            </p:nvGrpSpPr>
            <p:grpSpPr>
              <a:xfrm>
                <a:off x="180234" y="2432725"/>
                <a:ext cx="2615950" cy="1728385"/>
                <a:chOff x="394879" y="1584669"/>
                <a:chExt cx="2615950" cy="1728385"/>
              </a:xfrm>
            </p:grpSpPr>
            <p:sp>
              <p:nvSpPr>
                <p:cNvPr id="32" name="Прямоугольник 31">
                  <a:extLst>
                    <a:ext uri="{FF2B5EF4-FFF2-40B4-BE49-F238E27FC236}">
                      <a16:creationId xmlns:a16="http://schemas.microsoft.com/office/drawing/2014/main" xmlns="" id="{716EBA9B-D76E-4FEA-8E84-6C6814168F1F}"/>
                    </a:ext>
                  </a:extLst>
                </p:cNvPr>
                <p:cNvSpPr/>
                <p:nvPr/>
              </p:nvSpPr>
              <p:spPr>
                <a:xfrm>
                  <a:off x="394879" y="1584669"/>
                  <a:ext cx="2615950" cy="347269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«Минск-Арена»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B0ACED5B-5DF9-4AAD-A078-1F24FBA887A0}"/>
                    </a:ext>
                  </a:extLst>
                </p:cNvPr>
                <p:cNvSpPr txBox="1"/>
                <p:nvPr/>
              </p:nvSpPr>
              <p:spPr>
                <a:xfrm>
                  <a:off x="394879" y="1928059"/>
                  <a:ext cx="2615950" cy="13849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акробатика спортивная</a:t>
                  </a:r>
                </a:p>
                <a:p>
                  <a:r>
                    <a:rPr lang="ru-RU" sz="1400" dirty="0"/>
                    <a:t>• аэробика спортивная</a:t>
                  </a:r>
                </a:p>
                <a:p>
                  <a:r>
                    <a:rPr lang="ru-RU" sz="1400" dirty="0"/>
                    <a:t>• гимнастика спортивная</a:t>
                  </a:r>
                </a:p>
                <a:p>
                  <a:r>
                    <a:rPr lang="ru-RU" sz="1400" dirty="0"/>
                    <a:t>• гимнастика художественная</a:t>
                  </a:r>
                </a:p>
                <a:p>
                  <a:r>
                    <a:rPr lang="ru-RU" sz="1400" dirty="0"/>
                    <a:t>• прыжки на батуте </a:t>
                  </a:r>
                </a:p>
                <a:p>
                  <a:r>
                    <a:rPr lang="ru-RU" sz="1400" dirty="0"/>
                    <a:t>• велосипедный </a:t>
                  </a:r>
                  <a:r>
                    <a:rPr lang="ru-RU" sz="1400" dirty="0" smtClean="0"/>
                    <a:t>спорт </a:t>
                  </a:r>
                  <a:r>
                    <a:rPr lang="ru-RU" sz="1400" dirty="0"/>
                    <a:t>– трек</a:t>
                  </a:r>
                  <a:endParaRPr lang="x-none" dirty="0"/>
                </a:p>
              </p:txBody>
            </p:sp>
          </p:grpSp>
          <p:cxnSp>
            <p:nvCxnSpPr>
              <p:cNvPr id="31" name="Соединитель: уступ 30">
                <a:extLst>
                  <a:ext uri="{FF2B5EF4-FFF2-40B4-BE49-F238E27FC236}">
                    <a16:creationId xmlns:a16="http://schemas.microsoft.com/office/drawing/2014/main" xmlns="" id="{53371D09-E7DB-46D0-AA42-059A4DA94320}"/>
                  </a:ext>
                </a:extLst>
              </p:cNvPr>
              <p:cNvCxnSpPr>
                <a:cxnSpLocks/>
                <a:stCxn id="32" idx="3"/>
              </p:cNvCxnSpPr>
              <p:nvPr/>
            </p:nvCxnSpPr>
            <p:spPr>
              <a:xfrm>
                <a:off x="2796184" y="2606360"/>
                <a:ext cx="1712022" cy="24535"/>
              </a:xfrm>
              <a:prstGeom prst="bentConnector3">
                <a:avLst>
                  <a:gd name="adj1" fmla="val 100153"/>
                </a:avLst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97B8948D-6B4B-4BF5-8F5A-D116230A19FD}"/>
                </a:ext>
              </a:extLst>
            </p:cNvPr>
            <p:cNvGrpSpPr/>
            <p:nvPr/>
          </p:nvGrpSpPr>
          <p:grpSpPr>
            <a:xfrm>
              <a:off x="2795504" y="3917675"/>
              <a:ext cx="3282781" cy="2190026"/>
              <a:chOff x="180234" y="794089"/>
              <a:chExt cx="3282781" cy="2190026"/>
            </a:xfrm>
          </p:grpSpPr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xmlns="" id="{594281F5-A0E6-46CA-B5E0-D9DBE29CE397}"/>
                  </a:ext>
                </a:extLst>
              </p:cNvPr>
              <p:cNvGrpSpPr/>
              <p:nvPr/>
            </p:nvGrpSpPr>
            <p:grpSpPr>
              <a:xfrm>
                <a:off x="180234" y="2432726"/>
                <a:ext cx="1764023" cy="551389"/>
                <a:chOff x="394879" y="1584670"/>
                <a:chExt cx="1764023" cy="551389"/>
              </a:xfrm>
            </p:grpSpPr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xmlns="" id="{9C497F25-F815-4EFA-88C2-5CF6457E7A76}"/>
                    </a:ext>
                  </a:extLst>
                </p:cNvPr>
                <p:cNvSpPr/>
                <p:nvPr/>
              </p:nvSpPr>
              <p:spPr>
                <a:xfrm>
                  <a:off x="394879" y="1584670"/>
                  <a:ext cx="1764023" cy="243612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«</a:t>
                  </a:r>
                  <a:r>
                    <a:rPr lang="en-US" sz="1600" dirty="0">
                      <a:solidFill>
                        <a:schemeClr val="tx1"/>
                      </a:solidFill>
                    </a:rPr>
                    <a:t>Falcon </a:t>
                  </a:r>
                  <a:r>
                    <a:rPr lang="ru-RU" sz="1600" dirty="0">
                      <a:solidFill>
                        <a:schemeClr val="tx1"/>
                      </a:solidFill>
                    </a:rPr>
                    <a:t>С</a:t>
                  </a:r>
                  <a:r>
                    <a:rPr lang="en-US" sz="1600" dirty="0">
                      <a:solidFill>
                        <a:schemeClr val="tx1"/>
                      </a:solidFill>
                    </a:rPr>
                    <a:t>lub</a:t>
                  </a:r>
                  <a:r>
                    <a:rPr lang="ru-RU" sz="1600" dirty="0">
                      <a:solidFill>
                        <a:schemeClr val="tx1"/>
                      </a:solidFill>
                    </a:rPr>
                    <a:t>»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id="{E6930C7C-760A-4CA7-BA5F-EC3F3B7C589C}"/>
                    </a:ext>
                  </a:extLst>
                </p:cNvPr>
                <p:cNvSpPr txBox="1"/>
                <p:nvPr/>
              </p:nvSpPr>
              <p:spPr>
                <a:xfrm>
                  <a:off x="394879" y="1828282"/>
                  <a:ext cx="1764023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   бадминтон</a:t>
                  </a:r>
                  <a:endParaRPr lang="x-none" dirty="0"/>
                </a:p>
              </p:txBody>
            </p:sp>
          </p:grpSp>
          <p:cxnSp>
            <p:nvCxnSpPr>
              <p:cNvPr id="38" name="Соединитель: уступ 37">
                <a:extLst>
                  <a:ext uri="{FF2B5EF4-FFF2-40B4-BE49-F238E27FC236}">
                    <a16:creationId xmlns:a16="http://schemas.microsoft.com/office/drawing/2014/main" xmlns="" id="{8380A6A1-D0CF-42AA-8DFA-1E1C50BB70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0342" y="794089"/>
                <a:ext cx="1962673" cy="1615099"/>
              </a:xfrm>
              <a:prstGeom prst="bentConnector3">
                <a:avLst>
                  <a:gd name="adj1" fmla="val 570"/>
                </a:avLst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xmlns="" id="{6733B54C-E397-4BB7-8152-0328A7607C67}"/>
                </a:ext>
              </a:extLst>
            </p:cNvPr>
            <p:cNvGrpSpPr/>
            <p:nvPr/>
          </p:nvGrpSpPr>
          <p:grpSpPr>
            <a:xfrm>
              <a:off x="3451278" y="1685035"/>
              <a:ext cx="2492134" cy="1977918"/>
              <a:chOff x="180234" y="2432726"/>
              <a:chExt cx="2492134" cy="1977918"/>
            </a:xfrm>
          </p:grpSpPr>
          <p:grpSp>
            <p:nvGrpSpPr>
              <p:cNvPr id="60" name="Группа 59">
                <a:extLst>
                  <a:ext uri="{FF2B5EF4-FFF2-40B4-BE49-F238E27FC236}">
                    <a16:creationId xmlns:a16="http://schemas.microsoft.com/office/drawing/2014/main" xmlns="" id="{CC53E041-B078-4FBC-A89B-B75826B7CAD0}"/>
                  </a:ext>
                </a:extLst>
              </p:cNvPr>
              <p:cNvGrpSpPr/>
              <p:nvPr/>
            </p:nvGrpSpPr>
            <p:grpSpPr>
              <a:xfrm>
                <a:off x="180234" y="2432726"/>
                <a:ext cx="1894862" cy="551389"/>
                <a:chOff x="394879" y="1584670"/>
                <a:chExt cx="1894862" cy="551389"/>
              </a:xfrm>
            </p:grpSpPr>
            <p:sp>
              <p:nvSpPr>
                <p:cNvPr id="62" name="Прямоугольник 61">
                  <a:extLst>
                    <a:ext uri="{FF2B5EF4-FFF2-40B4-BE49-F238E27FC236}">
                      <a16:creationId xmlns:a16="http://schemas.microsoft.com/office/drawing/2014/main" xmlns="" id="{BA3A3D1E-D556-4D39-ACC3-35BA1509308C}"/>
                    </a:ext>
                  </a:extLst>
                </p:cNvPr>
                <p:cNvSpPr/>
                <p:nvPr/>
              </p:nvSpPr>
              <p:spPr>
                <a:xfrm>
                  <a:off x="394879" y="1584670"/>
                  <a:ext cx="1894862" cy="243612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Дворец тенниса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xmlns="" id="{7EDA1FD9-E3D6-42D8-8D47-9C4F680ADE0F}"/>
                    </a:ext>
                  </a:extLst>
                </p:cNvPr>
                <p:cNvSpPr txBox="1"/>
                <p:nvPr/>
              </p:nvSpPr>
              <p:spPr>
                <a:xfrm>
                  <a:off x="394879" y="1828282"/>
                  <a:ext cx="1894862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настольный теннис</a:t>
                  </a:r>
                  <a:endParaRPr lang="x-none" dirty="0"/>
                </a:p>
              </p:txBody>
            </p:sp>
          </p:grpSp>
          <p:cxnSp>
            <p:nvCxnSpPr>
              <p:cNvPr id="61" name="Соединитель: уступ 60">
                <a:extLst>
                  <a:ext uri="{FF2B5EF4-FFF2-40B4-BE49-F238E27FC236}">
                    <a16:creationId xmlns:a16="http://schemas.microsoft.com/office/drawing/2014/main" xmlns="" id="{A6F657DD-3C08-4BF9-BABD-78236E6247A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549616" y="3287892"/>
                <a:ext cx="1426530" cy="818974"/>
              </a:xfrm>
              <a:prstGeom prst="bentConnector3">
                <a:avLst>
                  <a:gd name="adj1" fmla="val 50000"/>
                </a:avLst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xmlns="" id="{D86F29B6-0D0B-42F2-AD37-5DF679CFCA50}"/>
                </a:ext>
              </a:extLst>
            </p:cNvPr>
            <p:cNvGrpSpPr/>
            <p:nvPr/>
          </p:nvGrpSpPr>
          <p:grpSpPr>
            <a:xfrm>
              <a:off x="4713188" y="4206522"/>
              <a:ext cx="2337567" cy="2443521"/>
              <a:chOff x="180234" y="971481"/>
              <a:chExt cx="2337567" cy="2443521"/>
            </a:xfrm>
          </p:grpSpPr>
          <p:grpSp>
            <p:nvGrpSpPr>
              <p:cNvPr id="75" name="Группа 74">
                <a:extLst>
                  <a:ext uri="{FF2B5EF4-FFF2-40B4-BE49-F238E27FC236}">
                    <a16:creationId xmlns:a16="http://schemas.microsoft.com/office/drawing/2014/main" xmlns="" id="{E8A8BC27-3260-4264-A021-6A1202BB14D6}"/>
                  </a:ext>
                </a:extLst>
              </p:cNvPr>
              <p:cNvGrpSpPr/>
              <p:nvPr/>
            </p:nvGrpSpPr>
            <p:grpSpPr>
              <a:xfrm>
                <a:off x="180234" y="2432726"/>
                <a:ext cx="2337567" cy="982276"/>
                <a:chOff x="394879" y="1584670"/>
                <a:chExt cx="2337567" cy="982276"/>
              </a:xfrm>
            </p:grpSpPr>
            <p:sp>
              <p:nvSpPr>
                <p:cNvPr id="77" name="Прямоугольник 76">
                  <a:extLst>
                    <a:ext uri="{FF2B5EF4-FFF2-40B4-BE49-F238E27FC236}">
                      <a16:creationId xmlns:a16="http://schemas.microsoft.com/office/drawing/2014/main" xmlns="" id="{A4DCE295-A77D-4F5F-84E0-F3D4A751C4FB}"/>
                    </a:ext>
                  </a:extLst>
                </p:cNvPr>
                <p:cNvSpPr/>
                <p:nvPr/>
              </p:nvSpPr>
              <p:spPr>
                <a:xfrm>
                  <a:off x="394879" y="1584670"/>
                  <a:ext cx="2337567" cy="243612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Дворец спорта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xmlns="" id="{508F493D-227C-4BC6-9EA1-21039B0993E5}"/>
                    </a:ext>
                  </a:extLst>
                </p:cNvPr>
                <p:cNvSpPr txBox="1"/>
                <p:nvPr/>
              </p:nvSpPr>
              <p:spPr>
                <a:xfrm>
                  <a:off x="394879" y="1828282"/>
                  <a:ext cx="2337567" cy="738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самбо</a:t>
                  </a:r>
                </a:p>
                <a:p>
                  <a:r>
                    <a:rPr lang="ru-RU" sz="1400" dirty="0"/>
                    <a:t>• борьба (греко-римская, вольная, женская</a:t>
                  </a:r>
                  <a:endParaRPr lang="x-none" dirty="0"/>
                </a:p>
              </p:txBody>
            </p:sp>
          </p:grpSp>
          <p:cxnSp>
            <p:nvCxnSpPr>
              <p:cNvPr id="76" name="Соединитель: уступ 75">
                <a:extLst>
                  <a:ext uri="{FF2B5EF4-FFF2-40B4-BE49-F238E27FC236}">
                    <a16:creationId xmlns:a16="http://schemas.microsoft.com/office/drawing/2014/main" xmlns="" id="{445BE82B-7470-4BB3-91C6-9F33180D15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7442" y="971481"/>
                <a:ext cx="1598535" cy="1446044"/>
              </a:xfrm>
              <a:prstGeom prst="bentConnector3">
                <a:avLst>
                  <a:gd name="adj1" fmla="val -2319"/>
                </a:avLst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xmlns="" id="{BEAB8F1A-99B0-437C-BB75-695D0113F704}"/>
                </a:ext>
              </a:extLst>
            </p:cNvPr>
            <p:cNvGrpSpPr/>
            <p:nvPr/>
          </p:nvGrpSpPr>
          <p:grpSpPr>
            <a:xfrm>
              <a:off x="5703411" y="1726916"/>
              <a:ext cx="1764023" cy="2479606"/>
              <a:chOff x="180234" y="2432726"/>
              <a:chExt cx="1764023" cy="2479606"/>
            </a:xfrm>
          </p:grpSpPr>
          <p:grpSp>
            <p:nvGrpSpPr>
              <p:cNvPr id="90" name="Группа 89">
                <a:extLst>
                  <a:ext uri="{FF2B5EF4-FFF2-40B4-BE49-F238E27FC236}">
                    <a16:creationId xmlns:a16="http://schemas.microsoft.com/office/drawing/2014/main" xmlns="" id="{668AF50E-3DC7-4C25-9736-EE235FB19873}"/>
                  </a:ext>
                </a:extLst>
              </p:cNvPr>
              <p:cNvGrpSpPr/>
              <p:nvPr/>
            </p:nvGrpSpPr>
            <p:grpSpPr>
              <a:xfrm>
                <a:off x="180234" y="2432726"/>
                <a:ext cx="1764023" cy="551389"/>
                <a:chOff x="394879" y="1584670"/>
                <a:chExt cx="1764023" cy="551389"/>
              </a:xfrm>
            </p:grpSpPr>
            <p:sp>
              <p:nvSpPr>
                <p:cNvPr id="92" name="Прямоугольник 91">
                  <a:extLst>
                    <a:ext uri="{FF2B5EF4-FFF2-40B4-BE49-F238E27FC236}">
                      <a16:creationId xmlns:a16="http://schemas.microsoft.com/office/drawing/2014/main" xmlns="" id="{1450F92D-6E3C-4EF7-B67D-F121B6B7828F}"/>
                    </a:ext>
                  </a:extLst>
                </p:cNvPr>
                <p:cNvSpPr/>
                <p:nvPr/>
              </p:nvSpPr>
              <p:spPr>
                <a:xfrm>
                  <a:off x="394879" y="1584670"/>
                  <a:ext cx="1764023" cy="243612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«</a:t>
                  </a:r>
                  <a:r>
                    <a:rPr lang="en-US" sz="1600" dirty="0">
                      <a:solidFill>
                        <a:schemeClr val="tx1"/>
                      </a:solidFill>
                    </a:rPr>
                    <a:t>Palova Arena</a:t>
                  </a:r>
                  <a:r>
                    <a:rPr lang="ru-RU" sz="1600" dirty="0">
                      <a:solidFill>
                        <a:schemeClr val="tx1"/>
                      </a:solidFill>
                    </a:rPr>
                    <a:t>»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xmlns="" id="{79D38C25-1849-4B3D-92C9-6488DB8929F7}"/>
                    </a:ext>
                  </a:extLst>
                </p:cNvPr>
                <p:cNvSpPr txBox="1"/>
                <p:nvPr/>
              </p:nvSpPr>
              <p:spPr>
                <a:xfrm>
                  <a:off x="394879" y="1828282"/>
                  <a:ext cx="1764023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   баскетбол 3х3</a:t>
                  </a:r>
                  <a:endParaRPr lang="x-none" dirty="0"/>
                </a:p>
              </p:txBody>
            </p:sp>
          </p:grpSp>
          <p:cxnSp>
            <p:nvCxnSpPr>
              <p:cNvPr id="91" name="Соединитель: уступ 90">
                <a:extLst>
                  <a:ext uri="{FF2B5EF4-FFF2-40B4-BE49-F238E27FC236}">
                    <a16:creationId xmlns:a16="http://schemas.microsoft.com/office/drawing/2014/main" xmlns="" id="{6919F91E-FFDD-44BD-9A1A-164E831541B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-106371" y="3743714"/>
                <a:ext cx="1913016" cy="424219"/>
              </a:xfrm>
              <a:prstGeom prst="bentConnector3">
                <a:avLst>
                  <a:gd name="adj1" fmla="val 50000"/>
                </a:avLst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Группа 122">
              <a:extLst>
                <a:ext uri="{FF2B5EF4-FFF2-40B4-BE49-F238E27FC236}">
                  <a16:creationId xmlns:a16="http://schemas.microsoft.com/office/drawing/2014/main" xmlns="" id="{E659FD9F-413E-460A-AC81-C198412A5892}"/>
                </a:ext>
              </a:extLst>
            </p:cNvPr>
            <p:cNvGrpSpPr/>
            <p:nvPr/>
          </p:nvGrpSpPr>
          <p:grpSpPr>
            <a:xfrm>
              <a:off x="5075572" y="4416574"/>
              <a:ext cx="2722897" cy="1138065"/>
              <a:chOff x="180234" y="1846050"/>
              <a:chExt cx="2722897" cy="1138065"/>
            </a:xfrm>
          </p:grpSpPr>
          <p:grpSp>
            <p:nvGrpSpPr>
              <p:cNvPr id="124" name="Группа 123">
                <a:extLst>
                  <a:ext uri="{FF2B5EF4-FFF2-40B4-BE49-F238E27FC236}">
                    <a16:creationId xmlns:a16="http://schemas.microsoft.com/office/drawing/2014/main" xmlns="" id="{BD120700-FD95-4B3F-9D5C-0CA3513C9188}"/>
                  </a:ext>
                </a:extLst>
              </p:cNvPr>
              <p:cNvGrpSpPr/>
              <p:nvPr/>
            </p:nvGrpSpPr>
            <p:grpSpPr>
              <a:xfrm>
                <a:off x="180234" y="2432726"/>
                <a:ext cx="2722897" cy="551389"/>
                <a:chOff x="394879" y="1584670"/>
                <a:chExt cx="2722897" cy="551389"/>
              </a:xfrm>
            </p:grpSpPr>
            <p:sp>
              <p:nvSpPr>
                <p:cNvPr id="126" name="Прямоугольник 125">
                  <a:extLst>
                    <a:ext uri="{FF2B5EF4-FFF2-40B4-BE49-F238E27FC236}">
                      <a16:creationId xmlns:a16="http://schemas.microsoft.com/office/drawing/2014/main" xmlns="" id="{1B1C1C08-AE6B-42EE-87BD-551D3CFC8A88}"/>
                    </a:ext>
                  </a:extLst>
                </p:cNvPr>
                <p:cNvSpPr/>
                <p:nvPr/>
              </p:nvSpPr>
              <p:spPr>
                <a:xfrm>
                  <a:off x="394879" y="1584670"/>
                  <a:ext cx="2722897" cy="243612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Проспекты и улицы Минска</a:t>
                  </a:r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xmlns="" id="{4A8194E0-0804-4776-806D-8058439E62DC}"/>
                    </a:ext>
                  </a:extLst>
                </p:cNvPr>
                <p:cNvSpPr txBox="1"/>
                <p:nvPr/>
              </p:nvSpPr>
              <p:spPr>
                <a:xfrm>
                  <a:off x="394879" y="1828282"/>
                  <a:ext cx="2722897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   велосипедный спорт – шоссе</a:t>
                  </a:r>
                  <a:endParaRPr lang="x-none" dirty="0"/>
                </a:p>
              </p:txBody>
            </p:sp>
          </p:grpSp>
          <p:cxnSp>
            <p:nvCxnSpPr>
              <p:cNvPr id="125" name="Соединитель: уступ 124">
                <a:extLst>
                  <a:ext uri="{FF2B5EF4-FFF2-40B4-BE49-F238E27FC236}">
                    <a16:creationId xmlns:a16="http://schemas.microsoft.com/office/drawing/2014/main" xmlns="" id="{3328C582-DC34-4D62-A277-AACCAFCA50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1986" y="1846050"/>
                <a:ext cx="843048" cy="580618"/>
              </a:xfrm>
              <a:prstGeom prst="bentConnector3">
                <a:avLst>
                  <a:gd name="adj1" fmla="val -2909"/>
                </a:avLst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xmlns="" id="{B6F5D597-1629-4F8A-A2C5-01337F80CB35}"/>
                </a:ext>
              </a:extLst>
            </p:cNvPr>
            <p:cNvGrpSpPr/>
            <p:nvPr/>
          </p:nvGrpSpPr>
          <p:grpSpPr>
            <a:xfrm>
              <a:off x="6628001" y="4170437"/>
              <a:ext cx="3531539" cy="982276"/>
              <a:chOff x="-1198876" y="2432726"/>
              <a:chExt cx="3531539" cy="982276"/>
            </a:xfrm>
          </p:grpSpPr>
          <p:grpSp>
            <p:nvGrpSpPr>
              <p:cNvPr id="148" name="Группа 147">
                <a:extLst>
                  <a:ext uri="{FF2B5EF4-FFF2-40B4-BE49-F238E27FC236}">
                    <a16:creationId xmlns:a16="http://schemas.microsoft.com/office/drawing/2014/main" xmlns="" id="{08F95155-469B-48E4-ADD1-B858536FE624}"/>
                  </a:ext>
                </a:extLst>
              </p:cNvPr>
              <p:cNvGrpSpPr/>
              <p:nvPr/>
            </p:nvGrpSpPr>
            <p:grpSpPr>
              <a:xfrm>
                <a:off x="180234" y="2432726"/>
                <a:ext cx="2152429" cy="982276"/>
                <a:chOff x="394879" y="1584670"/>
                <a:chExt cx="2152429" cy="982276"/>
              </a:xfrm>
            </p:grpSpPr>
            <p:sp>
              <p:nvSpPr>
                <p:cNvPr id="150" name="Прямоугольник 149">
                  <a:extLst>
                    <a:ext uri="{FF2B5EF4-FFF2-40B4-BE49-F238E27FC236}">
                      <a16:creationId xmlns:a16="http://schemas.microsoft.com/office/drawing/2014/main" xmlns="" id="{121E78D5-82B1-4C7D-BC3D-C8F50D1ED97D}"/>
                    </a:ext>
                  </a:extLst>
                </p:cNvPr>
                <p:cNvSpPr/>
                <p:nvPr/>
              </p:nvSpPr>
              <p:spPr>
                <a:xfrm>
                  <a:off x="394879" y="1584670"/>
                  <a:ext cx="2152429" cy="243612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Стадион «Динамо»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xmlns="" id="{2E70FBDF-CEDA-4F3F-8745-BD3D284B6B4D}"/>
                    </a:ext>
                  </a:extLst>
                </p:cNvPr>
                <p:cNvSpPr txBox="1"/>
                <p:nvPr/>
              </p:nvSpPr>
              <p:spPr>
                <a:xfrm>
                  <a:off x="394879" y="1828282"/>
                  <a:ext cx="2152429" cy="738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   церемония открытия</a:t>
                  </a:r>
                </a:p>
                <a:p>
                  <a:r>
                    <a:rPr lang="ru-RU" sz="1400" dirty="0"/>
                    <a:t>•    легкая атлетика </a:t>
                  </a:r>
                </a:p>
                <a:p>
                  <a:r>
                    <a:rPr lang="ru-RU" sz="1400" dirty="0"/>
                    <a:t>•    церемония закрытия</a:t>
                  </a:r>
                  <a:endParaRPr lang="x-none" dirty="0"/>
                </a:p>
              </p:txBody>
            </p:sp>
          </p:grpSp>
          <p:cxnSp>
            <p:nvCxnSpPr>
              <p:cNvPr id="149" name="Соединитель: уступ 148">
                <a:extLst>
                  <a:ext uri="{FF2B5EF4-FFF2-40B4-BE49-F238E27FC236}">
                    <a16:creationId xmlns:a16="http://schemas.microsoft.com/office/drawing/2014/main" xmlns="" id="{1FA12F96-B1E7-4E5C-80C4-0102DA6B1D08}"/>
                  </a:ext>
                </a:extLst>
              </p:cNvPr>
              <p:cNvCxnSpPr>
                <a:cxnSpLocks/>
                <a:stCxn id="150" idx="1"/>
              </p:cNvCxnSpPr>
              <p:nvPr/>
            </p:nvCxnSpPr>
            <p:spPr>
              <a:xfrm rot="10800000" flipV="1">
                <a:off x="-1198876" y="2554532"/>
                <a:ext cx="1379111" cy="414640"/>
              </a:xfrm>
              <a:prstGeom prst="bentConnector3">
                <a:avLst>
                  <a:gd name="adj1" fmla="val 50000"/>
                </a:avLst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xmlns="" id="{E3D46259-7811-46CD-BD23-FD2E4C79DB83}"/>
                </a:ext>
              </a:extLst>
            </p:cNvPr>
            <p:cNvGrpSpPr/>
            <p:nvPr/>
          </p:nvGrpSpPr>
          <p:grpSpPr>
            <a:xfrm>
              <a:off x="7753404" y="5441909"/>
              <a:ext cx="3174792" cy="766833"/>
              <a:chOff x="-1198875" y="2432725"/>
              <a:chExt cx="3174792" cy="766833"/>
            </a:xfrm>
          </p:grpSpPr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xmlns="" id="{F2703230-5B6E-4E50-93D5-7E3B7B324502}"/>
                  </a:ext>
                </a:extLst>
              </p:cNvPr>
              <p:cNvGrpSpPr/>
              <p:nvPr/>
            </p:nvGrpSpPr>
            <p:grpSpPr>
              <a:xfrm>
                <a:off x="180235" y="2432725"/>
                <a:ext cx="1795682" cy="766833"/>
                <a:chOff x="394880" y="1584669"/>
                <a:chExt cx="1795682" cy="766833"/>
              </a:xfrm>
            </p:grpSpPr>
            <p:sp>
              <p:nvSpPr>
                <p:cNvPr id="158" name="Прямоугольник 157">
                  <a:extLst>
                    <a:ext uri="{FF2B5EF4-FFF2-40B4-BE49-F238E27FC236}">
                      <a16:creationId xmlns:a16="http://schemas.microsoft.com/office/drawing/2014/main" xmlns="" id="{271EB118-CFBD-47D1-A70F-B10F2D980D3F}"/>
                    </a:ext>
                  </a:extLst>
                </p:cNvPr>
                <p:cNvSpPr/>
                <p:nvPr/>
              </p:nvSpPr>
              <p:spPr>
                <a:xfrm>
                  <a:off x="394880" y="1584669"/>
                  <a:ext cx="1795682" cy="243611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«Чижовка-Арена»</a:t>
                  </a:r>
                </a:p>
              </p:txBody>
            </p:sp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xmlns="" id="{A3F07392-3835-4E0D-B392-3C31E67B87B1}"/>
                    </a:ext>
                  </a:extLst>
                </p:cNvPr>
                <p:cNvSpPr txBox="1"/>
                <p:nvPr/>
              </p:nvSpPr>
              <p:spPr>
                <a:xfrm>
                  <a:off x="394880" y="1828282"/>
                  <a:ext cx="1795682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дзюдо</a:t>
                  </a:r>
                </a:p>
                <a:p>
                  <a:r>
                    <a:rPr lang="ru-RU" sz="1400" dirty="0"/>
                    <a:t>• каратэ</a:t>
                  </a:r>
                  <a:endParaRPr lang="x-none" dirty="0"/>
                </a:p>
              </p:txBody>
            </p:sp>
          </p:grpSp>
          <p:cxnSp>
            <p:nvCxnSpPr>
              <p:cNvPr id="157" name="Соединитель: уступ 156">
                <a:extLst>
                  <a:ext uri="{FF2B5EF4-FFF2-40B4-BE49-F238E27FC236}">
                    <a16:creationId xmlns:a16="http://schemas.microsoft.com/office/drawing/2014/main" xmlns="" id="{C4FB07AC-BA25-4651-8328-9A666070DD28}"/>
                  </a:ext>
                </a:extLst>
              </p:cNvPr>
              <p:cNvCxnSpPr>
                <a:cxnSpLocks/>
                <a:stCxn id="158" idx="1"/>
              </p:cNvCxnSpPr>
              <p:nvPr/>
            </p:nvCxnSpPr>
            <p:spPr>
              <a:xfrm rot="10800000" flipV="1">
                <a:off x="-1198875" y="2554531"/>
                <a:ext cx="1379110" cy="414640"/>
              </a:xfrm>
              <a:prstGeom prst="bentConnector3">
                <a:avLst>
                  <a:gd name="adj1" fmla="val 50000"/>
                </a:avLst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Группа 161">
              <a:extLst>
                <a:ext uri="{FF2B5EF4-FFF2-40B4-BE49-F238E27FC236}">
                  <a16:creationId xmlns:a16="http://schemas.microsoft.com/office/drawing/2014/main" xmlns="" id="{220132CD-7BCC-45EB-92F9-304BD66F5B63}"/>
                </a:ext>
              </a:extLst>
            </p:cNvPr>
            <p:cNvGrpSpPr/>
            <p:nvPr/>
          </p:nvGrpSpPr>
          <p:grpSpPr>
            <a:xfrm>
              <a:off x="6538427" y="2390066"/>
              <a:ext cx="2052834" cy="1640430"/>
              <a:chOff x="180234" y="2432726"/>
              <a:chExt cx="2052834" cy="1640430"/>
            </a:xfrm>
          </p:grpSpPr>
          <p:grpSp>
            <p:nvGrpSpPr>
              <p:cNvPr id="163" name="Группа 162">
                <a:extLst>
                  <a:ext uri="{FF2B5EF4-FFF2-40B4-BE49-F238E27FC236}">
                    <a16:creationId xmlns:a16="http://schemas.microsoft.com/office/drawing/2014/main" xmlns="" id="{967282E1-F95D-4D23-A965-2883501C2297}"/>
                  </a:ext>
                </a:extLst>
              </p:cNvPr>
              <p:cNvGrpSpPr/>
              <p:nvPr/>
            </p:nvGrpSpPr>
            <p:grpSpPr>
              <a:xfrm>
                <a:off x="180234" y="2432726"/>
                <a:ext cx="2052834" cy="766832"/>
                <a:chOff x="394879" y="1584670"/>
                <a:chExt cx="2052834" cy="766832"/>
              </a:xfrm>
            </p:grpSpPr>
            <p:sp>
              <p:nvSpPr>
                <p:cNvPr id="165" name="Прямоугольник 164">
                  <a:extLst>
                    <a:ext uri="{FF2B5EF4-FFF2-40B4-BE49-F238E27FC236}">
                      <a16:creationId xmlns:a16="http://schemas.microsoft.com/office/drawing/2014/main" xmlns="" id="{789FF8EB-D860-44FB-B980-3CAD22DA82C7}"/>
                    </a:ext>
                  </a:extLst>
                </p:cNvPr>
                <p:cNvSpPr/>
                <p:nvPr/>
              </p:nvSpPr>
              <p:spPr>
                <a:xfrm>
                  <a:off x="394879" y="1584670"/>
                  <a:ext cx="2052834" cy="243612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СОК "Олимпийский"</a:t>
                  </a:r>
                </a:p>
              </p:txBody>
            </p:sp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xmlns="" id="{90767E01-F72D-4CF5-B5FF-DC99C5F0C592}"/>
                    </a:ext>
                  </a:extLst>
                </p:cNvPr>
                <p:cNvSpPr txBox="1"/>
                <p:nvPr/>
              </p:nvSpPr>
              <p:spPr>
                <a:xfrm>
                  <a:off x="394879" y="1828282"/>
                  <a:ext cx="2052834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пляжный футбол</a:t>
                  </a:r>
                </a:p>
                <a:p>
                  <a:r>
                    <a:rPr lang="ru-RU" sz="1400" dirty="0"/>
                    <a:t>• стрельба из лука</a:t>
                  </a:r>
                  <a:endParaRPr lang="x-none" dirty="0"/>
                </a:p>
              </p:txBody>
            </p:sp>
          </p:grpSp>
          <p:cxnSp>
            <p:nvCxnSpPr>
              <p:cNvPr id="164" name="Соединитель: уступ 163">
                <a:extLst>
                  <a:ext uri="{FF2B5EF4-FFF2-40B4-BE49-F238E27FC236}">
                    <a16:creationId xmlns:a16="http://schemas.microsoft.com/office/drawing/2014/main" xmlns="" id="{192F408B-43F3-498C-883A-3519D2DEAFB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66887" y="3369107"/>
                <a:ext cx="873598" cy="534499"/>
              </a:xfrm>
              <a:prstGeom prst="bentConnector3">
                <a:avLst>
                  <a:gd name="adj1" fmla="val 99782"/>
                </a:avLst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Группа 172">
              <a:extLst>
                <a:ext uri="{FF2B5EF4-FFF2-40B4-BE49-F238E27FC236}">
                  <a16:creationId xmlns:a16="http://schemas.microsoft.com/office/drawing/2014/main" xmlns="" id="{B3FCDF16-E444-4243-BDAA-472E9CEEA7E7}"/>
                </a:ext>
              </a:extLst>
            </p:cNvPr>
            <p:cNvGrpSpPr/>
            <p:nvPr/>
          </p:nvGrpSpPr>
          <p:grpSpPr>
            <a:xfrm>
              <a:off x="7868271" y="1399536"/>
              <a:ext cx="2435647" cy="1788625"/>
              <a:chOff x="180233" y="2432725"/>
              <a:chExt cx="2435647" cy="1788625"/>
            </a:xfrm>
          </p:grpSpPr>
          <p:grpSp>
            <p:nvGrpSpPr>
              <p:cNvPr id="174" name="Группа 173">
                <a:extLst>
                  <a:ext uri="{FF2B5EF4-FFF2-40B4-BE49-F238E27FC236}">
                    <a16:creationId xmlns:a16="http://schemas.microsoft.com/office/drawing/2014/main" xmlns="" id="{DF53983F-A0B6-4E7C-BB7C-3890D3D030F0}"/>
                  </a:ext>
                </a:extLst>
              </p:cNvPr>
              <p:cNvGrpSpPr/>
              <p:nvPr/>
            </p:nvGrpSpPr>
            <p:grpSpPr>
              <a:xfrm>
                <a:off x="180233" y="2432725"/>
                <a:ext cx="2435647" cy="551390"/>
                <a:chOff x="394878" y="1584669"/>
                <a:chExt cx="2435647" cy="551390"/>
              </a:xfrm>
            </p:grpSpPr>
            <p:sp>
              <p:nvSpPr>
                <p:cNvPr id="176" name="Прямоугольник 175">
                  <a:extLst>
                    <a:ext uri="{FF2B5EF4-FFF2-40B4-BE49-F238E27FC236}">
                      <a16:creationId xmlns:a16="http://schemas.microsoft.com/office/drawing/2014/main" xmlns="" id="{782DF979-9189-4423-9F13-2392FFE093E4}"/>
                    </a:ext>
                  </a:extLst>
                </p:cNvPr>
                <p:cNvSpPr/>
                <p:nvPr/>
              </p:nvSpPr>
              <p:spPr>
                <a:xfrm>
                  <a:off x="394878" y="1584669"/>
                  <a:ext cx="2435647" cy="251865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Дворец спорта "Уручье"</a:t>
                  </a:r>
                </a:p>
              </p:txBody>
            </p: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xmlns="" id="{0F2E1270-E8A2-4F08-9C5E-6C8F5A393AD9}"/>
                    </a:ext>
                  </a:extLst>
                </p:cNvPr>
                <p:cNvSpPr txBox="1"/>
                <p:nvPr/>
              </p:nvSpPr>
              <p:spPr>
                <a:xfrm>
                  <a:off x="394879" y="1828282"/>
                  <a:ext cx="2435646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бокс</a:t>
                  </a:r>
                  <a:endParaRPr lang="x-none" dirty="0"/>
                </a:p>
              </p:txBody>
            </p:sp>
          </p:grpSp>
          <p:cxnSp>
            <p:nvCxnSpPr>
              <p:cNvPr id="175" name="Соединитель: уступ 174">
                <a:extLst>
                  <a:ext uri="{FF2B5EF4-FFF2-40B4-BE49-F238E27FC236}">
                    <a16:creationId xmlns:a16="http://schemas.microsoft.com/office/drawing/2014/main" xmlns="" id="{D6B77F75-4BB2-45B8-A0CE-6A58FDECDD0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17189" y="3458091"/>
                <a:ext cx="1219907" cy="306611"/>
              </a:xfrm>
              <a:prstGeom prst="bentConnector3">
                <a:avLst>
                  <a:gd name="adj1" fmla="val 113987"/>
                </a:avLst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Группа 183">
              <a:extLst>
                <a:ext uri="{FF2B5EF4-FFF2-40B4-BE49-F238E27FC236}">
                  <a16:creationId xmlns:a16="http://schemas.microsoft.com/office/drawing/2014/main" xmlns="" id="{AD229A02-803D-41EE-88D2-A517A51923FC}"/>
                </a:ext>
              </a:extLst>
            </p:cNvPr>
            <p:cNvGrpSpPr/>
            <p:nvPr/>
          </p:nvGrpSpPr>
          <p:grpSpPr>
            <a:xfrm>
              <a:off x="9083327" y="2148072"/>
              <a:ext cx="2847749" cy="916899"/>
              <a:chOff x="-388154" y="2204208"/>
              <a:chExt cx="2462417" cy="1072655"/>
            </a:xfrm>
          </p:grpSpPr>
          <p:grpSp>
            <p:nvGrpSpPr>
              <p:cNvPr id="185" name="Группа 184">
                <a:extLst>
                  <a:ext uri="{FF2B5EF4-FFF2-40B4-BE49-F238E27FC236}">
                    <a16:creationId xmlns:a16="http://schemas.microsoft.com/office/drawing/2014/main" xmlns="" id="{22639B61-B197-4C00-8813-F2C514A3507A}"/>
                  </a:ext>
                </a:extLst>
              </p:cNvPr>
              <p:cNvGrpSpPr/>
              <p:nvPr/>
            </p:nvGrpSpPr>
            <p:grpSpPr>
              <a:xfrm>
                <a:off x="180234" y="2204208"/>
                <a:ext cx="1894029" cy="779907"/>
                <a:chOff x="394879" y="1356152"/>
                <a:chExt cx="1894029" cy="779907"/>
              </a:xfrm>
            </p:grpSpPr>
            <p:sp>
              <p:nvSpPr>
                <p:cNvPr id="187" name="Прямоугольник 186">
                  <a:extLst>
                    <a:ext uri="{FF2B5EF4-FFF2-40B4-BE49-F238E27FC236}">
                      <a16:creationId xmlns:a16="http://schemas.microsoft.com/office/drawing/2014/main" xmlns="" id="{62430B7D-8070-42C7-91B2-F87560B605A0}"/>
                    </a:ext>
                  </a:extLst>
                </p:cNvPr>
                <p:cNvSpPr/>
                <p:nvPr/>
              </p:nvSpPr>
              <p:spPr>
                <a:xfrm>
                  <a:off x="394879" y="1356152"/>
                  <a:ext cx="1894029" cy="491613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Стрелковый тир им.Тимошенко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xmlns="" id="{BA954B05-99A4-4D11-BE30-DCAA6725B6EC}"/>
                    </a:ext>
                  </a:extLst>
                </p:cNvPr>
                <p:cNvSpPr txBox="1"/>
                <p:nvPr/>
              </p:nvSpPr>
              <p:spPr>
                <a:xfrm>
                  <a:off x="394879" y="1828282"/>
                  <a:ext cx="1894029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стрельба пулевая</a:t>
                  </a:r>
                  <a:endParaRPr lang="x-none" dirty="0"/>
                </a:p>
              </p:txBody>
            </p:sp>
          </p:grpSp>
          <p:cxnSp>
            <p:nvCxnSpPr>
              <p:cNvPr id="186" name="Соединитель: уступ 185">
                <a:extLst>
                  <a:ext uri="{FF2B5EF4-FFF2-40B4-BE49-F238E27FC236}">
                    <a16:creationId xmlns:a16="http://schemas.microsoft.com/office/drawing/2014/main" xmlns="" id="{F56E6655-5781-49B8-BCD4-E4204B245160}"/>
                  </a:ext>
                </a:extLst>
              </p:cNvPr>
              <p:cNvCxnSpPr>
                <a:cxnSpLocks/>
                <a:stCxn id="188" idx="2"/>
              </p:cNvCxnSpPr>
              <p:nvPr/>
            </p:nvCxnSpPr>
            <p:spPr>
              <a:xfrm rot="5400000">
                <a:off x="223174" y="2372787"/>
                <a:ext cx="292748" cy="1515404"/>
              </a:xfrm>
              <a:prstGeom prst="bentConnector2">
                <a:avLst/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1" name="Группа 190">
              <a:extLst>
                <a:ext uri="{FF2B5EF4-FFF2-40B4-BE49-F238E27FC236}">
                  <a16:creationId xmlns:a16="http://schemas.microsoft.com/office/drawing/2014/main" xmlns="" id="{F5EB6316-3650-44EA-B142-A59F33F8A090}"/>
                </a:ext>
              </a:extLst>
            </p:cNvPr>
            <p:cNvGrpSpPr/>
            <p:nvPr/>
          </p:nvGrpSpPr>
          <p:grpSpPr>
            <a:xfrm>
              <a:off x="9056286" y="3134479"/>
              <a:ext cx="2636493" cy="862944"/>
              <a:chOff x="-562230" y="2121171"/>
              <a:chExt cx="2636493" cy="862944"/>
            </a:xfrm>
          </p:grpSpPr>
          <p:grpSp>
            <p:nvGrpSpPr>
              <p:cNvPr id="192" name="Группа 191">
                <a:extLst>
                  <a:ext uri="{FF2B5EF4-FFF2-40B4-BE49-F238E27FC236}">
                    <a16:creationId xmlns:a16="http://schemas.microsoft.com/office/drawing/2014/main" xmlns="" id="{97DB73D2-79A6-420C-A76B-3849F074924F}"/>
                  </a:ext>
                </a:extLst>
              </p:cNvPr>
              <p:cNvGrpSpPr/>
              <p:nvPr/>
            </p:nvGrpSpPr>
            <p:grpSpPr>
              <a:xfrm>
                <a:off x="180234" y="2432725"/>
                <a:ext cx="1894029" cy="551390"/>
                <a:chOff x="394879" y="1584669"/>
                <a:chExt cx="1894029" cy="551390"/>
              </a:xfrm>
            </p:grpSpPr>
            <p:sp>
              <p:nvSpPr>
                <p:cNvPr id="194" name="Прямоугольник 193">
                  <a:extLst>
                    <a:ext uri="{FF2B5EF4-FFF2-40B4-BE49-F238E27FC236}">
                      <a16:creationId xmlns:a16="http://schemas.microsoft.com/office/drawing/2014/main" xmlns="" id="{2B2DC41F-CCD3-4CD8-9C0D-6DFF511D1334}"/>
                    </a:ext>
                  </a:extLst>
                </p:cNvPr>
                <p:cNvSpPr/>
                <p:nvPr/>
              </p:nvSpPr>
              <p:spPr>
                <a:xfrm>
                  <a:off x="394879" y="1584669"/>
                  <a:ext cx="1894029" cy="263096"/>
                </a:xfrm>
                <a:prstGeom prst="rect">
                  <a:avLst/>
                </a:prstGeom>
                <a:solidFill>
                  <a:srgbClr val="FFB7B7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«</a:t>
                  </a:r>
                  <a:r>
                    <a:rPr lang="en-US" sz="1600" dirty="0">
                      <a:solidFill>
                        <a:schemeClr val="tx1"/>
                      </a:solidFill>
                    </a:rPr>
                    <a:t>Sporting Club</a:t>
                  </a:r>
                  <a:r>
                    <a:rPr lang="ru-RU" sz="1600" dirty="0">
                      <a:solidFill>
                        <a:schemeClr val="tx1"/>
                      </a:solidFill>
                    </a:rPr>
                    <a:t>»</a:t>
                  </a:r>
                </a:p>
              </p:txBody>
            </p:sp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xmlns="" id="{06113140-97D1-40FE-9845-F0B92CB7CABA}"/>
                    </a:ext>
                  </a:extLst>
                </p:cNvPr>
                <p:cNvSpPr txBox="1"/>
                <p:nvPr/>
              </p:nvSpPr>
              <p:spPr>
                <a:xfrm>
                  <a:off x="394879" y="1828282"/>
                  <a:ext cx="1894029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91D1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/>
                    <a:t>• стрельба стендовая</a:t>
                  </a:r>
                  <a:endParaRPr lang="x-none" dirty="0"/>
                </a:p>
              </p:txBody>
            </p:sp>
          </p:grpSp>
          <p:cxnSp>
            <p:nvCxnSpPr>
              <p:cNvPr id="193" name="Соединитель: уступ 192">
                <a:extLst>
                  <a:ext uri="{FF2B5EF4-FFF2-40B4-BE49-F238E27FC236}">
                    <a16:creationId xmlns:a16="http://schemas.microsoft.com/office/drawing/2014/main" xmlns="" id="{68BCDE0D-F736-4D88-B9A9-68342715F416}"/>
                  </a:ext>
                </a:extLst>
              </p:cNvPr>
              <p:cNvCxnSpPr>
                <a:cxnSpLocks/>
                <a:stCxn id="194" idx="1"/>
              </p:cNvCxnSpPr>
              <p:nvPr/>
            </p:nvCxnSpPr>
            <p:spPr>
              <a:xfrm rot="10800000">
                <a:off x="-562230" y="2121171"/>
                <a:ext cx="742464" cy="443102"/>
              </a:xfrm>
              <a:prstGeom prst="bentConnector3">
                <a:avLst>
                  <a:gd name="adj1" fmla="val 50000"/>
                </a:avLst>
              </a:prstGeom>
              <a:ln w="15875"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2" descr="ÐÐ°ÑÑÐ¸Ð½ÐºÐ¸ Ð¿Ð¾ Ð·Ð°Ð¿ÑÐ¾ÑÑ logo google ÐºÐ°ÑÑÑ">
            <a:hlinkClick r:id="rId5" tooltip="посмотреть карту"/>
            <a:extLst>
              <a:ext uri="{FF2B5EF4-FFF2-40B4-BE49-F238E27FC236}">
                <a16:creationId xmlns:a16="http://schemas.microsoft.com/office/drawing/2014/main" xmlns="" id="{48127F20-67BB-41FD-9946-DDC434D7D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79" y="5157768"/>
            <a:ext cx="1030517" cy="10305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D89E873-5AAA-4EBD-BB18-A70C3513E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10" y="6066654"/>
            <a:ext cx="659917" cy="65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A22A763-3C36-4FA4-90B7-233629D7EB64}"/>
              </a:ext>
            </a:extLst>
          </p:cNvPr>
          <p:cNvSpPr/>
          <p:nvPr/>
        </p:nvSpPr>
        <p:spPr>
          <a:xfrm>
            <a:off x="8826708" y="1131720"/>
            <a:ext cx="3044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000" b="1" dirty="0">
                <a:solidFill>
                  <a:srgbClr val="C00000"/>
                </a:solidFill>
              </a:rPr>
              <a:t>Арены </a:t>
            </a:r>
            <a:r>
              <a:rPr lang="en-US" sz="2000" b="1" dirty="0">
                <a:solidFill>
                  <a:srgbClr val="C00000"/>
                </a:solidFill>
              </a:rPr>
              <a:t>II </a:t>
            </a:r>
            <a:r>
              <a:rPr lang="be-BY" sz="2000" b="1" dirty="0">
                <a:solidFill>
                  <a:srgbClr val="C00000"/>
                </a:solidFill>
              </a:rPr>
              <a:t>Европейских игр</a:t>
            </a:r>
            <a:endParaRPr lang="x-none" sz="2000" b="1" dirty="0">
              <a:solidFill>
                <a:srgbClr val="C00000"/>
              </a:solidFill>
            </a:endParaRPr>
          </a:p>
        </p:txBody>
      </p:sp>
      <p:sp>
        <p:nvSpPr>
          <p:cNvPr id="80" name="Заголовок 9">
            <a:extLst>
              <a:ext uri="{FF2B5EF4-FFF2-40B4-BE49-F238E27FC236}">
                <a16:creationId xmlns:a16="http://schemas.microsoft.com/office/drawing/2014/main" xmlns="" id="{380302EB-0360-4F1A-9BF9-89FF6EBE70EB}"/>
              </a:ext>
            </a:extLst>
          </p:cNvPr>
          <p:cNvSpPr txBox="1">
            <a:spLocks/>
          </p:cNvSpPr>
          <p:nvPr/>
        </p:nvSpPr>
        <p:spPr>
          <a:xfrm>
            <a:off x="937462" y="743395"/>
            <a:ext cx="10968828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Беларусь — страна ярких спортивных побед</a:t>
            </a:r>
          </a:p>
        </p:txBody>
      </p:sp>
    </p:spTree>
    <p:extLst>
      <p:ext uri="{BB962C8B-B14F-4D97-AF65-F5344CB8AC3E}">
        <p14:creationId xmlns:p14="http://schemas.microsoft.com/office/powerpoint/2010/main" val="2381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5" name="Прямоугольник 4"/>
          <p:cNvSpPr/>
          <p:nvPr/>
        </p:nvSpPr>
        <p:spPr>
          <a:xfrm>
            <a:off x="7605131" y="1745920"/>
            <a:ext cx="41038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 Black" panose="020B0A04020102020204" pitchFamily="34" charset="0"/>
              </a:rPr>
              <a:t>21 июня </a:t>
            </a:r>
            <a:r>
              <a:rPr lang="ru-RU" sz="2400" dirty="0"/>
              <a:t>на Национальном олимпийском стадионе «Динамо» прошла  торжественная церемония </a:t>
            </a:r>
            <a:r>
              <a:rPr lang="ru-RU" sz="2400" dirty="0" smtClean="0"/>
              <a:t>открытия. 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4503" y="5328794"/>
            <a:ext cx="76682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Олимпийский огонь на стадион внесли белорусские олимпийские чемпионы: Дарья </a:t>
            </a:r>
            <a:r>
              <a:rPr lang="ru-RU" sz="2200" dirty="0" err="1"/>
              <a:t>Домрачева</a:t>
            </a:r>
            <a:r>
              <a:rPr lang="ru-RU" sz="2200" dirty="0"/>
              <a:t>, Алексей Гришин, Максим Мирный</a:t>
            </a:r>
            <a:r>
              <a:rPr lang="ru-RU" sz="2200" dirty="0" smtClean="0"/>
              <a:t>, Юлия </a:t>
            </a:r>
            <a:r>
              <a:rPr lang="ru-RU" sz="2200" dirty="0"/>
              <a:t>Нестеренко, Роман Петрушенко, Надежда </a:t>
            </a:r>
            <a:r>
              <a:rPr lang="ru-RU" sz="2200" dirty="0" err="1"/>
              <a:t>Скардино</a:t>
            </a:r>
            <a:r>
              <a:rPr lang="ru-RU" sz="2200" dirty="0"/>
              <a:t> и Дмитрий </a:t>
            </a:r>
            <a:r>
              <a:rPr lang="ru-RU" sz="2200" dirty="0" err="1"/>
              <a:t>Довгаленок</a:t>
            </a:r>
            <a:r>
              <a:rPr lang="ru-RU" sz="2200" dirty="0"/>
              <a:t>.</a:t>
            </a:r>
          </a:p>
        </p:txBody>
      </p:sp>
      <p:pic>
        <p:nvPicPr>
          <p:cNvPr id="3074" name="Picture 2" descr="ÐÐ°ÑÑÐ¸Ð½ÐºÐ¸ Ð¿Ð¾ Ð·Ð°Ð¿ÑÐ¾ÑÑ ii Ð¾Ð»Ð¸Ð¼Ð¿Ð¸Ð¹ÑÐºÐ¸Ðµ Ð¸Ð³ÑÑ ÑÐµÑÐµÐ¼Ð¾Ð½Ð¸Ñ Ð¾ÑÐºÑÑÑÐ¸Ñ">
            <a:extLst>
              <a:ext uri="{FF2B5EF4-FFF2-40B4-BE49-F238E27FC236}">
                <a16:creationId xmlns:a16="http://schemas.microsoft.com/office/drawing/2014/main" xmlns="" id="{F0A038F4-5EF3-47F1-B0B7-FE226793E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79" y="1539173"/>
            <a:ext cx="6722092" cy="377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ii ÐµÐ²ÑÐ¾Ð¿ÐµÐ¹ÑÐºÐ¸Ðµ Ð¸Ð³ÑÑ Ð·Ð°Ð¶ÐµÐ½Ð¸Ðµ Ð¾Ð»Ð¸Ð¼Ð¿Ð¸Ð¹ÑÐºÐ¾Ð³Ð¾ Ð¾Ð³Ð½Ñ">
            <a:extLst>
              <a:ext uri="{FF2B5EF4-FFF2-40B4-BE49-F238E27FC236}">
                <a16:creationId xmlns:a16="http://schemas.microsoft.com/office/drawing/2014/main" xmlns="" id="{B862DCE4-3F83-424F-B741-AB9E998DA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5360" r="11708" b="30840"/>
          <a:stretch/>
        </p:blipFill>
        <p:spPr bwMode="auto">
          <a:xfrm>
            <a:off x="7772732" y="3916719"/>
            <a:ext cx="3936282" cy="23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9">
            <a:extLst>
              <a:ext uri="{FF2B5EF4-FFF2-40B4-BE49-F238E27FC236}">
                <a16:creationId xmlns:a16="http://schemas.microsoft.com/office/drawing/2014/main" xmlns="" id="{AF24A19B-31C5-4C61-9E56-D60B3A5FCFE9}"/>
              </a:ext>
            </a:extLst>
          </p:cNvPr>
          <p:cNvSpPr txBox="1">
            <a:spLocks/>
          </p:cNvSpPr>
          <p:nvPr/>
        </p:nvSpPr>
        <p:spPr>
          <a:xfrm>
            <a:off x="1104405" y="774529"/>
            <a:ext cx="1083820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Беларусь — страна ярких спортивных побед</a:t>
            </a:r>
          </a:p>
        </p:txBody>
      </p:sp>
    </p:spTree>
    <p:extLst>
      <p:ext uri="{BB962C8B-B14F-4D97-AF65-F5344CB8AC3E}">
        <p14:creationId xmlns:p14="http://schemas.microsoft.com/office/powerpoint/2010/main" val="16306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ii ÐµÐ²ÑÐ¾Ð¿ÐµÐ¹ÑÐºÐ¸Ðµ Ð¸Ð³ÑÑ ÑÐ¼Ð±Ð»ÐµÐ¼Ð°">
            <a:extLst>
              <a:ext uri="{FF2B5EF4-FFF2-40B4-BE49-F238E27FC236}">
                <a16:creationId xmlns:a16="http://schemas.microsoft.com/office/drawing/2014/main" xmlns="" id="{A945D111-DA9F-4930-BF6E-B87994327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69"/>
          <a:stretch/>
        </p:blipFill>
        <p:spPr bwMode="auto">
          <a:xfrm>
            <a:off x="6269794" y="1594934"/>
            <a:ext cx="5339544" cy="464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5" name="Прямоугольник 4"/>
          <p:cNvSpPr/>
          <p:nvPr/>
        </p:nvSpPr>
        <p:spPr>
          <a:xfrm>
            <a:off x="5786791" y="1445842"/>
            <a:ext cx="630555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200" b="1" dirty="0">
                <a:latin typeface="Arial Black" panose="020B0A04020102020204" pitchFamily="34" charset="0"/>
              </a:rPr>
              <a:t>3666 спортсменов </a:t>
            </a:r>
            <a:r>
              <a:rPr lang="ru-RU" sz="2200" dirty="0"/>
              <a:t>из всех </a:t>
            </a:r>
            <a:r>
              <a:rPr lang="ru-RU" sz="2200" b="1" dirty="0">
                <a:latin typeface="Arial Black" panose="020B0A04020102020204" pitchFamily="34" charset="0"/>
              </a:rPr>
              <a:t>50 стран  </a:t>
            </a:r>
            <a:r>
              <a:rPr lang="ru-RU" sz="2200" dirty="0"/>
              <a:t>приняли участие в Играх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200" dirty="0"/>
              <a:t>Соревнования были проведены в </a:t>
            </a:r>
            <a:r>
              <a:rPr lang="ru-RU" sz="2200" dirty="0">
                <a:latin typeface="Arial Black" panose="020B0A04020102020204" pitchFamily="34" charset="0"/>
              </a:rPr>
              <a:t>15 видах спорта </a:t>
            </a:r>
            <a:r>
              <a:rPr lang="ru-RU" sz="2200" dirty="0"/>
              <a:t>(в 23 дисциплинах)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200" dirty="0"/>
              <a:t>Разыграно</a:t>
            </a:r>
            <a:r>
              <a:rPr lang="ru-RU" sz="2200" b="1" dirty="0"/>
              <a:t> </a:t>
            </a:r>
            <a:r>
              <a:rPr lang="ru-RU" sz="2200" b="1" dirty="0">
                <a:latin typeface="Arial Black" panose="020B0A04020102020204" pitchFamily="34" charset="0"/>
              </a:rPr>
              <a:t>200</a:t>
            </a:r>
            <a:r>
              <a:rPr lang="ru-RU" sz="2200" dirty="0">
                <a:latin typeface="Arial Black" panose="020B0A04020102020204" pitchFamily="34" charset="0"/>
              </a:rPr>
              <a:t> комплектов наград</a:t>
            </a:r>
            <a:endParaRPr lang="ru-RU" sz="22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200" dirty="0"/>
              <a:t>Представители</a:t>
            </a:r>
            <a:r>
              <a:rPr lang="ru-RU" sz="2200" b="1" dirty="0"/>
              <a:t> </a:t>
            </a:r>
            <a:r>
              <a:rPr lang="ru-RU" sz="2200" b="1" dirty="0">
                <a:latin typeface="Arial Black" panose="020B0A04020102020204" pitchFamily="34" charset="0"/>
              </a:rPr>
              <a:t>43 стран </a:t>
            </a:r>
            <a:r>
              <a:rPr lang="ru-RU" sz="2200" dirty="0"/>
              <a:t>получили медали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200" dirty="0"/>
              <a:t>Больше всего на счету команды </a:t>
            </a:r>
            <a:r>
              <a:rPr lang="ru-RU" sz="2200" b="1" dirty="0"/>
              <a:t>России</a:t>
            </a:r>
            <a:r>
              <a:rPr lang="ru-RU" sz="2200" dirty="0"/>
              <a:t> — </a:t>
            </a:r>
            <a:br>
              <a:rPr lang="ru-RU" sz="2200" dirty="0"/>
            </a:br>
            <a:r>
              <a:rPr lang="ru-RU" sz="2200" b="1" dirty="0">
                <a:latin typeface="Arial Black" panose="020B0A04020102020204" pitchFamily="34" charset="0"/>
              </a:rPr>
              <a:t>109 медалей</a:t>
            </a:r>
            <a:endParaRPr lang="ru-RU" sz="22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200" dirty="0"/>
              <a:t>Волонтёрами были  </a:t>
            </a:r>
            <a:r>
              <a:rPr lang="ru-RU" sz="2200" b="1" dirty="0">
                <a:latin typeface="Arial Black" panose="020B0A04020102020204" pitchFamily="34" charset="0"/>
              </a:rPr>
              <a:t>8700 человек</a:t>
            </a:r>
            <a:endParaRPr lang="ru-RU" sz="22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200" dirty="0"/>
              <a:t>Более </a:t>
            </a:r>
            <a:r>
              <a:rPr lang="ru-RU" sz="2200" b="1" dirty="0">
                <a:latin typeface="Arial Black" panose="020B0A04020102020204" pitchFamily="34" charset="0"/>
              </a:rPr>
              <a:t>1200</a:t>
            </a:r>
            <a:r>
              <a:rPr lang="ru-RU" sz="2200" dirty="0">
                <a:latin typeface="Arial Black" panose="020B0A04020102020204" pitchFamily="34" charset="0"/>
              </a:rPr>
              <a:t> </a:t>
            </a:r>
            <a:r>
              <a:rPr lang="ru-RU" sz="2200" b="1" dirty="0">
                <a:latin typeface="Arial Black" panose="020B0A04020102020204" pitchFamily="34" charset="0"/>
              </a:rPr>
              <a:t>представителей СМИ </a:t>
            </a:r>
            <a:r>
              <a:rPr lang="ru-RU" sz="2200" dirty="0"/>
              <a:t>из разных стран освещали II Европейские игры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200" b="1" dirty="0">
                <a:latin typeface="Arial Black" panose="020B0A04020102020204" pitchFamily="34" charset="0"/>
              </a:rPr>
              <a:t>196 стран мира </a:t>
            </a:r>
            <a:r>
              <a:rPr lang="ru-RU" sz="2200" dirty="0"/>
              <a:t>приобрели права на трансляцию Игр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2173" y="4942757"/>
            <a:ext cx="49431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Сборная Беларуси заняла </a:t>
            </a:r>
            <a:r>
              <a:rPr lang="ru-RU" sz="2200" dirty="0">
                <a:latin typeface="Arial Black" panose="020B0A04020102020204" pitchFamily="34" charset="0"/>
              </a:rPr>
              <a:t>2-е место </a:t>
            </a:r>
            <a:br>
              <a:rPr lang="ru-RU" sz="2200" dirty="0">
                <a:latin typeface="Arial Black" panose="020B0A04020102020204" pitchFamily="34" charset="0"/>
              </a:rPr>
            </a:br>
            <a:r>
              <a:rPr lang="ru-RU" sz="2200" dirty="0"/>
              <a:t>в неофициальном командном зачете, завоевав </a:t>
            </a:r>
            <a:r>
              <a:rPr lang="ru-RU" sz="2200" dirty="0">
                <a:latin typeface="Arial Black" panose="020B0A04020102020204" pitchFamily="34" charset="0"/>
              </a:rPr>
              <a:t>69 медалей </a:t>
            </a:r>
            <a:r>
              <a:rPr lang="ru-RU" sz="2200" dirty="0"/>
              <a:t>(24 – золотых, </a:t>
            </a:r>
            <a:br>
              <a:rPr lang="ru-RU" sz="2200" dirty="0"/>
            </a:br>
            <a:r>
              <a:rPr lang="ru-RU" sz="2200" dirty="0"/>
              <a:t>16 – серебряных, 29 – бронзовых).</a:t>
            </a:r>
            <a:endParaRPr lang="en-US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2" y="1867989"/>
            <a:ext cx="4943118" cy="2937089"/>
          </a:xfrm>
          <a:prstGeom prst="rect">
            <a:avLst/>
          </a:prstGeom>
        </p:spPr>
      </p:pic>
      <p:sp>
        <p:nvSpPr>
          <p:cNvPr id="9" name="Заголовок 9">
            <a:extLst>
              <a:ext uri="{FF2B5EF4-FFF2-40B4-BE49-F238E27FC236}">
                <a16:creationId xmlns:a16="http://schemas.microsoft.com/office/drawing/2014/main" xmlns="" id="{086F4CB0-B823-45E5-B5CE-173FC35413F3}"/>
              </a:ext>
            </a:extLst>
          </p:cNvPr>
          <p:cNvSpPr txBox="1">
            <a:spLocks/>
          </p:cNvSpPr>
          <p:nvPr/>
        </p:nvSpPr>
        <p:spPr>
          <a:xfrm>
            <a:off x="1140031" y="774529"/>
            <a:ext cx="1080257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Беларусь — страна ярких спортивных побед</a:t>
            </a:r>
          </a:p>
        </p:txBody>
      </p:sp>
    </p:spTree>
    <p:extLst>
      <p:ext uri="{BB962C8B-B14F-4D97-AF65-F5344CB8AC3E}">
        <p14:creationId xmlns:p14="http://schemas.microsoft.com/office/powerpoint/2010/main" val="374978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pic>
        <p:nvPicPr>
          <p:cNvPr id="5122" name="Picture 2">
            <a:hlinkClick r:id="rId3"/>
            <a:extLst>
              <a:ext uri="{FF2B5EF4-FFF2-40B4-BE49-F238E27FC236}">
                <a16:creationId xmlns:a16="http://schemas.microsoft.com/office/drawing/2014/main" xmlns="" id="{8325A599-8856-4E94-8421-AF2A5F5F2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59" y="1689525"/>
            <a:ext cx="6317171" cy="42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993B3A8-9386-4B29-86F2-3C671556EFD4}"/>
              </a:ext>
            </a:extLst>
          </p:cNvPr>
          <p:cNvSpPr/>
          <p:nvPr/>
        </p:nvSpPr>
        <p:spPr>
          <a:xfrm>
            <a:off x="6924906" y="1650380"/>
            <a:ext cx="4939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 Black" panose="020B0A04020102020204" pitchFamily="34" charset="0"/>
              </a:rPr>
              <a:t>30 июня </a:t>
            </a:r>
            <a:r>
              <a:rPr lang="ru-RU" sz="2400" dirty="0"/>
              <a:t>на Национальном олимпийском стадионе «Динамо» прошла  торжественная церемония закрытия Игр </a:t>
            </a:r>
          </a:p>
        </p:txBody>
      </p:sp>
      <p:pic>
        <p:nvPicPr>
          <p:cNvPr id="5128" name="Picture 8" descr="ÐÐ°ÑÑÐ¸Ð½ÐºÐ¸ Ð¿Ð¾ Ð·Ð°Ð¿ÑÐ¾ÑÑ ii ÐµÐ²ÑÐ¾Ð¿ÐµÐ¹ÑÐºÐ¸Ðµ Ð¸Ð³ÑÑ ÑÐµÑÐµÐ¼Ð¾Ð½Ð¸Ñ Ð·Ð°ÐºÑÑÑÐ¸Ñ">
            <a:extLst>
              <a:ext uri="{FF2B5EF4-FFF2-40B4-BE49-F238E27FC236}">
                <a16:creationId xmlns:a16="http://schemas.microsoft.com/office/drawing/2014/main" xmlns="" id="{82FFA2FA-771A-4BB6-80ED-D38BA8BD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660" y="4963820"/>
            <a:ext cx="28920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16AC5F0C-A3D7-4303-9BF6-7B10B6A4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906" y="371133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46454698-775C-41C1-8AF4-666C22C8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604" y="2960011"/>
            <a:ext cx="270000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E15B3B2-340C-48C3-8548-1DC75BC2DE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454" y="5542191"/>
            <a:ext cx="1125432" cy="111613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hlinkClick r:id="rId13"/>
            <a:extLst>
              <a:ext uri="{FF2B5EF4-FFF2-40B4-BE49-F238E27FC236}">
                <a16:creationId xmlns:a16="http://schemas.microsoft.com/office/drawing/2014/main" xmlns="" id="{15605A2C-9FB6-4E1D-8231-50180330E402}"/>
              </a:ext>
            </a:extLst>
          </p:cNvPr>
          <p:cNvSpPr/>
          <p:nvPr/>
        </p:nvSpPr>
        <p:spPr>
          <a:xfrm>
            <a:off x="7269333" y="6139586"/>
            <a:ext cx="1125432" cy="38071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ИТОГИ </a:t>
            </a:r>
            <a:endParaRPr lang="x-none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971255E-4363-48B1-B0CC-9502115E06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5207" y="5664369"/>
            <a:ext cx="477153" cy="473209"/>
          </a:xfrm>
          <a:prstGeom prst="rect">
            <a:avLst/>
          </a:prstGeom>
        </p:spPr>
      </p:pic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93460E16-43E1-4CC4-8A83-0601AC19F046}"/>
              </a:ext>
            </a:extLst>
          </p:cNvPr>
          <p:cNvSpPr txBox="1">
            <a:spLocks/>
          </p:cNvSpPr>
          <p:nvPr/>
        </p:nvSpPr>
        <p:spPr>
          <a:xfrm>
            <a:off x="1151905" y="774529"/>
            <a:ext cx="1079069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x-non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Беларусь — страна ярких спортивных побед</a:t>
            </a:r>
          </a:p>
        </p:txBody>
      </p:sp>
    </p:spTree>
    <p:extLst>
      <p:ext uri="{BB962C8B-B14F-4D97-AF65-F5344CB8AC3E}">
        <p14:creationId xmlns:p14="http://schemas.microsoft.com/office/powerpoint/2010/main" val="83680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3000</TotalTime>
  <Words>843</Words>
  <Application>Microsoft Office PowerPoint</Application>
  <PresentationFormat>Произвольный</PresentationFormat>
  <Paragraphs>130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Times New Roman</vt:lpstr>
      <vt:lpstr>Arial Black</vt:lpstr>
      <vt:lpstr>Calibri Light</vt:lpstr>
      <vt:lpstr>Calibri</vt:lpstr>
      <vt:lpstr>Тема Office</vt:lpstr>
      <vt:lpstr>ПРОЕКТ  «Школа Активного Гражданина»</vt:lpstr>
      <vt:lpstr>Отмечается  21 сентября с 2002 г.</vt:lpstr>
      <vt:lpstr>Презентация PowerPoint</vt:lpstr>
      <vt:lpstr> С 21 по 30 июня Минск принимал  II Европейские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 Windows</cp:lastModifiedBy>
  <cp:revision>268</cp:revision>
  <cp:lastPrinted>2018-12-07T06:48:34Z</cp:lastPrinted>
  <dcterms:created xsi:type="dcterms:W3CDTF">2018-12-03T10:14:15Z</dcterms:created>
  <dcterms:modified xsi:type="dcterms:W3CDTF">2019-09-19T09:46:47Z</dcterms:modified>
</cp:coreProperties>
</file>