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277" r:id="rId3"/>
    <p:sldId id="280" r:id="rId4"/>
    <p:sldId id="278" r:id="rId5"/>
    <p:sldId id="282" r:id="rId6"/>
    <p:sldId id="281" r:id="rId7"/>
    <p:sldId id="284" r:id="rId8"/>
    <p:sldId id="285" r:id="rId9"/>
  </p:sldIdLst>
  <p:sldSz cx="12192000" cy="6858000"/>
  <p:notesSz cx="6858000" cy="9144000"/>
  <p:embeddedFontLst>
    <p:embeddedFont>
      <p:font typeface="Calibri Light" charset="0"/>
      <p:regular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63A"/>
    <a:srgbClr val="FFFFFF"/>
    <a:srgbClr val="E3E3E3"/>
    <a:srgbClr val="CE0000"/>
    <a:srgbClr val="2A5F7F"/>
    <a:srgbClr val="204D6E"/>
    <a:srgbClr val="235172"/>
    <a:srgbClr val="285B7A"/>
    <a:srgbClr val="63F3A4"/>
    <a:srgbClr val="DDF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6" autoAdjust="0"/>
    <p:restoredTop sz="95380" autoAdjust="0"/>
  </p:normalViewPr>
  <p:slideViewPr>
    <p:cSldViewPr snapToGrid="0">
      <p:cViewPr>
        <p:scale>
          <a:sx n="70" d="100"/>
          <a:sy n="70" d="100"/>
        </p:scale>
        <p:origin x="-1482" y="-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13.03.2020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ta.by/president/view/lukashenko-pozdravil-sootechestvennikov-s-dnem-konstitutsii-294047-2018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ta.by/president/view/lukashenko-vruchil-pasporta-junym-grazhdanam-belarusi-382648-2020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ta.by/president/view/lukashenko-vruchil-pasporta-junym-grazhdanam-belarusi-382648-2020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Инфографика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https://www.belta.by/president/view/lukashenko-pozdravil-sootechestvennikov-s-dnem-konstitutsii-294047-2018/</a:t>
            </a:r>
            <a:endParaRPr lang="x-none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765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Инфографика</a:t>
            </a:r>
            <a:r>
              <a:rPr lang="ru-RU" dirty="0"/>
              <a:t>: </a:t>
            </a:r>
            <a:r>
              <a:rPr lang="en-US" dirty="0">
                <a:hlinkClick r:id="rId3"/>
              </a:rPr>
              <a:t>https://www.belta.by/president/view/lukashenko-vruchil-pasporta-junym-grazhdanam-belarusi-382648-2020/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486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Инфографика</a:t>
            </a:r>
            <a:r>
              <a:rPr lang="ru-RU" dirty="0"/>
              <a:t>: </a:t>
            </a:r>
            <a:r>
              <a:rPr lang="en-US" dirty="0">
                <a:hlinkClick r:id="rId3"/>
              </a:rPr>
              <a:t>https://www.belta.by/president/view/lukashenko-vruchil-pasporta-junym-grazhdanam-belarusi-382648-2020/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973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110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time_continue=5&amp;v=D_PZRdorEzM&amp;feature=emb_logo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7.xml"/><Relationship Id="rId7" Type="http://schemas.microsoft.com/office/2007/relationships/hdphoto" Target="../media/hdphoto10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.xml"/><Relationship Id="rId11" Type="http://schemas.microsoft.com/office/2007/relationships/hdphoto" Target="../media/hdphoto11.wdp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microsoft.com/office/2007/relationships/hdphoto" Target="../media/hdphoto10.wdp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00914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Март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2020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546674" y="2716631"/>
            <a:ext cx="6864096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«Мы – граждане мирной и созидательной страны (День Конституции Республики Беларусь)»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=""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082" y="1586347"/>
            <a:ext cx="5650523" cy="198679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8800" b="1" dirty="0"/>
              <a:t>Конституция</a:t>
            </a:r>
            <a:r>
              <a:rPr lang="ru-RU" sz="8800" dirty="0"/>
              <a:t> – Основной Закон Республики Беларусь.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800" dirty="0"/>
              <a:t>В ней закрепляются основы государственного устройства, устанавливаются принципы избирательной системы, определяется компетенция органов государственной власти, закрепляются права и обязанности граждан.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800" dirty="0"/>
              <a:t>Все законы, указы и постановления должны строго соответствовать Конституции.</a:t>
            </a:r>
          </a:p>
          <a:p>
            <a:pPr marL="0" indent="0" algn="just">
              <a:buNone/>
            </a:pPr>
            <a:endParaRPr lang="ru-RU" sz="9600" dirty="0"/>
          </a:p>
          <a:p>
            <a:pPr marL="0" indent="0" algn="just">
              <a:buNone/>
            </a:pPr>
            <a:endParaRPr lang="ru-RU" sz="9600" dirty="0"/>
          </a:p>
          <a:p>
            <a:pPr marL="0" indent="0" algn="just">
              <a:buNone/>
            </a:pPr>
            <a:endParaRPr lang="x-none" sz="2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7" name="Текст 11">
            <a:extLst>
              <a:ext uri="{FF2B5EF4-FFF2-40B4-BE49-F238E27FC236}">
                <a16:creationId xmlns="" xmlns:a16="http://schemas.microsoft.com/office/drawing/2014/main" id="{6D9EFE9C-53D3-44B7-84DD-4B9463C1B298}"/>
              </a:ext>
            </a:extLst>
          </p:cNvPr>
          <p:cNvSpPr txBox="1">
            <a:spLocks/>
          </p:cNvSpPr>
          <p:nvPr/>
        </p:nvSpPr>
        <p:spPr>
          <a:xfrm>
            <a:off x="603180" y="5695829"/>
            <a:ext cx="10977652" cy="1089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/>
              <a:t>В Республике Беларусь действует </a:t>
            </a:r>
            <a:r>
              <a:rPr lang="ru-RU" sz="2200" b="1" dirty="0"/>
              <a:t>Конституция 1994 года </a:t>
            </a:r>
            <a:r>
              <a:rPr lang="ru-RU" sz="2200" dirty="0"/>
              <a:t>с изменениями </a:t>
            </a:r>
            <a:br>
              <a:rPr lang="ru-RU" sz="2200" dirty="0"/>
            </a:br>
            <a:r>
              <a:rPr lang="ru-RU" sz="2200" dirty="0"/>
              <a:t>и дополнениями, принятыми на республиканских референдумах 24 ноября 1996 г. и          17 октября 2004 г. </a:t>
            </a:r>
          </a:p>
        </p:txBody>
      </p:sp>
      <p:sp>
        <p:nvSpPr>
          <p:cNvPr id="9" name="Заголовок 9">
            <a:extLst>
              <a:ext uri="{FF2B5EF4-FFF2-40B4-BE49-F238E27FC236}">
                <a16:creationId xmlns="" xmlns:a16="http://schemas.microsoft.com/office/drawing/2014/main" id="{BB4D853D-3355-48B2-A7FD-B18BC45FB972}"/>
              </a:ext>
            </a:extLst>
          </p:cNvPr>
          <p:cNvSpPr txBox="1">
            <a:spLocks/>
          </p:cNvSpPr>
          <p:nvPr/>
        </p:nvSpPr>
        <p:spPr>
          <a:xfrm>
            <a:off x="611168" y="735076"/>
            <a:ext cx="11331437" cy="79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solidFill>
                  <a:srgbClr val="09763A"/>
                </a:solidFill>
              </a:rPr>
              <a:t>День Конституции Республики Беларусь</a:t>
            </a:r>
            <a:endParaRPr lang="x-none" sz="2800" dirty="0">
              <a:solidFill>
                <a:srgbClr val="09763A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3E3FCE9-F5A2-45E6-8382-05684142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4" y="1582970"/>
            <a:ext cx="4975436" cy="398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1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=""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3670" y="2074460"/>
            <a:ext cx="5618514" cy="26187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/>
              <a:t>В</a:t>
            </a:r>
            <a:r>
              <a:rPr lang="ru-RU" sz="2200" dirty="0"/>
              <a:t> Конституции перечислены основные права и обязанности человека и гражданина.  </a:t>
            </a:r>
          </a:p>
          <a:p>
            <a:pPr marL="0" indent="0" algn="just">
              <a:buNone/>
            </a:pPr>
            <a:endParaRPr lang="ru-RU" sz="2200" b="1" dirty="0" smtClean="0"/>
          </a:p>
          <a:p>
            <a:pPr marL="0" indent="0" algn="just">
              <a:buNone/>
            </a:pPr>
            <a:r>
              <a:rPr lang="ru-RU" sz="2200" b="1" dirty="0" smtClean="0"/>
              <a:t>П</a:t>
            </a:r>
            <a:r>
              <a:rPr lang="ru-RU" sz="2200" dirty="0" smtClean="0"/>
              <a:t>ринципиальное </a:t>
            </a:r>
            <a:r>
              <a:rPr lang="ru-RU" sz="2200" dirty="0"/>
              <a:t>положение Конституции — признание равенства всех граждан перед законом и права каждого на равную защиту своих прав и законных интересов.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0" y="1757074"/>
            <a:ext cx="5273518" cy="29361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A10C659-FDC9-427D-AC5A-F5D7A3516368}"/>
              </a:ext>
            </a:extLst>
          </p:cNvPr>
          <p:cNvSpPr/>
          <p:nvPr/>
        </p:nvSpPr>
        <p:spPr>
          <a:xfrm>
            <a:off x="538163" y="5073746"/>
            <a:ext cx="112040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К</a:t>
            </a:r>
            <a:r>
              <a:rPr lang="ru-RU" sz="2200" dirty="0"/>
              <a:t>онституция заложила прочные основы для государственного суверенитета и политического устройства Беларуси, установила гарантии социальных прав граждан, создала условия для сохранения и приумножения историко-культурного и духовного наследия нации.</a:t>
            </a:r>
          </a:p>
        </p:txBody>
      </p:sp>
      <p:sp>
        <p:nvSpPr>
          <p:cNvPr id="9" name="Заголовок 9">
            <a:extLst>
              <a:ext uri="{FF2B5EF4-FFF2-40B4-BE49-F238E27FC236}">
                <a16:creationId xmlns="" xmlns:a16="http://schemas.microsoft.com/office/drawing/2014/main" id="{750A44DE-E656-4F7C-99EB-67FC50F2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68" y="735076"/>
            <a:ext cx="11331437" cy="7950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9763A"/>
                </a:solidFill>
              </a:rPr>
              <a:t>День Конституции Республики Беларусь</a:t>
            </a:r>
            <a:endParaRPr lang="x-none" sz="2800" dirty="0">
              <a:solidFill>
                <a:srgbClr val="097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5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68" y="735076"/>
            <a:ext cx="11331437" cy="7950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9763A"/>
                </a:solidFill>
              </a:rPr>
              <a:t>День Конституции Республики Беларусь</a:t>
            </a:r>
            <a:endParaRPr lang="x-none" sz="2800" dirty="0">
              <a:solidFill>
                <a:srgbClr val="09763A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pic>
        <p:nvPicPr>
          <p:cNvPr id="21" name="Picture 2" descr="https://www.belta.by/uploads/lotus/news/000019_612849F0CF9B3A97432582510016021E_121694.jpg">
            <a:extLst>
              <a:ext uri="{FF2B5EF4-FFF2-40B4-BE49-F238E27FC236}">
                <a16:creationId xmlns="" xmlns:a16="http://schemas.microsoft.com/office/drawing/2014/main" id="{9D3A70D6-DE3D-490F-8991-0E07C32CE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1730" y="1405937"/>
            <a:ext cx="5910069" cy="499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belta.by/uploads/lotus/news/000019_612849F0CF9B3A97432582510016021E_121694.jpg">
            <a:extLst>
              <a:ext uri="{FF2B5EF4-FFF2-40B4-BE49-F238E27FC236}">
                <a16:creationId xmlns="" xmlns:a16="http://schemas.microsoft.com/office/drawing/2014/main" id="{18772BE1-6D7A-4B1C-AA9F-C45D29B5A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149" y="3287757"/>
            <a:ext cx="4093392" cy="33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4C2D5449-E034-461A-8802-C90CA0EB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29" b="93750" l="9610" r="89610">
                        <a14:foregroundMark x1="49870" y1="93750" x2="49870" y2="93750"/>
                        <a14:foregroundMark x1="22857" y1="93229" x2="22857" y2="93229"/>
                        <a14:foregroundMark x1="71948" y1="5729" x2="71948" y2="5729"/>
                        <a14:foregroundMark x1="62078" y1="7813" x2="62078" y2="78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45" y="1824410"/>
            <a:ext cx="2875546" cy="14340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0E5A6F-727A-4F59-B5CD-C72AACD3D243}"/>
              </a:ext>
            </a:extLst>
          </p:cNvPr>
          <p:cNvSpPr txBox="1"/>
          <p:nvPr/>
        </p:nvSpPr>
        <p:spPr>
          <a:xfrm>
            <a:off x="636149" y="1756898"/>
            <a:ext cx="3426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Конституция Республики Беларусь была принята </a:t>
            </a:r>
          </a:p>
          <a:p>
            <a:r>
              <a:rPr lang="ru-RU" sz="2400" b="1" dirty="0"/>
              <a:t>15 марта 1994 года</a:t>
            </a:r>
            <a:endParaRPr lang="x-none" sz="2000" b="1" dirty="0"/>
          </a:p>
        </p:txBody>
      </p:sp>
    </p:spTree>
    <p:extLst>
      <p:ext uri="{BB962C8B-B14F-4D97-AF65-F5344CB8AC3E}">
        <p14:creationId xmlns:p14="http://schemas.microsoft.com/office/powerpoint/2010/main" val="89096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16" y="619966"/>
            <a:ext cx="11472114" cy="7950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Акция «Мы — граждане Беларуси!»</a:t>
            </a:r>
            <a:endParaRPr lang="x-non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11">
            <a:extLst>
              <a:ext uri="{FF2B5EF4-FFF2-40B4-BE49-F238E27FC236}">
                <a16:creationId xmlns=""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2893" y="1990163"/>
            <a:ext cx="4071637" cy="19774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В рамках Всебелорусской акции «</a:t>
            </a:r>
            <a:r>
              <a:rPr lang="ru-RU" sz="2400" b="1" dirty="0"/>
              <a:t>Мы — граждане Беларуси!</a:t>
            </a:r>
            <a:r>
              <a:rPr lang="ru-RU" sz="2400" dirty="0"/>
              <a:t>» </a:t>
            </a:r>
            <a:r>
              <a:rPr lang="ru-RU" sz="2400" b="1" dirty="0"/>
              <a:t> </a:t>
            </a:r>
            <a:r>
              <a:rPr lang="ru-RU" sz="2400" dirty="0"/>
              <a:t>Александр Лукашенко вручил паспорта юным гражданам Беларуси.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pic>
        <p:nvPicPr>
          <p:cNvPr id="3" name="Рисунок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6" y="1805354"/>
            <a:ext cx="7120330" cy="3977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81" y="5508821"/>
            <a:ext cx="1127858" cy="111566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4CBA6A8-CC0D-4250-9991-EB4D925C401C}"/>
              </a:ext>
            </a:extLst>
          </p:cNvPr>
          <p:cNvSpPr/>
          <p:nvPr/>
        </p:nvSpPr>
        <p:spPr>
          <a:xfrm>
            <a:off x="7819292" y="3860017"/>
            <a:ext cx="3950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Участниками мероприятия стали </a:t>
            </a:r>
            <a:r>
              <a:rPr lang="ru-RU" sz="2400" b="1" dirty="0"/>
              <a:t>25 </a:t>
            </a:r>
            <a:r>
              <a:rPr lang="ru-RU" sz="2400" dirty="0"/>
              <a:t>юных  талантливых </a:t>
            </a:r>
            <a:r>
              <a:rPr lang="ru-RU" sz="2400" dirty="0" smtClean="0"/>
              <a:t>14-летних белорусов </a:t>
            </a:r>
            <a:r>
              <a:rPr lang="ru-RU" sz="2400" dirty="0"/>
              <a:t>из разных регионов </a:t>
            </a:r>
            <a:r>
              <a:rPr lang="ru-RU" sz="2400" dirty="0" smtClean="0"/>
              <a:t>страны.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92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=""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416" y="1517225"/>
            <a:ext cx="7317356" cy="39277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/>
              <a:t>Всебелорусская акция «</a:t>
            </a:r>
            <a:r>
              <a:rPr lang="ru-RU" sz="2200" b="1" dirty="0"/>
              <a:t>Мы — граждане Беларуси!</a:t>
            </a:r>
            <a:r>
              <a:rPr lang="ru-RU" sz="2200" dirty="0"/>
              <a:t>», посвященная Дню Конституции, пройдет по всей стране под слоганом </a:t>
            </a:r>
            <a:r>
              <a:rPr lang="en-US" sz="2200" b="1" dirty="0">
                <a:solidFill>
                  <a:srgbClr val="C00000"/>
                </a:solidFill>
              </a:rPr>
              <a:t>#</a:t>
            </a:r>
            <a:r>
              <a:rPr lang="ru-RU" sz="2200" b="1" dirty="0" err="1">
                <a:solidFill>
                  <a:srgbClr val="C00000"/>
                </a:solidFill>
              </a:rPr>
              <a:t>раЗАм</a:t>
            </a:r>
            <a:r>
              <a:rPr lang="ru-RU" sz="2200" dirty="0"/>
              <a:t>. Мероприятия акции объединят более 4 тысяч юных белорусов. </a:t>
            </a:r>
          </a:p>
          <a:p>
            <a:pPr marL="0" indent="0" algn="just">
              <a:buNone/>
            </a:pPr>
            <a:r>
              <a:rPr lang="ru-RU" sz="2200" dirty="0"/>
              <a:t>Главный документ ребятам вручат руководители законодательной и исполнительной власти, общественные деятели и другие заслуженные люди страны.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pic>
        <p:nvPicPr>
          <p:cNvPr id="4" name="Рисунок 3">
            <a:hlinkHover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63" y="1258101"/>
            <a:ext cx="3252415" cy="50832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5"/>
          <a:stretch/>
        </p:blipFill>
        <p:spPr>
          <a:xfrm>
            <a:off x="1801934" y="4220308"/>
            <a:ext cx="3874839" cy="2449300"/>
          </a:xfrm>
          <a:prstGeom prst="rect">
            <a:avLst/>
          </a:prstGeom>
        </p:spPr>
      </p:pic>
      <p:sp>
        <p:nvSpPr>
          <p:cNvPr id="12" name="Заголовок 9">
            <a:extLst>
              <a:ext uri="{FF2B5EF4-FFF2-40B4-BE49-F238E27FC236}">
                <a16:creationId xmlns="" xmlns:a16="http://schemas.microsoft.com/office/drawing/2014/main" id="{89A3C3D7-BA95-4053-A3C4-1BA33C45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16" y="619966"/>
            <a:ext cx="11472114" cy="7950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Акция «Мы — граждане Беларуси!»</a:t>
            </a:r>
            <a:endParaRPr lang="x-non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 descr="Изображение выглядит как рисунок, легкий&#10;&#10;Автоматически созданное описание">
            <a:hlinkHover r:id="" action="ppaction://noaction"/>
            <a:extLst>
              <a:ext uri="{FF2B5EF4-FFF2-40B4-BE49-F238E27FC236}">
                <a16:creationId xmlns="" xmlns:a16="http://schemas.microsoft.com/office/drawing/2014/main" id="{F848BFD7-2D3E-4FF8-9E10-BABB938691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9773" y="5611745"/>
            <a:ext cx="394078" cy="3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5"/>
          <a:stretch/>
        </p:blipFill>
        <p:spPr>
          <a:xfrm>
            <a:off x="1801934" y="4220308"/>
            <a:ext cx="3874839" cy="2449300"/>
          </a:xfrm>
          <a:prstGeom prst="rect">
            <a:avLst/>
          </a:prstGeom>
        </p:spPr>
      </p:pic>
      <p:sp>
        <p:nvSpPr>
          <p:cNvPr id="12" name="Заголовок 9">
            <a:extLst>
              <a:ext uri="{FF2B5EF4-FFF2-40B4-BE49-F238E27FC236}">
                <a16:creationId xmlns="" xmlns:a16="http://schemas.microsoft.com/office/drawing/2014/main" id="{89A3C3D7-BA95-4053-A3C4-1BA33C45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16" y="619966"/>
            <a:ext cx="11472114" cy="795001"/>
          </a:xfrm>
        </p:spPr>
        <p:txBody>
          <a:bodyPr>
            <a:noAutofit/>
          </a:bodyPr>
          <a:lstStyle/>
          <a:p>
            <a:r>
              <a:rPr lang="ru-RU" sz="3200" b="1">
                <a:solidFill>
                  <a:schemeClr val="tx2">
                    <a:lumMod val="75000"/>
                  </a:schemeClr>
                </a:solidFill>
              </a:rPr>
              <a:t>Акция «Мы — граждане Беларуси!»</a:t>
            </a:r>
            <a:endParaRPr lang="x-non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 descr="Изображение выглядит как рисунок, легкий&#10;&#10;Автоматически созданное описание">
            <a:hlinkHover r:id="" action="ppaction://noaction"/>
            <a:extLst>
              <a:ext uri="{FF2B5EF4-FFF2-40B4-BE49-F238E27FC236}">
                <a16:creationId xmlns="" xmlns:a16="http://schemas.microsoft.com/office/drawing/2014/main" id="{F848BFD7-2D3E-4FF8-9E10-BABB938691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9773" y="5611745"/>
            <a:ext cx="394078" cy="394079"/>
          </a:xfrm>
          <a:prstGeom prst="rect">
            <a:avLst/>
          </a:prstGeom>
        </p:spPr>
      </p:pic>
      <p:pic>
        <p:nvPicPr>
          <p:cNvPr id="19" name="Рисунок 18">
            <a:hlinkHover r:id="rId6" action="ppaction://hlinksldjump"/>
            <a:extLst>
              <a:ext uri="{FF2B5EF4-FFF2-40B4-BE49-F238E27FC236}">
                <a16:creationId xmlns="" xmlns:a16="http://schemas.microsoft.com/office/drawing/2014/main" id="{23C70138-8A71-411C-B05C-6DC11DC7E4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63" y="1258101"/>
            <a:ext cx="3252415" cy="50832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Текст 11">
            <a:extLst>
              <a:ext uri="{FF2B5EF4-FFF2-40B4-BE49-F238E27FC236}">
                <a16:creationId xmlns="" xmlns:a16="http://schemas.microsoft.com/office/drawing/2014/main" id="{A573EE62-1727-48F9-8CCE-A43EC71EE6BD}"/>
              </a:ext>
            </a:extLst>
          </p:cNvPr>
          <p:cNvSpPr txBox="1">
            <a:spLocks/>
          </p:cNvSpPr>
          <p:nvPr/>
        </p:nvSpPr>
        <p:spPr>
          <a:xfrm>
            <a:off x="422416" y="1517225"/>
            <a:ext cx="7317356" cy="3927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/>
              <a:t>Всебелорусская акция «</a:t>
            </a:r>
            <a:r>
              <a:rPr lang="ru-RU" sz="2200" b="1"/>
              <a:t>Мы — граждане Беларуси!</a:t>
            </a:r>
            <a:r>
              <a:rPr lang="ru-RU" sz="2200"/>
              <a:t>», посвященная Дню Конституции, пройдет по всей стране под слоганом </a:t>
            </a:r>
            <a:r>
              <a:rPr lang="en-US" sz="2200" b="1">
                <a:solidFill>
                  <a:srgbClr val="C00000"/>
                </a:solidFill>
              </a:rPr>
              <a:t>#</a:t>
            </a:r>
            <a:r>
              <a:rPr lang="ru-RU" sz="2200" b="1">
                <a:solidFill>
                  <a:srgbClr val="C00000"/>
                </a:solidFill>
              </a:rPr>
              <a:t>раЗАм</a:t>
            </a:r>
            <a:r>
              <a:rPr lang="ru-RU" sz="2200"/>
              <a:t>. Мероприятия акции объединят более 4 тысяч юных белорусов.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/>
              <a:t>Главный документ ребятам вручат руководители законодательной и исполнительной власти, общественные деятели и другие заслуженные люди страны.</a:t>
            </a:r>
            <a:endParaRPr lang="ru-RU" sz="2200" dirty="0"/>
          </a:p>
        </p:txBody>
      </p:sp>
      <p:sp>
        <p:nvSpPr>
          <p:cNvPr id="3" name="Прямоугольник 2">
            <a:hlinkHover r:id="rId9" action="ppaction://hlinksldjump"/>
            <a:extLst>
              <a:ext uri="{FF2B5EF4-FFF2-40B4-BE49-F238E27FC236}">
                <a16:creationId xmlns="" xmlns:a16="http://schemas.microsoft.com/office/drawing/2014/main" id="{C60D13CD-CCEF-4FA5-B8DB-C9A6707B3317}"/>
              </a:ext>
            </a:extLst>
          </p:cNvPr>
          <p:cNvSpPr/>
          <p:nvPr/>
        </p:nvSpPr>
        <p:spPr>
          <a:xfrm>
            <a:off x="249395" y="89291"/>
            <a:ext cx="11969261" cy="667941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80EBA75-717C-46E9-8E5A-A301BEBFD3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4" y="44551"/>
            <a:ext cx="4449170" cy="68134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91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91" y="659885"/>
            <a:ext cx="11472114" cy="795001"/>
          </a:xfrm>
        </p:spPr>
        <p:txBody>
          <a:bodyPr>
            <a:noAutofit/>
          </a:bodyPr>
          <a:lstStyle/>
          <a:p>
            <a:r>
              <a:rPr lang="ru-RU" sz="3200" b="1" dirty="0"/>
              <a:t>День единения народов Беларуси и России</a:t>
            </a:r>
            <a:endParaRPr lang="x-none" sz="2800" dirty="0"/>
          </a:p>
        </p:txBody>
      </p:sp>
      <p:sp>
        <p:nvSpPr>
          <p:cNvPr id="6" name="Текст 11">
            <a:extLst>
              <a:ext uri="{FF2B5EF4-FFF2-40B4-BE49-F238E27FC236}">
                <a16:creationId xmlns=""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5744" y="4425229"/>
            <a:ext cx="11340511" cy="21621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/>
              <a:t>2 апреля 1997 </a:t>
            </a:r>
            <a:r>
              <a:rPr lang="ru-RU" sz="2200" dirty="0"/>
              <a:t>года был подписан </a:t>
            </a:r>
            <a:r>
              <a:rPr lang="ru-RU" sz="2200" i="1" dirty="0"/>
              <a:t>Договор о Союзе Беларуси и России</a:t>
            </a:r>
            <a:r>
              <a:rPr lang="ru-RU" sz="2200" dirty="0"/>
              <a:t>.  </a:t>
            </a:r>
          </a:p>
          <a:p>
            <a:pPr marL="0" indent="0" algn="just">
              <a:buNone/>
            </a:pPr>
            <a:r>
              <a:rPr lang="ru-RU" sz="2200" b="1" dirty="0"/>
              <a:t>25 декабря 1998 </a:t>
            </a:r>
            <a:r>
              <a:rPr lang="ru-RU" sz="2200" dirty="0"/>
              <a:t>года была подписана </a:t>
            </a:r>
            <a:r>
              <a:rPr lang="ru-RU" sz="2200" i="1" dirty="0"/>
              <a:t>Декларация о дальнейшем единении Беларуси и России</a:t>
            </a:r>
            <a:r>
              <a:rPr lang="ru-RU" sz="2200" dirty="0"/>
              <a:t>,  </a:t>
            </a:r>
            <a:r>
              <a:rPr lang="ru-RU" sz="2200" i="1" dirty="0"/>
              <a:t>Договор о равных правах граждан</a:t>
            </a:r>
            <a:r>
              <a:rPr lang="ru-RU" sz="2200" dirty="0"/>
              <a:t>, </a:t>
            </a:r>
            <a:r>
              <a:rPr lang="ru-RU" sz="2200" i="1" dirty="0"/>
              <a:t>Соглашение о создании равных условий субъектам хозяйствования</a:t>
            </a:r>
            <a:r>
              <a:rPr lang="ru-RU" sz="2200" dirty="0"/>
              <a:t> и Протокола к нему. </a:t>
            </a:r>
          </a:p>
          <a:p>
            <a:pPr marL="0" indent="0" algn="just">
              <a:buNone/>
            </a:pPr>
            <a:r>
              <a:rPr lang="ru-RU" sz="2200" b="1" dirty="0"/>
              <a:t>8 декабря 1999 </a:t>
            </a:r>
            <a:r>
              <a:rPr lang="ru-RU" sz="2200" dirty="0"/>
              <a:t>года был подписан </a:t>
            </a:r>
            <a:r>
              <a:rPr lang="ru-RU" sz="2200" i="1" dirty="0"/>
              <a:t>Договор о создании Союзного государства</a:t>
            </a:r>
            <a:r>
              <a:rPr lang="ru-RU" sz="2200" dirty="0"/>
              <a:t> и </a:t>
            </a:r>
            <a:r>
              <a:rPr lang="ru-RU" sz="2200" i="1" dirty="0"/>
              <a:t>Программа действий по реализации положений Договора</a:t>
            </a:r>
            <a:r>
              <a:rPr lang="ru-RU" sz="2200" dirty="0"/>
              <a:t>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sp>
        <p:nvSpPr>
          <p:cNvPr id="8" name="TextBox 7"/>
          <p:cNvSpPr txBox="1"/>
          <p:nvPr/>
        </p:nvSpPr>
        <p:spPr>
          <a:xfrm>
            <a:off x="6096001" y="1708951"/>
            <a:ext cx="56044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В рамках </a:t>
            </a:r>
            <a:r>
              <a:rPr lang="ru-RU" sz="2200" b="1" dirty="0"/>
              <a:t>Союзного государства </a:t>
            </a:r>
            <a:r>
              <a:rPr lang="ru-RU" sz="2200" dirty="0"/>
              <a:t>созданы условия для обеспечения равенства прав граждан, проведения совместной оборонной политики, согласованного внешнеполитического взаимодействия, реализации масштабных экономических и научно-технических процессов.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44636DA9-EBD2-4026-82B8-5B7AC514D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9" y="1527562"/>
            <a:ext cx="5184067" cy="26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421</Words>
  <Application>Microsoft Office PowerPoint</Application>
  <PresentationFormat>Произвольный</PresentationFormat>
  <Paragraphs>47</Paragraphs>
  <Slides>8</Slides>
  <Notes>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Calibri Light</vt:lpstr>
      <vt:lpstr>Calibri</vt:lpstr>
      <vt:lpstr>Тема Office</vt:lpstr>
      <vt:lpstr>ПРОЕКТ  «Школа Активного Гражданина»</vt:lpstr>
      <vt:lpstr>Презентация PowerPoint</vt:lpstr>
      <vt:lpstr>День Конституции Республики Беларусь</vt:lpstr>
      <vt:lpstr>День Конституции Республики Беларусь</vt:lpstr>
      <vt:lpstr>Акция «Мы — граждане Беларуси!»</vt:lpstr>
      <vt:lpstr>Акция «Мы — граждане Беларуси!»</vt:lpstr>
      <vt:lpstr>Акция «Мы — граждане Беларуси!»</vt:lpstr>
      <vt:lpstr>День единения народов Беларуси и России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 Windows</cp:lastModifiedBy>
  <cp:revision>109</cp:revision>
  <cp:lastPrinted>2018-12-07T06:48:34Z</cp:lastPrinted>
  <dcterms:created xsi:type="dcterms:W3CDTF">2018-12-03T10:14:15Z</dcterms:created>
  <dcterms:modified xsi:type="dcterms:W3CDTF">2020-03-13T09:02:40Z</dcterms:modified>
</cp:coreProperties>
</file>