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64" r:id="rId3"/>
    <p:sldId id="271" r:id="rId4"/>
    <p:sldId id="274" r:id="rId5"/>
    <p:sldId id="272" r:id="rId6"/>
    <p:sldId id="265" r:id="rId7"/>
    <p:sldId id="275" r:id="rId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1D16"/>
    <a:srgbClr val="E01F1A"/>
    <a:srgbClr val="DA2320"/>
    <a:srgbClr val="E2201B"/>
    <a:srgbClr val="AC1B16"/>
    <a:srgbClr val="2A5F7F"/>
    <a:srgbClr val="204D6E"/>
    <a:srgbClr val="235172"/>
    <a:srgbClr val="285B7A"/>
    <a:srgbClr val="63F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4" autoAdjust="0"/>
    <p:restoredTop sz="94784" autoAdjust="0"/>
  </p:normalViewPr>
  <p:slideViewPr>
    <p:cSldViewPr snapToGrid="0">
      <p:cViewPr>
        <p:scale>
          <a:sx n="90" d="100"/>
          <a:sy n="90" d="100"/>
        </p:scale>
        <p:origin x="-612" y="-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27.02.2019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227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263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184239" y="100632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0" y="6100914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Февраль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2019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31386" y="2103309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6" y="1305957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546674" y="2716631"/>
            <a:ext cx="6864096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«Почетное звание –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3600" b="1" smtClean="0">
                <a:latin typeface="Arial"/>
                <a:ea typeface="Arial"/>
                <a:cs typeface="Arial"/>
                <a:sym typeface="Arial"/>
              </a:rPr>
              <a:t>защитник Отечества»</a:t>
            </a:r>
            <a:endParaRPr lang="ru-RU" sz="36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0" y="2426272"/>
            <a:ext cx="3984702" cy="795001"/>
          </a:xfrm>
        </p:spPr>
        <p:txBody>
          <a:bodyPr>
            <a:noAutofit/>
          </a:bodyPr>
          <a:lstStyle/>
          <a:p>
            <a:r>
              <a:rPr lang="ru-RU" sz="3200" b="1" dirty="0"/>
              <a:t>23 февраля </a:t>
            </a:r>
            <a:r>
              <a:rPr lang="ru-RU" sz="3200" dirty="0"/>
              <a:t>— День защитников Отечества и Вооруженных Сил Республики Беларусь</a:t>
            </a:r>
            <a:endParaRPr lang="x-none" sz="3200" dirty="0"/>
          </a:p>
        </p:txBody>
      </p:sp>
      <p:sp>
        <p:nvSpPr>
          <p:cNvPr id="6" name="Текст 11">
            <a:extLst>
              <a:ext uri="{FF2B5EF4-FFF2-40B4-BE49-F238E27FC236}">
                <a16:creationId xmlns="" xmlns:a16="http://schemas.microsoft.com/office/drawing/2014/main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8" y="5190618"/>
            <a:ext cx="10571546" cy="8708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400" dirty="0"/>
              <a:t>1918 год — создание Рабоче-Крестьянской Красной армии, спасшей человечество от фашизма. </a:t>
            </a:r>
          </a:p>
          <a:p>
            <a:pPr marL="0" indent="0">
              <a:buNone/>
            </a:pPr>
            <a:r>
              <a:rPr lang="ru-RU" sz="2400" dirty="0"/>
              <a:t>В 2018 году Вооруженные Силы Республики Беларусь отметили 100-летний юбилей.</a:t>
            </a:r>
            <a:endParaRPr lang="x-none" sz="2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4" y="1065072"/>
            <a:ext cx="6793334" cy="378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72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20" y="750516"/>
            <a:ext cx="11074796" cy="79500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Вооруженные Силы Республики Беларусь</a:t>
            </a:r>
            <a:endParaRPr lang="x-none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6635261" y="1573044"/>
            <a:ext cx="5087817" cy="4947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</a:pPr>
            <a:r>
              <a:rPr lang="ru-RU" sz="2000" dirty="0"/>
              <a:t>Красная армия внесла решающий вклад в поддержание мира на планете во второй половине </a:t>
            </a:r>
            <a:r>
              <a:rPr lang="en-US" sz="2000" dirty="0"/>
              <a:t>XX </a:t>
            </a:r>
            <a:r>
              <a:rPr lang="ru-RU" sz="2000" dirty="0"/>
              <a:t>века. Величайший подвиг белорусского народа признан международным сообществом — Белорусская Советская Социалистическая Республика стала одним из учредителей О</a:t>
            </a:r>
            <a:r>
              <a:rPr lang="be-BY" sz="2000" dirty="0"/>
              <a:t>рганизации объединенных Наций (О</a:t>
            </a:r>
            <a:r>
              <a:rPr lang="ru-RU" sz="2000" dirty="0"/>
              <a:t>ОН).</a:t>
            </a:r>
            <a:endParaRPr lang="en-US" sz="2000" dirty="0"/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000" dirty="0"/>
              <a:t>Советская армия явилась главным аргументом, сделавшим невозможной большую войну, в том числе ракетно-ядерную</a:t>
            </a:r>
            <a:r>
              <a:rPr lang="ru-RU" dirty="0"/>
              <a:t>. </a:t>
            </a:r>
            <a:endParaRPr lang="en-US" dirty="0"/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AFD4044-4C33-44D4-BA36-0BB347C3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pic>
        <p:nvPicPr>
          <p:cNvPr id="1026" name="Picture 2" descr="ÐÐ°ÑÑÐ¸Ð½ÐºÐ¸ Ð¿Ð¾ Ð·Ð°Ð¿ÑÐ¾ÑÑ ÐÑÐ°ÑÐ½Ð°Ñ Ð°ÑÐ¼Ð¸Ñ Ð¿Ð¾Ð±ÐµÐ´Ð°">
            <a:extLst>
              <a:ext uri="{FF2B5EF4-FFF2-40B4-BE49-F238E27FC236}">
                <a16:creationId xmlns="" xmlns:a16="http://schemas.microsoft.com/office/drawing/2014/main" id="{379CC2E3-CD33-45B8-A84A-CCC27EF31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2" y="1783911"/>
            <a:ext cx="5873262" cy="36707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725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9">
            <a:extLst>
              <a:ext uri="{FF2B5EF4-FFF2-40B4-BE49-F238E27FC236}">
                <a16:creationId xmlns="" xmlns:a16="http://schemas.microsoft.com/office/drawing/2014/main" id="{8610867F-2969-4353-AFC1-DCDD82DC94FD}"/>
              </a:ext>
            </a:extLst>
          </p:cNvPr>
          <p:cNvSpPr txBox="1">
            <a:spLocks/>
          </p:cNvSpPr>
          <p:nvPr/>
        </p:nvSpPr>
        <p:spPr>
          <a:xfrm>
            <a:off x="178420" y="750516"/>
            <a:ext cx="11074796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Вооруженные Силы Республики Беларусь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33BF9C5B-8ED4-4A73-A126-54DC93FF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4" name="TextBox 3"/>
          <p:cNvSpPr txBox="1"/>
          <p:nvPr/>
        </p:nvSpPr>
        <p:spPr>
          <a:xfrm>
            <a:off x="4299761" y="1545517"/>
            <a:ext cx="706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Белорусская армия соответствует самым современным требованиям, предъявляемым к Вооруженным Силам.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9319" y="4417588"/>
            <a:ext cx="39304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</a:t>
            </a:r>
            <a:r>
              <a:rPr lang="ru-RU" b="1" dirty="0"/>
              <a:t>Защита Республики Беларусь – обязанность и священный долг гражданина Республики Беларусь</a:t>
            </a:r>
            <a:r>
              <a:rPr lang="ru-RU" dirty="0"/>
              <a:t>» </a:t>
            </a:r>
            <a:br>
              <a:rPr lang="ru-RU" dirty="0"/>
            </a:br>
            <a:r>
              <a:rPr lang="ru-RU" dirty="0"/>
              <a:t>(Статья 57 Конституции Республики Беларусь). </a:t>
            </a:r>
            <a:endParaRPr lang="en-US" dirty="0"/>
          </a:p>
        </p:txBody>
      </p:sp>
      <p:pic>
        <p:nvPicPr>
          <p:cNvPr id="2050" name="Picture 2" descr="ÐÐ°ÑÑÐ¸Ð½ÐºÐ¸ Ð¿Ð¾ Ð·Ð°Ð¿ÑÐ¾ÑÑ Ð¿ÑÐ¸ÑÑÐ³Ð° Ð±ÐµÐ»Ð°ÑÑÑÑ">
            <a:extLst>
              <a:ext uri="{FF2B5EF4-FFF2-40B4-BE49-F238E27FC236}">
                <a16:creationId xmlns="" xmlns:a16="http://schemas.microsoft.com/office/drawing/2014/main" id="{5E176E3D-8793-4D14-A12C-6AE6B072F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0" y="1545518"/>
            <a:ext cx="3600001" cy="270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50AA9D1A-B539-4B41-920B-1A631BD08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006" y="2628827"/>
            <a:ext cx="3737374" cy="248639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5CBD141-658A-4553-B0A1-0F7C7CC4031D}"/>
              </a:ext>
            </a:extLst>
          </p:cNvPr>
          <p:cNvSpPr txBox="1"/>
          <p:nvPr/>
        </p:nvSpPr>
        <p:spPr>
          <a:xfrm>
            <a:off x="4299761" y="5313875"/>
            <a:ext cx="7283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 2004 года в спортивно-патриотических лагерях отдохнули более 50 тысяч подростков.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7D64B77-ECAB-4E38-9114-756B1C49B571}"/>
              </a:ext>
            </a:extLst>
          </p:cNvPr>
          <p:cNvSpPr txBox="1"/>
          <p:nvPr/>
        </p:nvSpPr>
        <p:spPr>
          <a:xfrm>
            <a:off x="4299761" y="2456251"/>
            <a:ext cx="323817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Важнейшим направлением работы с молодежью является организация на базе соединений и воинских частей Вооруженных Сил спортивно-патриотических лагерей для подростков. </a:t>
            </a:r>
            <a:endParaRPr lang="ru-RU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76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C004136-7531-4875-BFB6-D23C0AC686E0}"/>
              </a:ext>
            </a:extLst>
          </p:cNvPr>
          <p:cNvSpPr/>
          <p:nvPr/>
        </p:nvSpPr>
        <p:spPr>
          <a:xfrm>
            <a:off x="7124324" y="1716158"/>
            <a:ext cx="448808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 </a:t>
            </a:r>
            <a:r>
              <a:rPr lang="ru-RU" sz="3200" b="1" dirty="0">
                <a:latin typeface="+mj-lt"/>
              </a:rPr>
              <a:t>15 февраля — </a:t>
            </a:r>
          </a:p>
          <a:p>
            <a:r>
              <a:rPr lang="ru-RU" sz="3200" b="1" dirty="0">
                <a:latin typeface="+mj-lt"/>
              </a:rPr>
              <a:t>День памяти воинов-интернационалистов</a:t>
            </a:r>
            <a:r>
              <a:rPr lang="ru-RU" sz="3200" dirty="0">
                <a:latin typeface="+mj-lt"/>
              </a:rPr>
              <a:t> </a:t>
            </a:r>
          </a:p>
          <a:p>
            <a:endParaRPr lang="ru-RU" dirty="0"/>
          </a:p>
          <a:p>
            <a:pPr algn="just"/>
            <a:r>
              <a:rPr lang="ru-RU" sz="2000" dirty="0"/>
              <a:t>Война в Афганистане закончилась в </a:t>
            </a:r>
            <a:r>
              <a:rPr lang="ru-RU" sz="2000" b="1" dirty="0"/>
              <a:t>феврале 1989 года</a:t>
            </a:r>
            <a:r>
              <a:rPr lang="ru-RU" sz="2000" dirty="0"/>
              <a:t>. </a:t>
            </a:r>
          </a:p>
          <a:p>
            <a:pPr algn="just"/>
            <a:r>
              <a:rPr lang="ru-RU" sz="2000" dirty="0"/>
              <a:t>Служили в Афганистане представители всех республик Советского Союза, в том числе и белорусы. Среди воинов-интернационалистов было 30 000 белорусов, около 800 человек не вернулись с поля боя.</a:t>
            </a:r>
            <a:endParaRPr lang="en-US" sz="2000" dirty="0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30FBF2D3-2932-42B1-B415-464E5BC8E16C}"/>
              </a:ext>
            </a:extLst>
          </p:cNvPr>
          <p:cNvSpPr txBox="1">
            <a:spLocks/>
          </p:cNvSpPr>
          <p:nvPr/>
        </p:nvSpPr>
        <p:spPr>
          <a:xfrm>
            <a:off x="178420" y="750516"/>
            <a:ext cx="11074796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Афганистан: незабытая война </a:t>
            </a:r>
          </a:p>
          <a:p>
            <a:pPr algn="ctr"/>
            <a:r>
              <a:rPr lang="ru-RU" sz="3200" b="1" dirty="0"/>
              <a:t>(</a:t>
            </a:r>
            <a:r>
              <a:rPr lang="ru-RU" sz="3200" b="1" i="1" dirty="0"/>
              <a:t>30 лет вывода войск из Афганистана</a:t>
            </a:r>
            <a:r>
              <a:rPr lang="ru-RU" sz="3200" b="1" dirty="0"/>
              <a:t>)</a:t>
            </a:r>
            <a:endParaRPr lang="x-none" sz="3200" b="1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C9B3C8-0459-4ECF-A03B-E83191B7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91" y="1968749"/>
            <a:ext cx="6124575" cy="34099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79592" y="5378699"/>
            <a:ext cx="612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Советские танкисты возвращаются на Родину. </a:t>
            </a:r>
            <a:br>
              <a:rPr lang="ru-RU" dirty="0"/>
            </a:br>
            <a:r>
              <a:rPr lang="ru-RU" b="1" i="1" dirty="0"/>
              <a:t>Февраль 1989 года.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893043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A5472270-7A4A-4097-ACBC-BA779B50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5799200" y="1710087"/>
            <a:ext cx="5729438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06444" y="1817860"/>
            <a:ext cx="71180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Минске в 1996 году в память о воинах-интернационалистах, не вернувшихся домой, появилась </a:t>
            </a:r>
            <a:r>
              <a:rPr lang="ru-RU" sz="2000" b="1" dirty="0"/>
              <a:t>часовня на Острове слез</a:t>
            </a:r>
            <a:r>
              <a:rPr lang="ru-RU" sz="2000" dirty="0"/>
              <a:t>. Внутри часовни на четырех алтарях высечены имена павших бойцов.</a:t>
            </a:r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16578139-B3F6-49C7-A8B0-510C251459CA}"/>
              </a:ext>
            </a:extLst>
          </p:cNvPr>
          <p:cNvSpPr txBox="1">
            <a:spLocks/>
          </p:cNvSpPr>
          <p:nvPr/>
        </p:nvSpPr>
        <p:spPr>
          <a:xfrm>
            <a:off x="178420" y="750516"/>
            <a:ext cx="11074796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Афганистан: незабытая война </a:t>
            </a:r>
          </a:p>
          <a:p>
            <a:pPr algn="ctr"/>
            <a:r>
              <a:rPr lang="ru-RU" sz="3200" b="1" dirty="0"/>
              <a:t>(</a:t>
            </a:r>
            <a:r>
              <a:rPr lang="ru-RU" sz="3200" b="1" i="1" dirty="0"/>
              <a:t>30 лет вывода войск из Афганистана</a:t>
            </a:r>
            <a:r>
              <a:rPr lang="ru-RU" sz="3200" b="1" dirty="0"/>
              <a:t>)</a:t>
            </a:r>
            <a:endParaRPr lang="x-none" sz="3200" b="1" dirty="0"/>
          </a:p>
        </p:txBody>
      </p:sp>
      <p:pic>
        <p:nvPicPr>
          <p:cNvPr id="3074" name="Picture 2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E3954560-FE3F-44F4-82EF-F4EAB91C2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01" y="1934308"/>
            <a:ext cx="3978374" cy="476039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8EE8624E-52B4-415D-93EE-073BA94A0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6" y="3249071"/>
            <a:ext cx="5513003" cy="344562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684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C004136-7531-4875-BFB6-D23C0AC686E0}"/>
              </a:ext>
            </a:extLst>
          </p:cNvPr>
          <p:cNvSpPr/>
          <p:nvPr/>
        </p:nvSpPr>
        <p:spPr>
          <a:xfrm>
            <a:off x="7841551" y="2445353"/>
            <a:ext cx="371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 </a:t>
            </a:r>
            <a:endParaRPr lang="x-none" sz="2400" dirty="0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30FBF2D3-2932-42B1-B415-464E5BC8E16C}"/>
              </a:ext>
            </a:extLst>
          </p:cNvPr>
          <p:cNvSpPr txBox="1">
            <a:spLocks/>
          </p:cNvSpPr>
          <p:nvPr/>
        </p:nvSpPr>
        <p:spPr>
          <a:xfrm>
            <a:off x="178420" y="750516"/>
            <a:ext cx="11074796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Подготовка квалифицированных военных кадров</a:t>
            </a:r>
            <a:endParaRPr lang="x-none" sz="32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C9B3C8-0459-4ECF-A03B-E83191B7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78453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4" name="Прямоугольник 3"/>
          <p:cNvSpPr/>
          <p:nvPr/>
        </p:nvSpPr>
        <p:spPr>
          <a:xfrm>
            <a:off x="318564" y="1754659"/>
            <a:ext cx="61125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стране создана система военного образования. </a:t>
            </a:r>
          </a:p>
          <a:p>
            <a:pPr algn="just"/>
            <a:r>
              <a:rPr lang="ru-RU" dirty="0"/>
              <a:t>Сегодня подготовка военных кадров осуществляется в </a:t>
            </a:r>
            <a:r>
              <a:rPr lang="ru-RU" b="1" dirty="0"/>
              <a:t>учреждении образования «Военная академия Республики Беларусь», </a:t>
            </a:r>
            <a:r>
              <a:rPr lang="ru-RU" dirty="0"/>
              <a:t>на семи военных факультетах и четырех военных кафедрах гражданских учреждений образования.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Беларуси не отказались от срочной военной службы, так как ее предназначение — подготовка военно-обученного резерва, получение гражданами военно-учетной специальности.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Служба в резерве впервые введена в стране в соответствии с </a:t>
            </a:r>
            <a:r>
              <a:rPr lang="ru-RU" b="1" i="1" dirty="0"/>
              <a:t>Законом «О воинской обязанности и воинской службе» </a:t>
            </a:r>
            <a:r>
              <a:rPr lang="ru-RU" dirty="0"/>
              <a:t>в 2004 году. Подготовка резервистов организована более чем по ста специальностям путем прохождения нескольких сборов без отрыва от основной деятельности.</a:t>
            </a:r>
            <a:endParaRPr lang="en-US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FEEB1B0C-1CDC-4AE3-9D80-2D0BC8AD95DE}"/>
              </a:ext>
            </a:extLst>
          </p:cNvPr>
          <p:cNvGrpSpPr/>
          <p:nvPr/>
        </p:nvGrpSpPr>
        <p:grpSpPr>
          <a:xfrm>
            <a:off x="6765989" y="1545517"/>
            <a:ext cx="4936626" cy="4778067"/>
            <a:chOff x="6623485" y="1413163"/>
            <a:chExt cx="4936626" cy="4778067"/>
          </a:xfrm>
        </p:grpSpPr>
        <p:pic>
          <p:nvPicPr>
            <p:cNvPr id="13" name="Рисунок 12" descr="Изображение выглядит как текст&#10;&#10;Описание создано автоматически">
              <a:extLst>
                <a:ext uri="{FF2B5EF4-FFF2-40B4-BE49-F238E27FC236}">
                  <a16:creationId xmlns="" xmlns:a16="http://schemas.microsoft.com/office/drawing/2014/main" id="{C825F566-D576-453E-BC61-844A3339A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3485" y="1413163"/>
              <a:ext cx="4936626" cy="3158836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текст&#10;&#10;Описание создано автоматически">
              <a:extLst>
                <a:ext uri="{FF2B5EF4-FFF2-40B4-BE49-F238E27FC236}">
                  <a16:creationId xmlns="" xmlns:a16="http://schemas.microsoft.com/office/drawing/2014/main" id="{F50FD0CE-459F-4AFA-8A59-BD59B09E1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3485" y="4617749"/>
              <a:ext cx="4936626" cy="1573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65308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375</Words>
  <Application>Microsoft Office PowerPoint</Application>
  <PresentationFormat>Произвольный</PresentationFormat>
  <Paragraphs>44</Paragraphs>
  <Slides>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ПРОЕКТ  «Школа Активного Гражданина»</vt:lpstr>
      <vt:lpstr>23 февраля — День защитников Отечества и Вооруженных Сил Республики Беларусь</vt:lpstr>
      <vt:lpstr>Вооруженные Силы Республики Беларусь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Пользователь Windows</cp:lastModifiedBy>
  <cp:revision>88</cp:revision>
  <cp:lastPrinted>2018-12-07T06:48:34Z</cp:lastPrinted>
  <dcterms:created xsi:type="dcterms:W3CDTF">2018-12-03T10:14:15Z</dcterms:created>
  <dcterms:modified xsi:type="dcterms:W3CDTF">2019-02-27T06:04:02Z</dcterms:modified>
</cp:coreProperties>
</file>