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7" r:id="rId2"/>
    <p:sldId id="279" r:id="rId3"/>
    <p:sldId id="281" r:id="rId4"/>
    <p:sldId id="282" r:id="rId5"/>
    <p:sldId id="283" r:id="rId6"/>
    <p:sldId id="284" r:id="rId7"/>
    <p:sldId id="285" r:id="rId8"/>
    <p:sldId id="286" r:id="rId9"/>
    <p:sldId id="28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D16"/>
    <a:srgbClr val="E01F1A"/>
    <a:srgbClr val="DA2320"/>
    <a:srgbClr val="E2201B"/>
    <a:srgbClr val="AC1B16"/>
    <a:srgbClr val="2A5F7F"/>
    <a:srgbClr val="204D6E"/>
    <a:srgbClr val="235172"/>
    <a:srgbClr val="285B7A"/>
    <a:srgbClr val="63F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784" autoAdjust="0"/>
  </p:normalViewPr>
  <p:slideViewPr>
    <p:cSldViewPr snapToGrid="0">
      <p:cViewPr>
        <p:scale>
          <a:sx n="118" d="100"/>
          <a:sy n="118" d="100"/>
        </p:scale>
        <p:origin x="-468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24.04.2019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051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447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63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hyperlink" Target="https://www.youtube.com/watch?v=ZYgw2Z4jPHA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hyperlink" Target="https://youtu.be/MFOVwgqdvNc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hyperlink" Target="http://www.warmuseum.by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Ma6aCSl69Q" TargetMode="External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hyperlink" Target="https://victory.sb.by/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А</a:t>
            </a:r>
            <a:r>
              <a:rPr lang="ru-RU" sz="2000" dirty="0" smtClean="0">
                <a:latin typeface="Calibri"/>
                <a:ea typeface="Calibri"/>
                <a:cs typeface="Calibri"/>
                <a:sym typeface="Calibri"/>
              </a:rPr>
              <a:t>прель</a:t>
            </a:r>
            <a:r>
              <a:rPr lang="ru-RU" sz="20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2019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31386" y="2898575"/>
            <a:ext cx="7539702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 smtClean="0">
                <a:latin typeface="Arial"/>
                <a:ea typeface="Arial"/>
                <a:cs typeface="Arial"/>
                <a:sym typeface="Arial"/>
              </a:rPr>
              <a:t>Беларусь помнит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3600" b="1" dirty="0" smtClean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Победу чтим,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героев помним</a:t>
            </a:r>
            <a:r>
              <a:rPr lang="ru-RU" sz="36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lang="ru-RU" sz="36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942" y="2115604"/>
            <a:ext cx="4248405" cy="79500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9 мая </a:t>
            </a:r>
            <a:r>
              <a:rPr lang="ru-RU" sz="2800" b="1" dirty="0" smtClean="0"/>
              <a:t>— государственный праздник «День Победы в Великой Отечественной </a:t>
            </a:r>
            <a:r>
              <a:rPr lang="ru-RU" sz="2800" b="1" dirty="0"/>
              <a:t>войне 1941–1945 гг</a:t>
            </a:r>
            <a:r>
              <a:rPr lang="ru-RU" sz="2800" b="1" dirty="0" smtClean="0"/>
              <a:t>.»</a:t>
            </a:r>
            <a:r>
              <a:rPr lang="ru-RU" sz="2800" b="1" dirty="0"/>
              <a:t/>
            </a:r>
            <a:br>
              <a:rPr lang="ru-RU" sz="2800" b="1" dirty="0"/>
            </a:br>
            <a:endParaRPr lang="x-none" sz="2400" dirty="0"/>
          </a:p>
        </p:txBody>
      </p:sp>
      <p:sp>
        <p:nvSpPr>
          <p:cNvPr id="6" name="Текст 11">
            <a:extLst>
              <a:ext uri="{FF2B5EF4-FFF2-40B4-BE49-F238E27FC236}">
                <a16:creationId xmlns=""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4942" y="3880132"/>
            <a:ext cx="4088177" cy="264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Для белорусов это день памяти, глубокого уважения и благодарности советским воинам, труженикам тыла, партизанам и подпольщикам — всем, кто приближал Победу.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5" y="1557810"/>
            <a:ext cx="6405664" cy="35664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114721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День </a:t>
            </a:r>
            <a:r>
              <a:rPr lang="ru-RU" sz="3200" b="1" dirty="0" smtClean="0"/>
              <a:t>Победы</a:t>
            </a:r>
            <a:endParaRPr lang="x-none" sz="2800" dirty="0"/>
          </a:p>
        </p:txBody>
      </p:sp>
      <p:pic>
        <p:nvPicPr>
          <p:cNvPr id="11" name="Рисунок 10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59" y="5272200"/>
            <a:ext cx="2232790" cy="14271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455" y="5272200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114721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День </a:t>
            </a:r>
            <a:r>
              <a:rPr lang="ru-RU" sz="3200" b="1" dirty="0" smtClean="0"/>
              <a:t>Победы</a:t>
            </a:r>
            <a:endParaRPr lang="x-none" sz="28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5730844" y="1540317"/>
            <a:ext cx="59722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Беларусь первой приняла на себя удар фашистских захватчиков и потеряла в годы войны более половины своего национального богатства.</a:t>
            </a:r>
          </a:p>
          <a:p>
            <a:pPr algn="just">
              <a:spcAft>
                <a:spcPts val="0"/>
              </a:spcAft>
            </a:pPr>
            <a:endParaRPr lang="ru-RU" sz="2000" dirty="0" smtClean="0"/>
          </a:p>
          <a:p>
            <a:pPr algn="just">
              <a:spcAft>
                <a:spcPts val="0"/>
              </a:spcAft>
            </a:pPr>
            <a:r>
              <a:rPr lang="ru-RU" sz="2000" dirty="0" smtClean="0"/>
              <a:t>С </a:t>
            </a:r>
            <a:r>
              <a:rPr lang="ru-RU" sz="2000" dirty="0"/>
              <a:t>первых дней войны насмерть стояла </a:t>
            </a:r>
            <a:r>
              <a:rPr lang="ru-RU" sz="2000" b="1" dirty="0"/>
              <a:t>Брестская крепость</a:t>
            </a:r>
            <a:r>
              <a:rPr lang="ru-RU" sz="2000" dirty="0"/>
              <a:t>. Целый месяц выдерживал осаду </a:t>
            </a:r>
            <a:r>
              <a:rPr lang="ru-RU" sz="2000" b="1" dirty="0"/>
              <a:t>Могилев</a:t>
            </a:r>
            <a:r>
              <a:rPr lang="ru-RU" sz="2000" dirty="0"/>
              <a:t>.</a:t>
            </a:r>
          </a:p>
          <a:p>
            <a:pPr algn="just">
              <a:spcAft>
                <a:spcPts val="0"/>
              </a:spcAft>
            </a:pPr>
            <a:endParaRPr lang="ru-RU" sz="2000" dirty="0" smtClean="0"/>
          </a:p>
          <a:p>
            <a:pPr algn="just">
              <a:spcAft>
                <a:spcPts val="0"/>
              </a:spcAft>
            </a:pPr>
            <a:r>
              <a:rPr lang="ru-RU" sz="2000" dirty="0" smtClean="0"/>
              <a:t>За </a:t>
            </a:r>
            <a:r>
              <a:rPr lang="ru-RU" sz="2000" dirty="0"/>
              <a:t>время оккупации было </a:t>
            </a:r>
            <a:r>
              <a:rPr lang="ru-RU" sz="2000" b="1" dirty="0"/>
              <a:t>уничтожено</a:t>
            </a:r>
            <a:r>
              <a:rPr lang="ru-RU" sz="2000" dirty="0"/>
              <a:t>: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209 городов и городских поселков,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более 9 тысяч деревень.</a:t>
            </a:r>
          </a:p>
          <a:p>
            <a:pPr algn="just">
              <a:spcAft>
                <a:spcPts val="0"/>
              </a:spcAft>
            </a:pPr>
            <a:endParaRPr lang="ru-RU" sz="2000" b="1" dirty="0" smtClean="0"/>
          </a:p>
          <a:p>
            <a:pPr algn="just">
              <a:spcAft>
                <a:spcPts val="0"/>
              </a:spcAft>
            </a:pPr>
            <a:r>
              <a:rPr lang="ru-RU" sz="2000" b="1" dirty="0" smtClean="0"/>
              <a:t>Разрушено</a:t>
            </a:r>
            <a:r>
              <a:rPr lang="ru-RU" sz="2000" dirty="0"/>
              <a:t>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более 100 тысяч предприятий,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тысячи научных, школьных и медицинских учреждений.</a:t>
            </a:r>
            <a:endParaRPr lang="en-US" sz="2000" dirty="0"/>
          </a:p>
        </p:txBody>
      </p:sp>
      <p:pic>
        <p:nvPicPr>
          <p:cNvPr id="1026" name="Picture 2" descr="Ð¤Ð¾ÑÐ¾ ÐÐ Ð¡Ð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 b="5672"/>
          <a:stretch/>
        </p:blipFill>
        <p:spPr bwMode="auto">
          <a:xfrm>
            <a:off x="710697" y="1606161"/>
            <a:ext cx="4572000" cy="23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72" y="4876586"/>
            <a:ext cx="737680" cy="731583"/>
          </a:xfrm>
          <a:prstGeom prst="rect">
            <a:avLst/>
          </a:prstGeom>
        </p:spPr>
      </p:pic>
      <p:pic>
        <p:nvPicPr>
          <p:cNvPr id="3" name="Рисунок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050" y="4301160"/>
            <a:ext cx="3956647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114721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День </a:t>
            </a:r>
            <a:r>
              <a:rPr lang="ru-RU" sz="3200" b="1" dirty="0" smtClean="0"/>
              <a:t>Победы</a:t>
            </a:r>
            <a:endParaRPr lang="x-none" sz="2800" dirty="0"/>
          </a:p>
        </p:txBody>
      </p:sp>
      <p:pic>
        <p:nvPicPr>
          <p:cNvPr id="2052" name="Picture 4" descr="foto">
            <a:hlinkClick r:id="rId3" tooltip="перейти на сайт музея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01" y="1394055"/>
            <a:ext cx="6223945" cy="33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CBD141-658A-4553-B0A1-0F7C7CC4031D}"/>
              </a:ext>
            </a:extLst>
          </p:cNvPr>
          <p:cNvSpPr txBox="1"/>
          <p:nvPr/>
        </p:nvSpPr>
        <p:spPr>
          <a:xfrm>
            <a:off x="1121926" y="4973055"/>
            <a:ext cx="105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2014 г. </a:t>
            </a:r>
            <a:r>
              <a:rPr lang="ru-RU" sz="2000" dirty="0" smtClean="0"/>
              <a:t>- к </a:t>
            </a:r>
            <a:r>
              <a:rPr lang="ru-RU" sz="2000" dirty="0"/>
              <a:t>70-летию освобождения от немецко-фашистских захватчиков в Минске было открыто новое здание </a:t>
            </a:r>
            <a:r>
              <a:rPr lang="ru-RU" sz="2000" b="1" dirty="0"/>
              <a:t>Белорусского государственного музея Великой Отечественной войны</a:t>
            </a:r>
            <a:r>
              <a:rPr lang="ru-RU" sz="2000" dirty="0"/>
              <a:t>.</a:t>
            </a:r>
          </a:p>
          <a:p>
            <a:endParaRPr lang="ru-RU" sz="2000" b="1" dirty="0" smtClean="0"/>
          </a:p>
          <a:p>
            <a:r>
              <a:rPr lang="ru-RU" sz="2000" dirty="0" smtClean="0"/>
              <a:t>На церемонии открытия </a:t>
            </a:r>
            <a:r>
              <a:rPr lang="ru-RU" sz="2000" dirty="0" smtClean="0"/>
              <a:t>Глава </a:t>
            </a:r>
            <a:r>
              <a:rPr lang="ru-RU" sz="2000" dirty="0" smtClean="0"/>
              <a:t>государства подчеркнул, что Беларусь стала </a:t>
            </a:r>
            <a:r>
              <a:rPr lang="ru-RU" sz="2000" b="1" dirty="0" smtClean="0"/>
              <a:t>первой</a:t>
            </a:r>
            <a:r>
              <a:rPr lang="ru-RU" sz="2000" dirty="0" smtClean="0"/>
              <a:t> в мире страной, которая создала </a:t>
            </a:r>
            <a:r>
              <a:rPr lang="ru-RU" sz="2000" b="1" dirty="0" smtClean="0"/>
              <a:t>Музей Великой Отечественной войны</a:t>
            </a:r>
            <a:r>
              <a:rPr lang="ru-RU" sz="2000" dirty="0" smtClean="0"/>
              <a:t>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21" y="1394055"/>
            <a:ext cx="737680" cy="731583"/>
          </a:xfrm>
          <a:prstGeom prst="rect">
            <a:avLst/>
          </a:prstGeom>
        </p:spPr>
      </p:pic>
      <p:pic>
        <p:nvPicPr>
          <p:cNvPr id="2054" name="Picture 6" descr="ÐÐ¾ÐµÐ½Ð½Ð¾-Ð¸ÑÑÐ¾ÑÐ¸ÑÐµÑÐºÐ°Ñ ÑÐµÐºÐ¾Ð½ÑÑÑÑÐºÑÐ¸Ñ &quot;ÐÐµÑÐµÐ¿ÑÐ°Ð²Ð° Ð½Ð° Ð¿Ð»Ð¾ÑÑ Ð°ÑÑÐ¸Ð»Ð»ÐµÑÐ¸Ð¹ÑÐºÐ¾Ð³Ð¾ ÑÐ°ÑÑÑÑÐ° ÑÐµÑÐµÐ· ÑÐµÐºÑ ÐÐ½ÐµÐ¿Ñ&quot;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992" y="3154256"/>
            <a:ext cx="3816000" cy="16307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¡ÑÐµÐºÐ¾Ð»ÑÐ½Ð½ÑÐ¹ ÐºÑÐ¿Ð¾Ð» ÐÐ°Ð»Ð° ÐÐ¾Ð±ÐµÐ´Ñ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992" y="1394056"/>
            <a:ext cx="3816000" cy="16307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482986" y="902810"/>
            <a:ext cx="114721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К 75-летию </a:t>
            </a:r>
            <a:r>
              <a:rPr lang="ru-RU" sz="3200" b="1" dirty="0"/>
              <a:t>освобождения </a:t>
            </a:r>
            <a:r>
              <a:rPr lang="ru-RU" sz="3200" b="1" dirty="0" smtClean="0"/>
              <a:t>Беларуси от </a:t>
            </a:r>
            <a:r>
              <a:rPr lang="ru-RU" sz="3200" b="1" dirty="0"/>
              <a:t>немецко-фашистских захватчиков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CBD141-658A-4553-B0A1-0F7C7CC4031D}"/>
              </a:ext>
            </a:extLst>
          </p:cNvPr>
          <p:cNvSpPr txBox="1"/>
          <p:nvPr/>
        </p:nvSpPr>
        <p:spPr>
          <a:xfrm>
            <a:off x="7991731" y="4386222"/>
            <a:ext cx="4928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ор</a:t>
            </a:r>
            <a:endParaRPr lang="ru-RU" sz="2000" dirty="0"/>
          </a:p>
        </p:txBody>
      </p:sp>
      <p:pic>
        <p:nvPicPr>
          <p:cNvPr id="11" name="Picture 2" descr="ÐÐ°ÑÑÐ¸Ð½ÐºÐ¸ Ð¿Ð¾ Ð·Ð°Ð¿ÑÐ¾ÑÑ Ð¿Ð°Ð¼ÑÑÐ½Ð¸Ðº Ð°Ð²ÑÑÑÐ¸Ð¹ÑÐºÐ¸Ð¼ Ð¶ÐµÑÑÐ²Ð°Ð¼ Ð½Ð°ÑÐ¸Ð·Ð¼Ð° Â«ÐÐ°ÑÑÐ¸Ð² Ð¸Ð¼ÐµÐ½Â»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8"/>
          <a:stretch/>
        </p:blipFill>
        <p:spPr bwMode="auto">
          <a:xfrm>
            <a:off x="482986" y="1780738"/>
            <a:ext cx="5422681" cy="34927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8170" y="1740071"/>
            <a:ext cx="506852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28 </a:t>
            </a:r>
            <a:r>
              <a:rPr lang="ru-RU" sz="2000" b="1" dirty="0" smtClean="0"/>
              <a:t>марта 2019 г</a:t>
            </a:r>
            <a:r>
              <a:rPr lang="ru-RU" sz="2000" dirty="0" smtClean="0"/>
              <a:t>. </a:t>
            </a:r>
            <a:r>
              <a:rPr lang="ru-RU" sz="2000" dirty="0" smtClean="0"/>
              <a:t>Президент Республики Беларусь Александр </a:t>
            </a:r>
            <a:r>
              <a:rPr lang="ru-RU" sz="2000" dirty="0"/>
              <a:t>Лукашенко и федеральный канцлер Австрии Себастьян Курц открыли памятник жертвам нацизма </a:t>
            </a:r>
            <a:r>
              <a:rPr lang="ru-RU" sz="2000" dirty="0" smtClean="0"/>
              <a:t>«</a:t>
            </a:r>
            <a:r>
              <a:rPr lang="ru-RU" sz="2000" b="1" dirty="0" smtClean="0"/>
              <a:t>Массив имен</a:t>
            </a:r>
            <a:r>
              <a:rPr lang="ru-RU" sz="2000" dirty="0" smtClean="0"/>
              <a:t>» </a:t>
            </a:r>
            <a:r>
              <a:rPr lang="ru-RU" sz="2000" dirty="0"/>
              <a:t>на территории </a:t>
            </a:r>
            <a:r>
              <a:rPr lang="ru-RU" dirty="0"/>
              <a:t>мемориального комплекса </a:t>
            </a:r>
            <a:r>
              <a:rPr lang="ru-RU" dirty="0" smtClean="0"/>
              <a:t>«Тростенец».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86" y="4801273"/>
            <a:ext cx="737680" cy="731583"/>
          </a:xfrm>
          <a:prstGeom prst="rect">
            <a:avLst/>
          </a:prstGeom>
        </p:spPr>
      </p:pic>
      <p:pic>
        <p:nvPicPr>
          <p:cNvPr id="4098" name="Picture 2" descr="https://www.belta.by/uploads/lotus/news/000019_5F61E8905865F998432583CB004FEE29_21520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9" b="10513"/>
          <a:stretch/>
        </p:blipFill>
        <p:spPr bwMode="auto">
          <a:xfrm>
            <a:off x="6404854" y="3689274"/>
            <a:ext cx="4931839" cy="28310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2986" y="5671633"/>
            <a:ext cx="5422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Новый монумент посвящен памяти </a:t>
            </a:r>
            <a:r>
              <a:rPr lang="ru-RU" dirty="0" smtClean="0"/>
              <a:t>более 10 тысяч австрийцев</a:t>
            </a:r>
            <a:r>
              <a:rPr lang="ru-RU" dirty="0"/>
              <a:t>, погибших </a:t>
            </a:r>
            <a:r>
              <a:rPr lang="ru-RU" dirty="0" smtClean="0"/>
              <a:t>в лагере смерти в </a:t>
            </a:r>
            <a:r>
              <a:rPr lang="ru-RU" dirty="0"/>
              <a:t>годы Великой </a:t>
            </a:r>
            <a:r>
              <a:rPr lang="ru-RU" dirty="0" smtClean="0"/>
              <a:t>Отечественной войны.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6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470491" y="785010"/>
            <a:ext cx="114721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«</a:t>
            </a:r>
            <a:r>
              <a:rPr lang="ru-RU" sz="3200" b="1" i="1" dirty="0" smtClean="0"/>
              <a:t>Поклонимся </a:t>
            </a:r>
            <a:r>
              <a:rPr lang="ru-RU" sz="3200" b="1" i="1" dirty="0"/>
              <a:t>великим тем </a:t>
            </a:r>
            <a:r>
              <a:rPr lang="ru-RU" sz="3200" b="1" i="1" dirty="0" smtClean="0"/>
              <a:t>годам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81935" y="1756708"/>
            <a:ext cx="474248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 1 января 2019 года в Беларуси проживало </a:t>
            </a:r>
            <a:r>
              <a:rPr lang="ru-RU" sz="2000" b="1" dirty="0" smtClean="0"/>
              <a:t>6 845 </a:t>
            </a:r>
            <a:r>
              <a:rPr lang="ru-RU" sz="2000" dirty="0"/>
              <a:t>ветеранов Великой Отечественной войны (годом ранее – 9 030).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Из </a:t>
            </a:r>
            <a:r>
              <a:rPr lang="ru-RU" sz="2000" dirty="0"/>
              <a:t>них – </a:t>
            </a:r>
            <a:r>
              <a:rPr lang="ru-RU" sz="2000" b="1" dirty="0"/>
              <a:t>3 250 </a:t>
            </a:r>
            <a:r>
              <a:rPr lang="ru-RU" sz="2000" dirty="0"/>
              <a:t>участников войны</a:t>
            </a:r>
            <a:r>
              <a:rPr lang="ru-RU" sz="2000" dirty="0" smtClean="0"/>
              <a:t>, </a:t>
            </a:r>
            <a:br>
              <a:rPr lang="ru-RU" sz="2000" dirty="0" smtClean="0"/>
            </a:br>
            <a:r>
              <a:rPr lang="ru-RU" sz="2000" b="1" dirty="0" smtClean="0"/>
              <a:t>1</a:t>
            </a:r>
            <a:r>
              <a:rPr lang="ru-RU" sz="2000" b="1" dirty="0"/>
              <a:t> 952 </a:t>
            </a:r>
            <a:r>
              <a:rPr lang="ru-RU" sz="2000" dirty="0"/>
              <a:t>награжденных труженика тыла, </a:t>
            </a:r>
            <a:br>
              <a:rPr lang="ru-RU" sz="2000" dirty="0"/>
            </a:br>
            <a:r>
              <a:rPr lang="ru-RU" sz="2000" b="1" dirty="0" smtClean="0"/>
              <a:t>417</a:t>
            </a:r>
            <a:r>
              <a:rPr lang="ru-RU" sz="2000" dirty="0" smtClean="0"/>
              <a:t> </a:t>
            </a:r>
            <a:r>
              <a:rPr lang="ru-RU" sz="2000" dirty="0"/>
              <a:t>блокадников Ленинграда.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/>
              <a:t>Самым молодым участникам событий на фронтах Великой Отечественной войны </a:t>
            </a:r>
            <a:r>
              <a:rPr lang="ru-RU" sz="2000" dirty="0" smtClean="0"/>
              <a:t>сейчас </a:t>
            </a:r>
            <a:r>
              <a:rPr lang="ru-RU" sz="2000" b="1" dirty="0"/>
              <a:t>92 года</a:t>
            </a:r>
            <a:r>
              <a:rPr lang="ru-RU" sz="2000" dirty="0"/>
              <a:t>, самым молодым партизанам и подпольщикам – </a:t>
            </a:r>
            <a:r>
              <a:rPr lang="ru-RU" sz="2000" b="1" dirty="0"/>
              <a:t>87 лет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5122" name="Picture 2" descr="http://images.aif.by/007/465/8417c29f8ffdc0500d7b8a38599edd3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8" y="1749394"/>
            <a:ext cx="6096000" cy="40576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6293" y="3721605"/>
            <a:ext cx="53299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БРСМ в </a:t>
            </a:r>
            <a:r>
              <a:rPr lang="ru-RU" dirty="0"/>
              <a:t>2019-2020 </a:t>
            </a:r>
            <a:r>
              <a:rPr lang="ru-RU" dirty="0" smtClean="0"/>
              <a:t>гг. </a:t>
            </a:r>
            <a:r>
              <a:rPr lang="ru-RU" dirty="0"/>
              <a:t>реализует </a:t>
            </a:r>
            <a:r>
              <a:rPr lang="ru-RU" dirty="0" smtClean="0"/>
              <a:t>республиканский </a:t>
            </a:r>
            <a:r>
              <a:rPr lang="ru-RU" dirty="0"/>
              <a:t>патриотический проект </a:t>
            </a:r>
            <a:r>
              <a:rPr lang="ru-RU" b="1" dirty="0"/>
              <a:t>«Беларусь помнит</a:t>
            </a:r>
            <a:r>
              <a:rPr lang="ru-RU" dirty="0"/>
              <a:t>», посвященный 75-летию освобождения Беларуси от немецко-фашистских захватчиков и Победы советского народа в Великой Отечественной войне.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Одним из важных мероприятий проекта станет республиканская патриотическая акция </a:t>
            </a:r>
            <a:r>
              <a:rPr lang="ru-RU" b="1" dirty="0"/>
              <a:t>«Полотно освобождения</a:t>
            </a:r>
            <a:r>
              <a:rPr lang="ru-RU" dirty="0"/>
              <a:t>». </a:t>
            </a:r>
          </a:p>
        </p:txBody>
      </p:sp>
      <p:pic>
        <p:nvPicPr>
          <p:cNvPr id="10" name="Picture 2" descr="Ð¤Ð¾ÑÐ¾ ÐÐ Ð¡Ð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6" t="12387" r="816" b="10690"/>
          <a:stretch/>
        </p:blipFill>
        <p:spPr bwMode="auto">
          <a:xfrm>
            <a:off x="843318" y="1542117"/>
            <a:ext cx="4572000" cy="195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206548" y="1476805"/>
            <a:ext cx="56121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Волонтеры БРСМ </a:t>
            </a:r>
            <a:r>
              <a:rPr lang="ru-RU" dirty="0"/>
              <a:t>с 9 апреля по 3 июля </a:t>
            </a:r>
            <a:r>
              <a:rPr lang="ru-RU" dirty="0" smtClean="0"/>
              <a:t>2019 года проводят </a:t>
            </a:r>
            <a:r>
              <a:rPr lang="ru-RU" dirty="0"/>
              <a:t>благотворительную акцию по оказанию адресной помощи ветеранам </a:t>
            </a:r>
            <a:r>
              <a:rPr lang="ru-RU" dirty="0" smtClean="0"/>
              <a:t>Великой </a:t>
            </a:r>
            <a:r>
              <a:rPr lang="ru-RU" dirty="0"/>
              <a:t>Отечественной войны.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Главная цель благотворительного проекта «</a:t>
            </a:r>
            <a:r>
              <a:rPr lang="ru-RU" b="1" dirty="0"/>
              <a:t>Доброе сердце</a:t>
            </a:r>
            <a:r>
              <a:rPr lang="ru-RU" dirty="0"/>
              <a:t>» – обеспечение преемственности </a:t>
            </a:r>
            <a:r>
              <a:rPr lang="ru-RU" dirty="0" smtClean="0"/>
              <a:t>поколений, привлечение </a:t>
            </a:r>
            <a:r>
              <a:rPr lang="ru-RU" dirty="0"/>
              <a:t>внимания молодежи к сохранению исторической памяти. 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206548" y="5473177"/>
            <a:ext cx="5612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БРСМ приглашает </a:t>
            </a:r>
            <a:r>
              <a:rPr lang="ru-RU" dirty="0"/>
              <a:t>всех желающих присоединиться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интернет-челленджу фотографий </a:t>
            </a:r>
            <a:r>
              <a:rPr lang="ru-RU" b="1" dirty="0"/>
              <a:t>#Беларусьпомнит</a:t>
            </a:r>
            <a:r>
              <a:rPr lang="ru-RU" dirty="0"/>
              <a:t>, который проходит в социальных сетях.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13096" y="4153477"/>
            <a:ext cx="45536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#Беларусьпомнит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148" name="Picture 4" descr="ÐÐ°ÑÑÐ¸Ð½ÐºÐ¸ Ð¿Ð¾ Ð·Ð°Ð¿ÑÐ¾ÑÑ youtube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212" y="4809738"/>
            <a:ext cx="1129004" cy="53965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470491" y="785010"/>
            <a:ext cx="114721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«</a:t>
            </a:r>
            <a:r>
              <a:rPr lang="ru-RU" sz="3200" b="1" i="1" dirty="0" smtClean="0"/>
              <a:t>Поклонимся </a:t>
            </a:r>
            <a:r>
              <a:rPr lang="ru-RU" sz="3200" b="1" i="1" dirty="0"/>
              <a:t>великим тем </a:t>
            </a:r>
            <a:r>
              <a:rPr lang="ru-RU" sz="3200" b="1" i="1" dirty="0" smtClean="0"/>
              <a:t>годам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368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15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576293" y="1100608"/>
            <a:ext cx="1061451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Будущее строить молодым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>(ежегодное </a:t>
            </a:r>
            <a:r>
              <a:rPr lang="ru-RU" sz="2800" b="1" dirty="0"/>
              <a:t>послание к белорусскому народу и Национальному собранию </a:t>
            </a:r>
            <a:r>
              <a:rPr lang="ru-RU" sz="2800" b="1" dirty="0" smtClean="0"/>
              <a:t>Президента </a:t>
            </a:r>
            <a:r>
              <a:rPr lang="ru-RU" sz="2800" b="1" dirty="0"/>
              <a:t>Республики Беларусь Александра Лукашенко)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64" y="2538848"/>
            <a:ext cx="4891446" cy="27235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883549" y="2367882"/>
            <a:ext cx="56652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19 </a:t>
            </a:r>
            <a:r>
              <a:rPr lang="ru-RU" sz="2000" b="1" dirty="0"/>
              <a:t>апреля </a:t>
            </a:r>
            <a:r>
              <a:rPr lang="ru-RU" sz="2000" dirty="0" smtClean="0"/>
              <a:t>Президент </a:t>
            </a:r>
            <a:r>
              <a:rPr lang="ru-RU" sz="2000" dirty="0"/>
              <a:t>Республики Беларусь Александр Лукашенко обратился с ежегодным посланием к белорусскому народу и Национальному </a:t>
            </a:r>
            <a:r>
              <a:rPr lang="ru-RU" sz="2000" dirty="0" smtClean="0"/>
              <a:t>собранию.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83549" y="3691321"/>
            <a:ext cx="56652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Глава </a:t>
            </a:r>
            <a:r>
              <a:rPr lang="ru-RU" dirty="0"/>
              <a:t>государства </a:t>
            </a:r>
            <a:r>
              <a:rPr lang="ru-RU" dirty="0" smtClean="0"/>
              <a:t>подчеркнул: </a:t>
            </a:r>
            <a:r>
              <a:rPr lang="ru-RU" dirty="0"/>
              <a:t>«</a:t>
            </a:r>
            <a:r>
              <a:rPr lang="ru-RU" i="1" dirty="0"/>
              <a:t>Встречаясь с молодыми людьми, я всегда вижу умных, талантливых, неравнодушных юношей и девушек</a:t>
            </a:r>
            <a:r>
              <a:rPr lang="ru-RU" dirty="0"/>
              <a:t>. </a:t>
            </a:r>
            <a:r>
              <a:rPr lang="ru-RU" i="1" dirty="0"/>
              <a:t>Сегодня можно и нужно опираться на их знания, интеллект, смелость и в хорошем смысле дерзость. Наши дети должны видеть и чувствовать, что нужны нам, нужны своей стране.</a:t>
            </a:r>
          </a:p>
          <a:p>
            <a:pPr algn="just"/>
            <a:r>
              <a:rPr lang="ru-RU" i="1" dirty="0"/>
              <a:t>Мы обязаны сделать все возможное, чтобы они раскрывали таланты и воплощали в жизнь мечты на Родине, у себя </a:t>
            </a:r>
            <a:r>
              <a:rPr lang="ru-RU" i="1" dirty="0" smtClean="0"/>
              <a:t>дома». </a:t>
            </a:r>
          </a:p>
        </p:txBody>
      </p:sp>
    </p:spTree>
    <p:extLst>
      <p:ext uri="{BB962C8B-B14F-4D97-AF65-F5344CB8AC3E}">
        <p14:creationId xmlns:p14="http://schemas.microsoft.com/office/powerpoint/2010/main" val="25339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sp>
        <p:nvSpPr>
          <p:cNvPr id="15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576293" y="1100608"/>
            <a:ext cx="1061451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Будущее строить молодым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>(ежегодное </a:t>
            </a:r>
            <a:r>
              <a:rPr lang="ru-RU" sz="2800" b="1" dirty="0"/>
              <a:t>послание к белорусскому народу и Национальному собранию </a:t>
            </a:r>
            <a:r>
              <a:rPr lang="ru-RU" sz="2800" b="1" dirty="0" smtClean="0"/>
              <a:t>Президента </a:t>
            </a:r>
            <a:r>
              <a:rPr lang="ru-RU" sz="2800" b="1" dirty="0"/>
              <a:t>Республики Беларусь Александра Лукашенко)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0" y="2176334"/>
            <a:ext cx="5403133" cy="30082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19461" y="2272979"/>
            <a:ext cx="54490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1 </a:t>
            </a:r>
            <a:r>
              <a:rPr lang="ru-RU" b="1" dirty="0"/>
              <a:t>января 2021 года </a:t>
            </a:r>
            <a:r>
              <a:rPr lang="ru-RU" dirty="0"/>
              <a:t>свои двери для одаренных учащихся </a:t>
            </a:r>
            <a:r>
              <a:rPr lang="ru-RU" dirty="0" smtClean="0"/>
              <a:t>нашей страны </a:t>
            </a:r>
            <a:r>
              <a:rPr lang="ru-RU" dirty="0"/>
              <a:t>откроет </a:t>
            </a:r>
            <a:r>
              <a:rPr lang="ru-RU" b="1" dirty="0"/>
              <a:t>Национальный детский технопарк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Ежегодно </a:t>
            </a:r>
            <a:r>
              <a:rPr lang="ru-RU" dirty="0"/>
              <a:t>в технопарке будут проходить обучение около 2 </a:t>
            </a:r>
            <a:r>
              <a:rPr lang="ru-RU" dirty="0" smtClean="0"/>
              <a:t>тысяч </a:t>
            </a:r>
            <a:r>
              <a:rPr lang="ru-RU" dirty="0" smtClean="0"/>
              <a:t>учащихся 6-11-х </a:t>
            </a:r>
            <a:r>
              <a:rPr lang="ru-RU" dirty="0"/>
              <a:t>классов со всех регионов страны.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них разрабатывается специальная образовательная программа, рассчитанная на </a:t>
            </a:r>
            <a:br>
              <a:rPr lang="ru-RU" dirty="0"/>
            </a:br>
            <a:r>
              <a:rPr lang="ru-RU" dirty="0" smtClean="0"/>
              <a:t>21 </a:t>
            </a:r>
            <a:r>
              <a:rPr lang="ru-RU" dirty="0"/>
              <a:t>день. Затем </a:t>
            </a:r>
            <a:r>
              <a:rPr lang="ru-RU" dirty="0" smtClean="0"/>
              <a:t>учащиеся продолжат обучение по </a:t>
            </a:r>
            <a:r>
              <a:rPr lang="ru-RU" dirty="0"/>
              <a:t>индивидуальным планам </a:t>
            </a:r>
            <a:r>
              <a:rPr lang="ru-RU" dirty="0" smtClean="0"/>
              <a:t>при дистанционной поддержке преподавателей </a:t>
            </a:r>
            <a:r>
              <a:rPr lang="ru-RU" dirty="0"/>
              <a:t>технопарка</a:t>
            </a:r>
            <a:r>
              <a:rPr lang="ru-RU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8260" y="5346169"/>
            <a:ext cx="54031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/>
              <a:t>Создание Национального детского технопарка – это </a:t>
            </a:r>
            <a:r>
              <a:rPr lang="ru-RU" sz="1600" i="1" dirty="0" smtClean="0"/>
              <a:t>государственная </a:t>
            </a:r>
            <a:r>
              <a:rPr lang="ru-RU" sz="1600" i="1" dirty="0"/>
              <a:t>поддержка одаренных учащихся для развития их способностей, технического творчества, формирования интереса к научно-технической и инновационной деятельности.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6730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518</Words>
  <Application>Microsoft Office PowerPoint</Application>
  <PresentationFormat>Произвольный</PresentationFormat>
  <Paragraphs>68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ПРОЕКТ  «Школа Активного Гражданина»</vt:lpstr>
      <vt:lpstr>9 мая — государственный праздник «День Победы в Великой Отечественной войне 1941–1945 гг.»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Valentina</cp:lastModifiedBy>
  <cp:revision>145</cp:revision>
  <cp:lastPrinted>2018-12-07T06:48:34Z</cp:lastPrinted>
  <dcterms:created xsi:type="dcterms:W3CDTF">2018-12-03T10:14:15Z</dcterms:created>
  <dcterms:modified xsi:type="dcterms:W3CDTF">2019-04-24T05:19:46Z</dcterms:modified>
</cp:coreProperties>
</file>