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4" r:id="rId3"/>
    <p:sldId id="271" r:id="rId4"/>
    <p:sldId id="274" r:id="rId5"/>
    <p:sldId id="265" r:id="rId6"/>
    <p:sldId id="278" r:id="rId7"/>
    <p:sldId id="275" r:id="rId8"/>
    <p:sldId id="280" r:id="rId9"/>
    <p:sldId id="281" r:id="rId1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F7F"/>
    <a:srgbClr val="204D6E"/>
    <a:srgbClr val="235172"/>
    <a:srgbClr val="285B7A"/>
    <a:srgbClr val="63F3A4"/>
    <a:srgbClr val="09763A"/>
    <a:srgbClr val="DDFFF0"/>
    <a:srgbClr val="009551"/>
    <a:srgbClr val="FFFF99"/>
    <a:srgbClr val="D01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3890" autoAdjust="0"/>
  </p:normalViewPr>
  <p:slideViewPr>
    <p:cSldViewPr snapToGrid="0">
      <p:cViewPr>
        <p:scale>
          <a:sx n="89" d="100"/>
          <a:sy n="89" d="100"/>
        </p:scale>
        <p:origin x="-46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15.01.2019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98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801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Первый турнир «Золотая шайба» состоялся в сезоне 1964 – 1965 годов. Участие в нем тогда приняли 57 команд. </a:t>
            </a:r>
            <a:endParaRPr lang="en-US" dirty="0"/>
          </a:p>
          <a:p>
            <a:r>
              <a:rPr lang="ru-RU" dirty="0"/>
              <a:t>Основателем турнира и председателем клуба «Золотая шайба» был «отец русского хоккея» Заслуженный мастер спорта и заслуженный тренер СССР Анатолий Тарасов.</a:t>
            </a:r>
          </a:p>
          <a:p>
            <a:r>
              <a:rPr lang="ru-RU" dirty="0"/>
              <a:t>С распадом СССР прекратил существование Всесоюзный детский спортивный клуб «Золотая шайба», наступил период спада в развитии детского любительского советского хоккея.</a:t>
            </a:r>
          </a:p>
          <a:p>
            <a:r>
              <a:rPr lang="ru-RU" dirty="0"/>
              <a:t>На территории Республики Беларусь турнир был возрожден благодаря инициативе Главы Государства. С 1997 года турнир проводится на призы Президента Республики Беларусь.</a:t>
            </a:r>
          </a:p>
          <a:p>
            <a:r>
              <a:rPr lang="ru-RU" dirty="0"/>
              <a:t>Соревнования проводятся среди любительских подростковых команд в двух возрастных группах (младшая и старшая) в три этапа: I этап (январь) – массовые соревнования по месту жительства (районные, городские турниры в течение зимнего сезона); II этап (февраль – март) – соревнования в областях и г. Минске; III этап (март) – финал республиканских соревнований среди победителей областных первенств и г. Минска. В составе команды – 18 спортсменов (16 игроков, 2 вратаря), 1 тренер, 1 представитель. 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http://sportclub.by/sorevnovaniya-detey-i-podrostkov/zolotaya-shayba-2.html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88259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929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телеграфным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hyperlink" Target="https://youtu.be/Mj86kv5koCc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youtu.be/DiIKZ2EtNGI" TargetMode="External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5" Type="http://schemas.openxmlformats.org/officeDocument/2006/relationships/image" Target="../media/image12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4.wdp"/><Relationship Id="rId5" Type="http://schemas.openxmlformats.org/officeDocument/2006/relationships/image" Target="../media/image15.png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5.wdp"/><Relationship Id="rId5" Type="http://schemas.openxmlformats.org/officeDocument/2006/relationships/image" Target="../media/image16.png"/><Relationship Id="rId10" Type="http://schemas.microsoft.com/office/2007/relationships/hdphoto" Target="../media/hdphoto17.wdp"/><Relationship Id="rId4" Type="http://schemas.microsoft.com/office/2007/relationships/hdphoto" Target="../media/hdphoto13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ToyHZ3UMN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00914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Янва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рь, 2019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546674" y="2716631"/>
            <a:ext cx="6864096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«Беларусь </a:t>
            </a:r>
            <a:r>
              <a:rPr lang="ru-RU" sz="3600" b="1" dirty="0" smtClean="0">
                <a:latin typeface="Arial"/>
                <a:ea typeface="Arial"/>
                <a:cs typeface="Arial"/>
                <a:sym typeface="Arial"/>
              </a:rPr>
              <a:t>сегодня: </a:t>
            </a: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с</a:t>
            </a:r>
            <a:r>
              <a:rPr lang="ru-RU" sz="3600" b="1" dirty="0" smtClean="0">
                <a:latin typeface="Arial"/>
                <a:ea typeface="Arial"/>
                <a:cs typeface="Arial"/>
                <a:sym typeface="Arial"/>
              </a:rPr>
              <a:t>охраняя </a:t>
            </a: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и приумножая добрые традиции»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2426270"/>
            <a:ext cx="4594302" cy="795001"/>
          </a:xfrm>
        </p:spPr>
        <p:txBody>
          <a:bodyPr>
            <a:noAutofit/>
          </a:bodyPr>
          <a:lstStyle/>
          <a:p>
            <a:r>
              <a:rPr lang="ru-RU" sz="3600" b="1" dirty="0"/>
              <a:t>Республиканский новогодний бал для молодежи во Дворце Независимости</a:t>
            </a:r>
            <a:endParaRPr lang="x-none" sz="3600" b="1" dirty="0"/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8" y="5136165"/>
            <a:ext cx="10571546" cy="10887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Новогодний бал собрал </a:t>
            </a:r>
            <a:r>
              <a:rPr lang="ru-RU" b="1" dirty="0"/>
              <a:t>28 декабря </a:t>
            </a:r>
            <a:r>
              <a:rPr lang="ru-RU" dirty="0"/>
              <a:t>во Дворце Независимости  почти</a:t>
            </a:r>
            <a:br>
              <a:rPr lang="ru-RU" dirty="0"/>
            </a:br>
            <a:r>
              <a:rPr lang="ru-RU" dirty="0"/>
              <a:t> 300 студентов и старшеклассников, добившихся особых успехов в учебе, творчестве и спорте, научной и общественной деятельности.</a:t>
            </a:r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8" y="780659"/>
            <a:ext cx="6124575" cy="40862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28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750516"/>
            <a:ext cx="11074796" cy="7950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Республиканский новогодний бал для молодежи</a:t>
            </a:r>
            <a:endParaRPr lang="x-none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6032127" y="1545517"/>
            <a:ext cx="5729438" cy="4947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dirty="0"/>
              <a:t>Участники бала — стипендиаты специального фонда Президента Беларуси по социальной поддержке одаренных учащихся и студентов, обладатели президентских стипендий, участники республиканских конкурсов научных работ, победители и лауреаты многочисленных творческих международных и республиканских конкурсов и фестивалей.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ru-RU" sz="2000" dirty="0"/>
              <a:t>«</a:t>
            </a:r>
            <a:r>
              <a:rPr lang="ru-RU" sz="2000" b="1" i="1" dirty="0"/>
              <a:t>Вы — будущее нашей страны</a:t>
            </a:r>
            <a:r>
              <a:rPr lang="ru-RU" sz="2000" dirty="0"/>
              <a:t>, — сказал Президент. — </a:t>
            </a:r>
            <a:r>
              <a:rPr lang="ru-RU" sz="2000" i="1" dirty="0"/>
              <a:t>И вы понимаете, что успех — это прежде всего труд, это знание того, чего вы хотите от жизни</a:t>
            </a:r>
            <a:r>
              <a:rPr lang="ru-RU" sz="2000" dirty="0"/>
              <a:t>».</a:t>
            </a:r>
            <a:endParaRPr lang="en-US" sz="2000" dirty="0"/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5" y="1628259"/>
            <a:ext cx="5353321" cy="39041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07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C8766ED8-BEB5-4436-AC0C-7175DC4BB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37" y="1990298"/>
            <a:ext cx="639100" cy="627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065E972-76EB-46CD-8FAD-0CA817B6727F}"/>
              </a:ext>
            </a:extLst>
          </p:cNvPr>
          <p:cNvSpPr/>
          <p:nvPr/>
        </p:nvSpPr>
        <p:spPr>
          <a:xfrm>
            <a:off x="8213006" y="5751227"/>
            <a:ext cx="3174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Нестареющий вальс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0098972-5B48-4A39-BCC0-E302EE625408}"/>
              </a:ext>
            </a:extLst>
          </p:cNvPr>
          <p:cNvSpPr/>
          <p:nvPr/>
        </p:nvSpPr>
        <p:spPr>
          <a:xfrm>
            <a:off x="8049737" y="3197401"/>
            <a:ext cx="38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Обращение Президента Беларуси Александра Лукашенко к  молодежи </a:t>
            </a:r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xmlns="" id="{8610867F-2969-4353-AFC1-DCDD82DC94FD}"/>
              </a:ext>
            </a:extLst>
          </p:cNvPr>
          <p:cNvSpPr txBox="1">
            <a:spLocks/>
          </p:cNvSpPr>
          <p:nvPr/>
        </p:nvSpPr>
        <p:spPr>
          <a:xfrm>
            <a:off x="178420" y="750516"/>
            <a:ext cx="11074796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Республиканский новогодний бал для молодежи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33BF9C5B-8ED4-4A73-A126-54DC93FF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pic>
        <p:nvPicPr>
          <p:cNvPr id="25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9BEF6189-5FD8-4E8C-B66E-B5ED49ED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37" y="4507026"/>
            <a:ext cx="639100" cy="627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32" y="1422999"/>
            <a:ext cx="3199999" cy="180764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Рисунок 2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31" y="3920823"/>
            <a:ext cx="3200000" cy="18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69" y="1634598"/>
            <a:ext cx="6124575" cy="40862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61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7007159" y="2164640"/>
            <a:ext cx="4856595" cy="356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dirty="0"/>
              <a:t>Проходил в </a:t>
            </a:r>
            <a:r>
              <a:rPr lang="ru-RU" sz="2000" b="1" dirty="0"/>
              <a:t>Минске</a:t>
            </a:r>
            <a:r>
              <a:rPr lang="ru-RU" sz="2000" dirty="0"/>
              <a:t> </a:t>
            </a:r>
            <a:r>
              <a:rPr lang="ru-RU" sz="2000" b="1" dirty="0"/>
              <a:t>3–7 января 2019 года</a:t>
            </a:r>
            <a:r>
              <a:rPr lang="ru-RU" sz="2000" dirty="0"/>
              <a:t>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dirty="0"/>
              <a:t>На лед вышли хоккеисты из Беларуси, России, Германии, Китая, ОАЭ, Словакии, Финляндии, Чехии, Швейцарии, сборные Балтии, Балкан и Международной федерации хоккея.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b="1" dirty="0"/>
              <a:t>Победила хоккейная команда Президента Беларуси, </a:t>
            </a:r>
            <a:r>
              <a:rPr lang="ru-RU" sz="2000" dirty="0"/>
              <a:t>выиграв в финале у сборной </a:t>
            </a:r>
            <a:r>
              <a:rPr lang="ru-RU" sz="2000" b="1" dirty="0"/>
              <a:t>России</a:t>
            </a:r>
            <a:r>
              <a:rPr lang="ru-RU" sz="2000" dirty="0"/>
              <a:t> со счетом </a:t>
            </a:r>
            <a:r>
              <a:rPr lang="ru-RU" sz="2000" b="1" dirty="0"/>
              <a:t>8:5</a:t>
            </a:r>
            <a:r>
              <a:rPr lang="ru-RU" sz="2000" dirty="0"/>
              <a:t>.</a:t>
            </a:r>
          </a:p>
        </p:txBody>
      </p:sp>
      <p:pic>
        <p:nvPicPr>
          <p:cNvPr id="1026" name="Picture 2" descr="ÐÐ°ÑÑÐ¸Ð½ÐºÐ¸ Ð¿Ð¾ Ð·Ð°Ð¿ÑÐ¾ÑÑ XV Ð Ð¾Ð¶Ð´ÐµÑÑÐ²ÐµÐ½ÑÐºÐ¸Ð¹ Ð¼ÐµÐ¶Ð´ÑÐ½Ð°ÑÐ¾Ð´Ð½ÑÐ¹ ÑÑÑÐ½Ð¸Ñ Ð»ÑÐ±Ð¸ÑÐµÐ»ÐµÐ¹ ÑÐ¾ÐºÐºÐµÑ Ð½Ð° Ð¿ÑÐ¸Ð· ÐÑÐµÐ·Ð¸Ð´ÐµÐ½ÑÐ° ÐÐµÐ»Ð°ÑÑÑÐ¸">
            <a:extLst>
              <a:ext uri="{FF2B5EF4-FFF2-40B4-BE49-F238E27FC236}">
                <a16:creationId xmlns:a16="http://schemas.microsoft.com/office/drawing/2014/main" xmlns="" id="{758F2AEE-FDB8-4921-8D2A-743C82739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" r="2913"/>
          <a:stretch/>
        </p:blipFill>
        <p:spPr bwMode="auto">
          <a:xfrm>
            <a:off x="508416" y="2172566"/>
            <a:ext cx="6342018" cy="37117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9">
            <a:extLst>
              <a:ext uri="{FF2B5EF4-FFF2-40B4-BE49-F238E27FC236}">
                <a16:creationId xmlns:a16="http://schemas.microsoft.com/office/drawing/2014/main" xmlns="" id="{FAAA8E43-55C0-4723-B390-A56715992E0C}"/>
              </a:ext>
            </a:extLst>
          </p:cNvPr>
          <p:cNvSpPr txBox="1">
            <a:spLocks/>
          </p:cNvSpPr>
          <p:nvPr/>
        </p:nvSpPr>
        <p:spPr>
          <a:xfrm>
            <a:off x="2145321" y="973695"/>
            <a:ext cx="8838263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XV </a:t>
            </a:r>
            <a:r>
              <a:rPr lang="ru-RU" sz="3200" b="1" dirty="0"/>
              <a:t>Рождественский международный турнир любителей хоккея на приз Президента Беларуси </a:t>
            </a:r>
            <a:endParaRPr lang="x-none" sz="3200" b="1" dirty="0"/>
          </a:p>
        </p:txBody>
      </p:sp>
      <p:pic>
        <p:nvPicPr>
          <p:cNvPr id="9" name="Picture 8" descr="ÐÐ°ÑÑÐ¸Ð½ÐºÐ¸ Ð¿Ð¾ Ð·Ð°Ð¿ÑÐ¾ÑÑ XV Ð Ð¾Ð¶Ð´ÐµÑÑÐ²ÐµÐ½ÑÐºÐ¸Ð¹ Ð¼ÐµÐ¶Ð´ÑÐ½Ð°ÑÐ¾Ð´Ð½ÑÐ¹ ÑÑÑÐ½Ð¸Ñ Ð»ÑÐ±Ð¸ÑÐµÐ»ÐµÐ¹ ÑÐ¾ÐºÐºÐµÑ Ð½Ð° Ð¿ÑÐ¸Ð· ÐÑÐµÐ·Ð¸Ð´ÐµÐ½ÑÐ° ÐÐµÐ»Ð°ÑÑÑÐ¸ LOGO">
            <a:extLst>
              <a:ext uri="{FF2B5EF4-FFF2-40B4-BE49-F238E27FC236}">
                <a16:creationId xmlns:a16="http://schemas.microsoft.com/office/drawing/2014/main" xmlns="" id="{C4F1AF90-00BF-45FA-A4E3-29E5CF0E9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9508" r="9158" b="9860"/>
          <a:stretch/>
        </p:blipFill>
        <p:spPr bwMode="auto">
          <a:xfrm>
            <a:off x="257906" y="153185"/>
            <a:ext cx="2039815" cy="20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C004136-7531-4875-BFB6-D23C0AC686E0}"/>
              </a:ext>
            </a:extLst>
          </p:cNvPr>
          <p:cNvSpPr/>
          <p:nvPr/>
        </p:nvSpPr>
        <p:spPr>
          <a:xfrm>
            <a:off x="229097" y="2076619"/>
            <a:ext cx="119022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«</a:t>
            </a:r>
            <a:r>
              <a:rPr lang="ru-RU" sz="2000" b="1" i="1" dirty="0"/>
              <a:t>Этот турнир уникальный</a:t>
            </a:r>
            <a:r>
              <a:rPr lang="ru-RU" sz="2000" i="1" dirty="0"/>
              <a:t>. Он наглядно демонстрирует, что спорт объединяет народы, несмотря на политические кризисы и разногласия</a:t>
            </a:r>
            <a:r>
              <a:rPr lang="ru-RU" sz="2000" dirty="0"/>
              <a:t>, — заявил Глава государства. — </a:t>
            </a:r>
            <a:r>
              <a:rPr lang="ru-RU" sz="2000" i="1" dirty="0"/>
              <a:t>Но главное — минский лед собирает настоящих мужчин, преданных хоккею, не только сильных духом, телом, а также искренне желающих сделать мир лучше</a:t>
            </a:r>
            <a:r>
              <a:rPr lang="ru-RU" sz="2000" dirty="0"/>
              <a:t>».</a:t>
            </a:r>
            <a:endParaRPr lang="en-US" sz="2000" dirty="0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2145321" y="973695"/>
            <a:ext cx="8838263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XV </a:t>
            </a:r>
            <a:r>
              <a:rPr lang="ru-RU" sz="3200" b="1" dirty="0"/>
              <a:t>Рождественский международный турнир любителей хоккея на приз Президента Беларуси </a:t>
            </a:r>
            <a:endParaRPr lang="x-none" sz="3200" b="1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pic>
        <p:nvPicPr>
          <p:cNvPr id="205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B4579953-3B4E-4EB5-986E-6E52A0F7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80" y="3707982"/>
            <a:ext cx="3411610" cy="226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66A13E0E-5C92-4116-8353-E5BD940BA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 bwMode="auto">
          <a:xfrm>
            <a:off x="292467" y="3707982"/>
            <a:ext cx="3511941" cy="226677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ÐÐ°ÑÑÐ¸Ð½ÐºÐ¸ Ð¿Ð¾ Ð·Ð°Ð¿ÑÐ¾ÑÑ XV Ð Ð¾Ð¶Ð´ÐµÑÑÐ²ÐµÐ½ÑÐºÐ¸Ð¹ Ð¼ÐµÐ¶Ð´ÑÐ½Ð°ÑÐ¾Ð´Ð½ÑÐ¹ ÑÑÑÐ½Ð¸Ñ Ð»ÑÐ±Ð¸ÑÐµÐ»ÐµÐ¹ ÑÐ¾ÐºÐºÐµÑ Ð½Ð° Ð¿ÑÐ¸Ð· ÐÑÐµÐ·Ð¸Ð´ÐµÐ½ÑÐ° ÐÐµÐ»Ð°ÑÑÑÐ¸ LOGO">
            <a:extLst>
              <a:ext uri="{FF2B5EF4-FFF2-40B4-BE49-F238E27FC236}">
                <a16:creationId xmlns:a16="http://schemas.microsoft.com/office/drawing/2014/main" xmlns="" id="{C1E0FA81-D110-4CFF-8B94-740A9CCFF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9508" r="9158" b="9860"/>
          <a:stretch/>
        </p:blipFill>
        <p:spPr bwMode="auto">
          <a:xfrm>
            <a:off x="257906" y="153185"/>
            <a:ext cx="2039815" cy="20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E344E3C-8AB9-461B-B0DE-C674D2BEBACA}"/>
              </a:ext>
            </a:extLst>
          </p:cNvPr>
          <p:cNvSpPr/>
          <p:nvPr/>
        </p:nvSpPr>
        <p:spPr>
          <a:xfrm>
            <a:off x="7974395" y="5481061"/>
            <a:ext cx="3985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5262A"/>
                </a:solidFill>
                <a:latin typeface="ubuntu"/>
              </a:rPr>
              <a:t>Лучшими игроками матча между сборными Беларуси и IIHF были признаны Сюзанна </a:t>
            </a:r>
            <a:r>
              <a:rPr lang="ru-RU" sz="1400" dirty="0" err="1">
                <a:solidFill>
                  <a:srgbClr val="25262A"/>
                </a:solidFill>
                <a:latin typeface="ubuntu"/>
              </a:rPr>
              <a:t>Кольбенхайер</a:t>
            </a:r>
            <a:r>
              <a:rPr lang="ru-RU" sz="1400" dirty="0">
                <a:solidFill>
                  <a:srgbClr val="25262A"/>
                </a:solidFill>
                <a:latin typeface="ubuntu"/>
              </a:rPr>
              <a:t> и Даниэль </a:t>
            </a:r>
            <a:r>
              <a:rPr lang="ru-RU" sz="1400" dirty="0" err="1">
                <a:solidFill>
                  <a:srgbClr val="25262A"/>
                </a:solidFill>
                <a:latin typeface="ubuntu"/>
              </a:rPr>
              <a:t>Корсо</a:t>
            </a:r>
            <a:r>
              <a:rPr lang="ru-RU" sz="1400" dirty="0">
                <a:solidFill>
                  <a:srgbClr val="25262A"/>
                </a:solidFill>
                <a:latin typeface="ubuntu"/>
              </a:rPr>
              <a:t>.</a:t>
            </a:r>
            <a:endParaRPr lang="x-none" sz="1400" dirty="0"/>
          </a:p>
        </p:txBody>
      </p:sp>
      <p:pic>
        <p:nvPicPr>
          <p:cNvPr id="2062" name="Picture 14" descr="https://www.sb.by/upload/iblock/7f0/7f02bca53fe637f268e17f5983449be0.jpg">
            <a:extLst>
              <a:ext uri="{FF2B5EF4-FFF2-40B4-BE49-F238E27FC236}">
                <a16:creationId xmlns:a16="http://schemas.microsoft.com/office/drawing/2014/main" xmlns="" id="{7B597787-A926-4AE8-827A-25B48C931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6529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12718" r="15127" b="-564"/>
          <a:stretch/>
        </p:blipFill>
        <p:spPr bwMode="auto">
          <a:xfrm>
            <a:off x="8353410" y="3180095"/>
            <a:ext cx="2873532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5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C004136-7531-4875-BFB6-D23C0AC686E0}"/>
              </a:ext>
            </a:extLst>
          </p:cNvPr>
          <p:cNvSpPr/>
          <p:nvPr/>
        </p:nvSpPr>
        <p:spPr>
          <a:xfrm>
            <a:off x="7841551" y="2445353"/>
            <a:ext cx="371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</a:t>
            </a:r>
            <a:endParaRPr lang="x-none" sz="2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545C629F-0AC6-4C21-8A5A-B25D527E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7" y="154585"/>
            <a:ext cx="2568498" cy="21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2471351" y="962367"/>
            <a:ext cx="908876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XXIII Республиканские соревнования среди детей и подростков «Золотая шайба»</a:t>
            </a:r>
            <a:endParaRPr lang="x-none" sz="3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3DB566D-C1B6-4CF3-B25C-0A4D5F44BA42}"/>
              </a:ext>
            </a:extLst>
          </p:cNvPr>
          <p:cNvSpPr/>
          <p:nvPr/>
        </p:nvSpPr>
        <p:spPr>
          <a:xfrm>
            <a:off x="6852061" y="2141790"/>
            <a:ext cx="4809508" cy="3918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dirty="0"/>
              <a:t>Проводились в </a:t>
            </a:r>
            <a:r>
              <a:rPr lang="ru-RU" sz="2000" b="1" dirty="0"/>
              <a:t>Минске</a:t>
            </a:r>
            <a:r>
              <a:rPr lang="ru-RU" sz="2000" dirty="0"/>
              <a:t> с </a:t>
            </a:r>
            <a:r>
              <a:rPr lang="ru-RU" sz="2000" b="1" dirty="0"/>
              <a:t>3 по 7 января 2019 года</a:t>
            </a:r>
            <a:r>
              <a:rPr lang="ru-RU" sz="2000" dirty="0"/>
              <a:t>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b="1" dirty="0"/>
              <a:t>Восемь команд </a:t>
            </a:r>
            <a:r>
              <a:rPr lang="ru-RU" sz="2000" dirty="0"/>
              <a:t>(шесть из областей и две из Минска) боролись за звание лучшей.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ru-RU" sz="2000" dirty="0"/>
              <a:t>Команда Центрального района Минска «</a:t>
            </a:r>
            <a:r>
              <a:rPr lang="ru-RU" sz="2000" b="1" dirty="0"/>
              <a:t>Грифоны</a:t>
            </a:r>
            <a:r>
              <a:rPr lang="ru-RU" sz="2000" dirty="0"/>
              <a:t>» обыграла в финале со счетом </a:t>
            </a:r>
            <a:r>
              <a:rPr lang="ru-RU" sz="2000" b="1" dirty="0"/>
              <a:t>10:3</a:t>
            </a:r>
            <a:r>
              <a:rPr lang="ru-RU" sz="2000" dirty="0"/>
              <a:t> соперников из «Сокола» и стала победителем республиканских соревнований «Золотая шайба» в старшей возрастной группе в дивизионе А.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681D7CA-1DFF-409F-9355-4AC324316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3" y="2353932"/>
            <a:ext cx="5806424" cy="38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3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C004136-7531-4875-BFB6-D23C0AC686E0}"/>
              </a:ext>
            </a:extLst>
          </p:cNvPr>
          <p:cNvSpPr/>
          <p:nvPr/>
        </p:nvSpPr>
        <p:spPr>
          <a:xfrm>
            <a:off x="7841551" y="2445353"/>
            <a:ext cx="371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</a:t>
            </a:r>
            <a:endParaRPr lang="x-none" sz="2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545C629F-0AC6-4C21-8A5A-B25D527E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7" y="154585"/>
            <a:ext cx="2568498" cy="21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3DB566D-C1B6-4CF3-B25C-0A4D5F44BA42}"/>
              </a:ext>
            </a:extLst>
          </p:cNvPr>
          <p:cNvSpPr/>
          <p:nvPr/>
        </p:nvSpPr>
        <p:spPr>
          <a:xfrm>
            <a:off x="6685571" y="2106192"/>
            <a:ext cx="519230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Каждая область делегировала победителя, а город Минск — победителя и финалиста отборочных соревнований.</a:t>
            </a:r>
          </a:p>
          <a:p>
            <a:r>
              <a:rPr lang="ru-RU" dirty="0"/>
              <a:t>В отборочном этапе в дивизионе "А" приняли участие </a:t>
            </a:r>
            <a:r>
              <a:rPr lang="ru-RU" b="1" dirty="0"/>
              <a:t>143 команды </a:t>
            </a:r>
            <a:r>
              <a:rPr lang="ru-RU" dirty="0"/>
              <a:t>и </a:t>
            </a:r>
            <a:r>
              <a:rPr lang="ru-RU" b="1" dirty="0"/>
              <a:t>2452 хоккеиста</a:t>
            </a:r>
            <a:r>
              <a:rPr lang="ru-RU" dirty="0"/>
              <a:t>. </a:t>
            </a:r>
            <a:endParaRPr lang="en-US" dirty="0"/>
          </a:p>
          <a:p>
            <a:r>
              <a:rPr lang="ru-RU" dirty="0"/>
              <a:t>В 2019 году в финале участвуют следующие команды:</a:t>
            </a:r>
          </a:p>
          <a:p>
            <a:r>
              <a:rPr lang="ru-RU" sz="1600" dirty="0"/>
              <a:t>Группа "А":</a:t>
            </a:r>
            <a:r>
              <a:rPr lang="en-US" sz="1600" dirty="0"/>
              <a:t> </a:t>
            </a:r>
            <a:r>
              <a:rPr lang="ru-RU" sz="1600" dirty="0"/>
              <a:t>"</a:t>
            </a:r>
            <a:r>
              <a:rPr lang="ru-RU" sz="1600" dirty="0" err="1"/>
              <a:t>Грифoны</a:t>
            </a:r>
            <a:r>
              <a:rPr lang="ru-RU" sz="1600" dirty="0"/>
              <a:t>" (Центральный район Минска);</a:t>
            </a:r>
            <a:r>
              <a:rPr lang="en-US" sz="1600" dirty="0"/>
              <a:t> </a:t>
            </a:r>
            <a:r>
              <a:rPr lang="ru-RU" sz="1600" dirty="0"/>
              <a:t>"Металлург" (Жлобин, Гомельская область);</a:t>
            </a:r>
            <a:r>
              <a:rPr lang="en-US" sz="1600" dirty="0"/>
              <a:t> </a:t>
            </a:r>
            <a:r>
              <a:rPr lang="ru-RU" sz="1600" dirty="0"/>
              <a:t>"Шахтер" (Солигорск, Минская область); "</a:t>
            </a:r>
            <a:r>
              <a:rPr lang="ru-RU" sz="1600" dirty="0" err="1"/>
              <a:t>Принеманcкие</a:t>
            </a:r>
            <a:r>
              <a:rPr lang="ru-RU" sz="1600" dirty="0"/>
              <a:t> ястребы" (Октябрьский </a:t>
            </a:r>
            <a:r>
              <a:rPr lang="ru-RU" sz="1600" dirty="0" err="1"/>
              <a:t>райoн</a:t>
            </a:r>
            <a:r>
              <a:rPr lang="ru-RU" sz="1600" dirty="0"/>
              <a:t> Гродно). </a:t>
            </a:r>
          </a:p>
          <a:p>
            <a:r>
              <a:rPr lang="ru-RU" sz="1600" dirty="0"/>
              <a:t>Группа "Б":</a:t>
            </a:r>
            <a:r>
              <a:rPr lang="en-US" sz="1600" dirty="0"/>
              <a:t> </a:t>
            </a:r>
            <a:r>
              <a:rPr lang="ru-RU" sz="1600" dirty="0"/>
              <a:t>"Партизан" (</a:t>
            </a:r>
            <a:r>
              <a:rPr lang="ru-RU" sz="1600" dirty="0" err="1"/>
              <a:t>Партизанcкий</a:t>
            </a:r>
            <a:r>
              <a:rPr lang="ru-RU" sz="1600" dirty="0"/>
              <a:t> район Минска);</a:t>
            </a:r>
            <a:r>
              <a:rPr lang="en-US" sz="1600" dirty="0"/>
              <a:t> </a:t>
            </a:r>
            <a:r>
              <a:rPr lang="ru-RU" sz="1600" dirty="0"/>
              <a:t>"</a:t>
            </a:r>
            <a:r>
              <a:rPr lang="ru-RU" sz="1600" dirty="0" err="1"/>
              <a:t>Сокoл</a:t>
            </a:r>
            <a:r>
              <a:rPr lang="ru-RU" sz="1600" dirty="0"/>
              <a:t>" (Горки, </a:t>
            </a:r>
            <a:r>
              <a:rPr lang="ru-RU" sz="1600" dirty="0" err="1"/>
              <a:t>Могилевcкая</a:t>
            </a:r>
            <a:r>
              <a:rPr lang="ru-RU" sz="1600" dirty="0"/>
              <a:t> область);</a:t>
            </a:r>
            <a:r>
              <a:rPr lang="en-US" sz="1600" dirty="0"/>
              <a:t> </a:t>
            </a:r>
            <a:r>
              <a:rPr lang="ru-RU" sz="1600" dirty="0"/>
              <a:t> "Северная </a:t>
            </a:r>
            <a:r>
              <a:rPr lang="ru-RU" sz="1600" dirty="0" err="1"/>
              <a:t>cтолица</a:t>
            </a:r>
            <a:r>
              <a:rPr lang="ru-RU" sz="1600" dirty="0"/>
              <a:t>" (Витебск, </a:t>
            </a:r>
            <a:r>
              <a:rPr lang="ru-RU" sz="1600" dirty="0" err="1"/>
              <a:t>Витебcкая</a:t>
            </a:r>
            <a:r>
              <a:rPr lang="ru-RU" sz="1600" dirty="0"/>
              <a:t> область);</a:t>
            </a:r>
          </a:p>
          <a:p>
            <a:r>
              <a:rPr lang="ru-RU" sz="1600" dirty="0"/>
              <a:t>"Атлант" (</a:t>
            </a:r>
            <a:r>
              <a:rPr lang="ru-RU" sz="1600" dirty="0" err="1"/>
              <a:t>Кoбринский</a:t>
            </a:r>
            <a:r>
              <a:rPr lang="ru-RU" sz="1600" dirty="0"/>
              <a:t> район, Брестская область).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E13550C-861F-4FAE-B7E4-84C78AEDD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3" y="2507960"/>
            <a:ext cx="3163735" cy="216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48D5253-F3E2-4C20-ACB0-0B313D50A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97" y="3088295"/>
            <a:ext cx="3256390" cy="216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2" descr="http://www.sportclub.by/images/stories/dg_originals/A905EB01BD30-117.jpg">
            <a:extLst>
              <a:ext uri="{FF2B5EF4-FFF2-40B4-BE49-F238E27FC236}">
                <a16:creationId xmlns:a16="http://schemas.microsoft.com/office/drawing/2014/main" xmlns="" id="{F0E1E6A0-932B-4CF4-AC1D-B561C49A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7" y="4528100"/>
            <a:ext cx="3240000" cy="216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2471351" y="962367"/>
            <a:ext cx="908876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XXIII Республиканские соревнования среди детей и подростков «Золотая шайба»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34739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C004136-7531-4875-BFB6-D23C0AC686E0}"/>
              </a:ext>
            </a:extLst>
          </p:cNvPr>
          <p:cNvSpPr/>
          <p:nvPr/>
        </p:nvSpPr>
        <p:spPr>
          <a:xfrm>
            <a:off x="7841551" y="2445353"/>
            <a:ext cx="371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</a:t>
            </a:r>
            <a:endParaRPr lang="x-none" sz="2400" dirty="0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628160" y="956546"/>
            <a:ext cx="10153463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Игроки НХЛ провели мастер-класс для участников </a:t>
            </a:r>
            <a:r>
              <a:rPr lang="ru-RU" sz="3200" b="1" dirty="0" smtClean="0"/>
              <a:t>«</a:t>
            </a:r>
            <a:r>
              <a:rPr lang="ru-RU" sz="3200" b="1" dirty="0"/>
              <a:t>Золотой шайбы»</a:t>
            </a:r>
            <a:endParaRPr lang="x-none" sz="3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3DB566D-C1B6-4CF3-B25C-0A4D5F44BA42}"/>
              </a:ext>
            </a:extLst>
          </p:cNvPr>
          <p:cNvSpPr/>
          <p:nvPr/>
        </p:nvSpPr>
        <p:spPr>
          <a:xfrm>
            <a:off x="524797" y="2109981"/>
            <a:ext cx="55712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XV Рождественском турнире любителей хоккея на приз Президента Беларуси принимали участие многие именитые игроки, которые в перерывах между матчами смогли поделиться секретами мастерства с юными хоккеистами, участниками республиканских соревнований «Золотая шайба».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На большой арене «Чижовка-Арены» в течение двух часов ребята оттачивали свое мастерство в катании, владении клюшкой и командном взаимодействии. </a:t>
            </a:r>
          </a:p>
        </p:txBody>
      </p:sp>
      <p:pic>
        <p:nvPicPr>
          <p:cNvPr id="11" name="Рисунок 10">
            <a:hlinkClick r:id="rId3"/>
            <a:extLst>
              <a:ext uri="{FF2B5EF4-FFF2-40B4-BE49-F238E27FC236}">
                <a16:creationId xmlns:a16="http://schemas.microsoft.com/office/drawing/2014/main" xmlns="" id="{8348F664-6E52-423B-A27C-99F9849BC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13" y="2855557"/>
            <a:ext cx="5133807" cy="28922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BFF86F25-A7F5-450E-AD40-EEADC4E4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85" y="2022861"/>
            <a:ext cx="639100" cy="627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2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702</Words>
  <Application>Microsoft Office PowerPoint</Application>
  <PresentationFormat>Произвольный</PresentationFormat>
  <Paragraphs>57</Paragraphs>
  <Slides>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ПРОЕКТ  «Школа Активного Гражданина»</vt:lpstr>
      <vt:lpstr>Республиканский новогодний бал для молодежи во Дворце Независимости</vt:lpstr>
      <vt:lpstr>Республиканский новогодний бал для молодежи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74</cp:revision>
  <cp:lastPrinted>2018-12-07T06:48:34Z</cp:lastPrinted>
  <dcterms:created xsi:type="dcterms:W3CDTF">2018-12-03T10:14:15Z</dcterms:created>
  <dcterms:modified xsi:type="dcterms:W3CDTF">2019-01-15T14:07:26Z</dcterms:modified>
</cp:coreProperties>
</file>