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7" r:id="rId2"/>
    <p:sldId id="279" r:id="rId3"/>
    <p:sldId id="281" r:id="rId4"/>
    <p:sldId id="282" r:id="rId5"/>
    <p:sldId id="289" r:id="rId6"/>
    <p:sldId id="284" r:id="rId7"/>
    <p:sldId id="285" r:id="rId8"/>
    <p:sldId id="286" r:id="rId9"/>
    <p:sldId id="290" r:id="rId10"/>
    <p:sldId id="291" r:id="rId11"/>
  </p:sldIdLst>
  <p:sldSz cx="12192000" cy="6858000"/>
  <p:notesSz cx="6858000" cy="9144000"/>
  <p:embeddedFontLs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Calibri Light" charset="0"/>
      <p:regular r:id="rId17"/>
      <p:italic r:id="rId18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1D16"/>
    <a:srgbClr val="E01F1A"/>
    <a:srgbClr val="DA2320"/>
    <a:srgbClr val="E2201B"/>
    <a:srgbClr val="AC1B16"/>
    <a:srgbClr val="2A5F7F"/>
    <a:srgbClr val="204D6E"/>
    <a:srgbClr val="235172"/>
    <a:srgbClr val="285B7A"/>
    <a:srgbClr val="63F3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8" autoAdjust="0"/>
    <p:restoredTop sz="88123" autoAdjust="0"/>
  </p:normalViewPr>
  <p:slideViewPr>
    <p:cSldViewPr snapToGrid="0">
      <p:cViewPr>
        <p:scale>
          <a:sx n="83" d="100"/>
          <a:sy n="83" d="100"/>
        </p:scale>
        <p:origin x="-864" y="-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16.05.2019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9338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6120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7079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10970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0513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74477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40005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5244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=""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9.wdp"/><Relationship Id="rId11" Type="http://schemas.microsoft.com/office/2007/relationships/hdphoto" Target="../media/hdphoto21.wdp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microsoft.com/office/2007/relationships/hdphoto" Target="../media/hdphoto16.wdp"/><Relationship Id="rId9" Type="http://schemas.openxmlformats.org/officeDocument/2006/relationships/hyperlink" Target="https://youtu.be/32f30kQjkD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9.wdp"/><Relationship Id="rId5" Type="http://schemas.openxmlformats.org/officeDocument/2006/relationships/image" Target="../media/image9.png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1.wdp"/><Relationship Id="rId5" Type="http://schemas.openxmlformats.org/officeDocument/2006/relationships/image" Target="../media/image11.png"/><Relationship Id="rId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5.wdp"/><Relationship Id="rId5" Type="http://schemas.openxmlformats.org/officeDocument/2006/relationships/image" Target="../media/image16.png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UrOQLePC9k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7.wdp"/><Relationship Id="rId5" Type="http://schemas.openxmlformats.org/officeDocument/2006/relationships/image" Target="../media/image18.png"/><Relationship Id="rId4" Type="http://schemas.microsoft.com/office/2007/relationships/hdphoto" Target="../media/hdphoto16.wdp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8.wdp"/><Relationship Id="rId5" Type="http://schemas.openxmlformats.org/officeDocument/2006/relationships/image" Target="../media/image21.png"/><Relationship Id="rId4" Type="http://schemas.microsoft.com/office/2007/relationships/hdphoto" Target="../media/hdphoto1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184239" y="100632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0" y="6136798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latin typeface="Calibri"/>
                <a:ea typeface="Calibri"/>
                <a:cs typeface="Calibri"/>
                <a:sym typeface="Calibri"/>
              </a:rPr>
              <a:t>Май</a:t>
            </a:r>
            <a:r>
              <a:rPr lang="ru-RU" sz="20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2019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E8A43DB-0F94-4D29-9961-3C25039C203F}"/>
              </a:ext>
            </a:extLst>
          </p:cNvPr>
          <p:cNvSpPr/>
          <p:nvPr/>
        </p:nvSpPr>
        <p:spPr>
          <a:xfrm>
            <a:off x="4431386" y="2103309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6" y="1305957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=""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431386" y="2898575"/>
            <a:ext cx="7539702" cy="2653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b="1" dirty="0" smtClean="0">
                <a:latin typeface="Arial"/>
                <a:ea typeface="Arial"/>
                <a:cs typeface="Arial"/>
                <a:sym typeface="Arial"/>
              </a:rPr>
              <a:t>«Беларусь спортивная»</a:t>
            </a:r>
          </a:p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endParaRPr lang="ru-RU" sz="3600" b="1" dirty="0" smtClea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DC78F94-84D3-4F0D-97E6-029F8257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</a:t>
            </a:fld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3816427" cy="138391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/>
          </a:p>
        </p:txBody>
      </p:sp>
      <p:sp>
        <p:nvSpPr>
          <p:cNvPr id="15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3201476" y="1318536"/>
            <a:ext cx="7329922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Беларусь встречает </a:t>
            </a:r>
            <a:r>
              <a:rPr lang="en-US" sz="3200" b="1" dirty="0" smtClean="0"/>
              <a:t>II </a:t>
            </a:r>
            <a:r>
              <a:rPr lang="ru-RU" sz="3200" b="1" dirty="0" smtClean="0"/>
              <a:t>Европейские игры</a:t>
            </a:r>
            <a:endParaRPr lang="ru-RU" sz="2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274" y="2115590"/>
            <a:ext cx="3972606" cy="211308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6064" y="4488971"/>
            <a:ext cx="35830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Официальный девиз Европейских игр-2019 – </a:t>
            </a:r>
            <a:r>
              <a:rPr lang="ru-RU" b="1" dirty="0" err="1"/>
              <a:t>Bright</a:t>
            </a:r>
            <a:r>
              <a:rPr lang="ru-RU" b="1" dirty="0"/>
              <a:t> </a:t>
            </a:r>
            <a:r>
              <a:rPr lang="ru-RU" b="1" dirty="0" err="1"/>
              <a:t>Year</a:t>
            </a:r>
            <a:r>
              <a:rPr lang="ru-RU" b="1" dirty="0"/>
              <a:t>, </a:t>
            </a:r>
            <a:r>
              <a:rPr lang="ru-RU" b="1" dirty="0" err="1"/>
              <a:t>Bright</a:t>
            </a:r>
            <a:r>
              <a:rPr lang="ru-RU" b="1" dirty="0"/>
              <a:t> </a:t>
            </a:r>
            <a:r>
              <a:rPr lang="ru-RU" b="1" dirty="0" err="1"/>
              <a:t>You</a:t>
            </a:r>
            <a:r>
              <a:rPr lang="ru-RU" dirty="0"/>
              <a:t> </a:t>
            </a:r>
            <a:r>
              <a:rPr lang="ru-RU" dirty="0" smtClean="0"/>
              <a:t>(«</a:t>
            </a:r>
            <a:r>
              <a:rPr lang="ru-RU" b="1" i="1" dirty="0" smtClean="0"/>
              <a:t>Яркий </a:t>
            </a:r>
            <a:r>
              <a:rPr lang="ru-RU" b="1" i="1" dirty="0"/>
              <a:t>год, яркий </a:t>
            </a:r>
            <a:r>
              <a:rPr lang="ru-RU" b="1" i="1" dirty="0" smtClean="0"/>
              <a:t>ты</a:t>
            </a:r>
            <a:r>
              <a:rPr lang="ru-RU" dirty="0" smtClean="0"/>
              <a:t>»). </a:t>
            </a:r>
          </a:p>
          <a:p>
            <a:pPr algn="just"/>
            <a:r>
              <a:rPr lang="ru-RU" dirty="0" smtClean="0"/>
              <a:t>В </a:t>
            </a:r>
            <a:r>
              <a:rPr lang="ru-RU" dirty="0"/>
              <a:t>русской версии также будет использоваться девиз </a:t>
            </a:r>
            <a:r>
              <a:rPr lang="ru-RU" dirty="0" smtClean="0"/>
              <a:t>«</a:t>
            </a:r>
            <a:r>
              <a:rPr lang="ru-RU" b="1" i="1" dirty="0" smtClean="0"/>
              <a:t>Время </a:t>
            </a:r>
            <a:r>
              <a:rPr lang="ru-RU" b="1" i="1" dirty="0"/>
              <a:t>ярких </a:t>
            </a:r>
            <a:r>
              <a:rPr lang="ru-RU" b="1" i="1" dirty="0" smtClean="0"/>
              <a:t>побед</a:t>
            </a:r>
            <a:r>
              <a:rPr lang="ru-RU" dirty="0" smtClean="0"/>
              <a:t>», </a:t>
            </a:r>
            <a:r>
              <a:rPr lang="ru-RU" dirty="0"/>
              <a:t>а в белорусской – </a:t>
            </a:r>
            <a:r>
              <a:rPr lang="ru-RU" dirty="0" smtClean="0"/>
              <a:t>«</a:t>
            </a:r>
            <a:r>
              <a:rPr lang="ru-RU" b="1" i="1" dirty="0" smtClean="0"/>
              <a:t>Час </a:t>
            </a:r>
            <a:r>
              <a:rPr lang="ru-RU" b="1" i="1" dirty="0" err="1"/>
              <a:t>яскравых</a:t>
            </a:r>
            <a:r>
              <a:rPr lang="ru-RU" b="1" i="1" dirty="0"/>
              <a:t> </a:t>
            </a:r>
            <a:r>
              <a:rPr lang="ru-RU" b="1" i="1" dirty="0" err="1" smtClean="0"/>
              <a:t>перамог</a:t>
            </a:r>
            <a:r>
              <a:rPr lang="ru-RU" dirty="0"/>
              <a:t>»</a:t>
            </a:r>
            <a:r>
              <a:rPr lang="ru-RU" dirty="0" smtClean="0"/>
              <a:t>. </a:t>
            </a:r>
            <a:endParaRPr lang="en-US" dirty="0"/>
          </a:p>
        </p:txBody>
      </p:sp>
      <p:pic>
        <p:nvPicPr>
          <p:cNvPr id="4098" name="Picture 2" descr="ÐÐ°ÑÑÐ¸Ð½ÐºÐ¸ Ð¿Ð¾ Ð·Ð°Ð¿ÑÐ¾ÑÑ II ÐÐ²ÑÐ¾Ð¿ÐµÐ¹ÑÐºÐ¸Ðµ Ð¸Ð³ÑÑ ÑÐ¸Ð¼Ð²Ð¾Ð»Ð¸ÐºÐ°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3" b="17514"/>
          <a:stretch/>
        </p:blipFill>
        <p:spPr bwMode="auto">
          <a:xfrm>
            <a:off x="4490527" y="1937061"/>
            <a:ext cx="4445000" cy="219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313880" y="4211971"/>
            <a:ext cx="469359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Идеей для создания </a:t>
            </a:r>
            <a:r>
              <a:rPr lang="ru-RU" b="1" dirty="0"/>
              <a:t>логотипа II Европейских игр </a:t>
            </a:r>
            <a:r>
              <a:rPr lang="ru-RU" dirty="0"/>
              <a:t>стал лозунг </a:t>
            </a:r>
            <a:r>
              <a:rPr lang="ru-RU" i="1" dirty="0" smtClean="0"/>
              <a:t>«</a:t>
            </a:r>
            <a:r>
              <a:rPr lang="ru-RU" b="1" i="1" dirty="0" smtClean="0"/>
              <a:t>Иди </a:t>
            </a:r>
            <a:r>
              <a:rPr lang="ru-RU" b="1" i="1" dirty="0"/>
              <a:t>за </a:t>
            </a:r>
            <a:r>
              <a:rPr lang="ru-RU" b="1" i="1" dirty="0" smtClean="0"/>
              <a:t>мечтой</a:t>
            </a:r>
            <a:r>
              <a:rPr lang="ru-RU" dirty="0" smtClean="0"/>
              <a:t>». </a:t>
            </a:r>
          </a:p>
          <a:p>
            <a:pPr algn="just"/>
            <a:r>
              <a:rPr lang="ru-RU" dirty="0" smtClean="0"/>
              <a:t>В </a:t>
            </a:r>
            <a:r>
              <a:rPr lang="ru-RU" dirty="0"/>
              <a:t>его образе воплотилась легенда о поиске в летнюю ночь на Ивана Купала цветка папоротника, который символизирует осуществление самых сокровенных желаний. </a:t>
            </a:r>
            <a:endParaRPr lang="ru-RU" dirty="0" smtClean="0"/>
          </a:p>
          <a:p>
            <a:pPr algn="just"/>
            <a:r>
              <a:rPr lang="ru-RU" dirty="0" smtClean="0"/>
              <a:t>И </a:t>
            </a:r>
            <a:r>
              <a:rPr lang="ru-RU" dirty="0"/>
              <a:t>это призыв участникам игр-2019 вопреки трудностям идти за своей мечтой – к заветной награде</a:t>
            </a:r>
            <a:r>
              <a:rPr lang="ru-RU" dirty="0" smtClean="0"/>
              <a:t>. 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313487" y="6037997"/>
            <a:ext cx="2576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Талисман II Европейских игр – </a:t>
            </a:r>
            <a:r>
              <a:rPr lang="ru-RU" b="1" dirty="0" smtClean="0"/>
              <a:t>лисёнок Лесик</a:t>
            </a:r>
            <a:r>
              <a:rPr lang="ru-RU" dirty="0" smtClean="0"/>
              <a:t>.   </a:t>
            </a:r>
            <a:endParaRPr lang="en-US" dirty="0"/>
          </a:p>
        </p:txBody>
      </p:sp>
      <p:pic>
        <p:nvPicPr>
          <p:cNvPr id="17" name="Picture 2" descr="ÐÐ°ÑÑÐ¸Ð½ÐºÐ¸ Ð¿Ð¾ Ð·Ð°Ð¿ÑÐ¾ÑÑ II ÐÐ²ÑÐ¾Ð¿ÐµÐ¹ÑÐºÐ¸Ðµ Ð¸Ð³ÑÑ Ð»ÐµÑÐ¸Ðº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39" r="4181"/>
          <a:stretch/>
        </p:blipFill>
        <p:spPr bwMode="auto">
          <a:xfrm>
            <a:off x="9343295" y="1802468"/>
            <a:ext cx="2682220" cy="410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16206" y="1656219"/>
            <a:ext cx="926399" cy="91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2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0701" y="1823504"/>
            <a:ext cx="3619500" cy="795001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400" b="1" dirty="0" smtClean="0"/>
              <a:t>Здоровье людей, развитие физической культуры и спорта — приоритетное направление социальной политики Беларуси.</a:t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По словам Главы государства, здоровый образ жизни стал визитной </a:t>
            </a:r>
            <a:r>
              <a:rPr lang="ru-RU" sz="2400" b="1" dirty="0" smtClean="0"/>
              <a:t>карточкой Беларуси.</a:t>
            </a:r>
            <a:endParaRPr lang="x-none" sz="2000" dirty="0"/>
          </a:p>
        </p:txBody>
      </p:sp>
      <p:sp>
        <p:nvSpPr>
          <p:cNvPr id="6" name="Текст 11">
            <a:extLst>
              <a:ext uri="{FF2B5EF4-FFF2-40B4-BE49-F238E27FC236}">
                <a16:creationId xmlns="" xmlns:a16="http://schemas.microsoft.com/office/drawing/2014/main" id="{41A582FA-4F1E-4F4B-A22A-534305394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102" y="4809857"/>
            <a:ext cx="7242298" cy="113943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latin typeface="+mj-lt"/>
                <a:ea typeface="+mj-ea"/>
                <a:cs typeface="+mj-cs"/>
              </a:rPr>
              <a:t>Беларусь входит в двадцатку сильнейших среди 200 спортивных держав мира, принимающих участие в Олимпийских играх.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sp>
        <p:nvSpPr>
          <p:cNvPr id="7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636150" y="791346"/>
            <a:ext cx="11472114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Спорт — визитная карточка Беларуси</a:t>
            </a:r>
            <a:endParaRPr lang="x-none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296" y="1703485"/>
            <a:ext cx="7392505" cy="281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4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sp>
        <p:nvSpPr>
          <p:cNvPr id="7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636150" y="791346"/>
            <a:ext cx="11472114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Спорт — визитная карточка Беларуси</a:t>
            </a:r>
            <a:endParaRPr lang="x-none" sz="28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E1989D5E-EC6B-41DB-9486-AB57A2AB9673}"/>
              </a:ext>
            </a:extLst>
          </p:cNvPr>
          <p:cNvSpPr/>
          <p:nvPr/>
        </p:nvSpPr>
        <p:spPr>
          <a:xfrm>
            <a:off x="7067629" y="1611834"/>
            <a:ext cx="493894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 smtClean="0"/>
              <a:t>1994 г.</a:t>
            </a:r>
            <a:r>
              <a:rPr lang="ru-RU" sz="2000" dirty="0" smtClean="0"/>
              <a:t> — </a:t>
            </a:r>
            <a:r>
              <a:rPr lang="ru-RU" sz="2000" b="1" dirty="0" err="1"/>
              <a:t>Л</a:t>
            </a:r>
            <a:r>
              <a:rPr lang="ru-RU" sz="2000" b="1" dirty="0" err="1" smtClean="0"/>
              <a:t>иллехаммер</a:t>
            </a:r>
            <a:r>
              <a:rPr lang="ru-RU" sz="2000" b="1" dirty="0" smtClean="0"/>
              <a:t> (Норвегия) </a:t>
            </a:r>
            <a:r>
              <a:rPr lang="ru-RU" dirty="0" smtClean="0"/>
              <a:t>(участие в качестве самостоятельной команды)</a:t>
            </a:r>
          </a:p>
          <a:p>
            <a:pPr>
              <a:spcAft>
                <a:spcPts val="600"/>
              </a:spcAft>
            </a:pPr>
            <a:r>
              <a:rPr lang="ru-RU" sz="2000" b="1" dirty="0" smtClean="0"/>
              <a:t>1996 г.</a:t>
            </a:r>
            <a:r>
              <a:rPr lang="ru-RU" sz="2000" dirty="0" smtClean="0"/>
              <a:t> — </a:t>
            </a:r>
            <a:r>
              <a:rPr lang="ru-RU" sz="2000" b="1" dirty="0" smtClean="0"/>
              <a:t>Атланта (США):</a:t>
            </a:r>
            <a:br>
              <a:rPr lang="ru-RU" sz="2000" b="1" dirty="0" smtClean="0"/>
            </a:br>
            <a:r>
              <a:rPr lang="ru-RU" sz="2000" b="1" dirty="0" smtClean="0"/>
              <a:t> </a:t>
            </a:r>
            <a:r>
              <a:rPr lang="ru-RU" sz="2000" dirty="0" smtClean="0"/>
              <a:t>Золото — Екатерина </a:t>
            </a:r>
            <a:r>
              <a:rPr lang="ru-RU" sz="2000" dirty="0" err="1" smtClean="0"/>
              <a:t>Карстен</a:t>
            </a:r>
            <a:r>
              <a:rPr lang="ru-RU" sz="2000" dirty="0" smtClean="0"/>
              <a:t> </a:t>
            </a:r>
            <a:r>
              <a:rPr lang="ru-RU" dirty="0"/>
              <a:t>(академическая гребля</a:t>
            </a:r>
            <a:r>
              <a:rPr lang="ru-RU" dirty="0" smtClean="0"/>
              <a:t>);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2000" dirty="0" smtClean="0"/>
              <a:t>Серебро — 6 медалей;</a:t>
            </a:r>
            <a:br>
              <a:rPr lang="ru-RU" sz="2000" dirty="0" smtClean="0"/>
            </a:br>
            <a:r>
              <a:rPr lang="ru-RU" sz="2000" dirty="0" smtClean="0"/>
              <a:t> Бронза — 8 медалей.</a:t>
            </a:r>
          </a:p>
          <a:p>
            <a:pPr>
              <a:spcAft>
                <a:spcPts val="600"/>
              </a:spcAft>
            </a:pPr>
            <a:r>
              <a:rPr lang="ru-RU" sz="2000" b="1" dirty="0" smtClean="0"/>
              <a:t>2004 г. </a:t>
            </a:r>
            <a:r>
              <a:rPr lang="ru-RU" sz="2000" dirty="0" smtClean="0"/>
              <a:t>— </a:t>
            </a:r>
            <a:r>
              <a:rPr lang="ru-RU" sz="2000" b="1" dirty="0" smtClean="0"/>
              <a:t>Афины (Греция):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 </a:t>
            </a:r>
            <a:r>
              <a:rPr lang="ru-RU" sz="2000" dirty="0" smtClean="0"/>
              <a:t>Золото — 2 медалей;</a:t>
            </a:r>
            <a:br>
              <a:rPr lang="ru-RU" sz="2000" dirty="0" smtClean="0"/>
            </a:br>
            <a:r>
              <a:rPr lang="ru-RU" sz="2000" dirty="0" smtClean="0"/>
              <a:t> Серебро — 6 медалей;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 Бронза — 7 медалей.</a:t>
            </a:r>
          </a:p>
          <a:p>
            <a:pPr>
              <a:spcAft>
                <a:spcPts val="600"/>
              </a:spcAft>
            </a:pPr>
            <a:r>
              <a:rPr lang="ru-RU" sz="2000" b="1" dirty="0" smtClean="0"/>
              <a:t>2008 г.</a:t>
            </a:r>
            <a:r>
              <a:rPr lang="ru-RU" sz="2000" dirty="0" smtClean="0"/>
              <a:t> — </a:t>
            </a:r>
            <a:r>
              <a:rPr lang="ru-RU" sz="2000" b="1" dirty="0" smtClean="0"/>
              <a:t>Пекин (Китай):</a:t>
            </a:r>
            <a:br>
              <a:rPr lang="ru-RU" sz="2000" b="1" dirty="0" smtClean="0"/>
            </a:br>
            <a:r>
              <a:rPr lang="ru-RU" sz="2000" b="1" dirty="0" smtClean="0"/>
              <a:t> </a:t>
            </a:r>
            <a:r>
              <a:rPr lang="ru-RU" sz="2000" dirty="0" smtClean="0"/>
              <a:t>всего 19 наград, из них 4 — золотые.</a:t>
            </a:r>
          </a:p>
          <a:p>
            <a:pPr>
              <a:spcAft>
                <a:spcPts val="600"/>
              </a:spcAft>
            </a:pPr>
            <a:r>
              <a:rPr lang="ru-RU" sz="2000" b="1" dirty="0" smtClean="0"/>
              <a:t>2014 г.</a:t>
            </a:r>
            <a:r>
              <a:rPr lang="ru-RU" sz="2000" dirty="0" smtClean="0"/>
              <a:t> — </a:t>
            </a:r>
            <a:r>
              <a:rPr lang="ru-RU" sz="2000" b="1" dirty="0" smtClean="0"/>
              <a:t>Сочи (Россия):</a:t>
            </a:r>
            <a:br>
              <a:rPr lang="ru-RU" sz="2000" b="1" dirty="0" smtClean="0"/>
            </a:br>
            <a:r>
              <a:rPr lang="ru-RU" sz="2000" b="1" dirty="0" smtClean="0"/>
              <a:t> </a:t>
            </a:r>
            <a:r>
              <a:rPr lang="ru-RU" sz="2000" dirty="0" smtClean="0"/>
              <a:t>Золото — 5 медалей;</a:t>
            </a:r>
            <a:br>
              <a:rPr lang="ru-RU" sz="2000" dirty="0" smtClean="0"/>
            </a:br>
            <a:r>
              <a:rPr lang="ru-RU" sz="2000" dirty="0" smtClean="0"/>
              <a:t> Бронза — 1 медаль.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307" y="1511471"/>
            <a:ext cx="6202549" cy="23626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307" y="4265241"/>
            <a:ext cx="1834918" cy="215223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6123" y="4265241"/>
            <a:ext cx="1834918" cy="215223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9938" y="4265241"/>
            <a:ext cx="1834918" cy="215223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003660" y="1255982"/>
            <a:ext cx="4795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История Беларуси на Олимпийских играх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895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  <p:sp>
        <p:nvSpPr>
          <p:cNvPr id="7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636150" y="791346"/>
            <a:ext cx="11472114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Спорт — визитная карточка Беларуси</a:t>
            </a:r>
            <a:endParaRPr lang="x-none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CBD141-658A-4553-B0A1-0F7C7CC4031D}"/>
              </a:ext>
            </a:extLst>
          </p:cNvPr>
          <p:cNvSpPr txBox="1"/>
          <p:nvPr/>
        </p:nvSpPr>
        <p:spPr>
          <a:xfrm>
            <a:off x="636150" y="4157798"/>
            <a:ext cx="5139003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2400" b="1" dirty="0" smtClean="0"/>
              <a:t>2014 г.</a:t>
            </a:r>
            <a:r>
              <a:rPr lang="ru-RU" sz="2400" dirty="0" smtClean="0"/>
              <a:t> — </a:t>
            </a:r>
            <a:r>
              <a:rPr lang="ru-RU" sz="2000" dirty="0" smtClean="0"/>
              <a:t>чемпионат мира по хоккею</a:t>
            </a:r>
          </a:p>
          <a:p>
            <a:pPr algn="just">
              <a:spcAft>
                <a:spcPts val="300"/>
              </a:spcAft>
            </a:pPr>
            <a:r>
              <a:rPr lang="ru-RU" sz="2400" b="1" dirty="0" smtClean="0"/>
              <a:t>2015 г.</a:t>
            </a:r>
            <a:r>
              <a:rPr lang="ru-RU" sz="2400" dirty="0" smtClean="0"/>
              <a:t> — </a:t>
            </a:r>
            <a:r>
              <a:rPr lang="ru-RU" sz="2000" dirty="0" smtClean="0"/>
              <a:t>юниорский чемпионат мира по биатлону</a:t>
            </a:r>
          </a:p>
          <a:p>
            <a:pPr algn="just">
              <a:spcAft>
                <a:spcPts val="300"/>
              </a:spcAft>
            </a:pPr>
            <a:r>
              <a:rPr lang="ru-RU" sz="2400" b="1" dirty="0" smtClean="0"/>
              <a:t>2018 г.</a:t>
            </a:r>
            <a:r>
              <a:rPr lang="ru-RU" sz="2400" dirty="0" smtClean="0"/>
              <a:t> — </a:t>
            </a:r>
            <a:r>
              <a:rPr lang="ru-RU" sz="2000" dirty="0" smtClean="0"/>
              <a:t>этапы Кубка мира по фристайлу и художественной гимнастике; чемпионат мира по конькобежному спорту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1989D5E-EC6B-41DB-9486-AB57A2AB9673}"/>
              </a:ext>
            </a:extLst>
          </p:cNvPr>
          <p:cNvSpPr/>
          <p:nvPr/>
        </p:nvSpPr>
        <p:spPr>
          <a:xfrm>
            <a:off x="6151471" y="4157798"/>
            <a:ext cx="5845193" cy="2254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2400" b="1" dirty="0" smtClean="0"/>
              <a:t>2019 г.</a:t>
            </a:r>
          </a:p>
          <a:p>
            <a:pPr marL="342900" indent="-3429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Чемпионат Европы по фигурному катанию</a:t>
            </a:r>
          </a:p>
          <a:p>
            <a:pPr marL="342900" indent="-3429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Чемпионат мира по летнему биатлону (</a:t>
            </a:r>
            <a:r>
              <a:rPr lang="ru-RU" sz="2000" dirty="0" err="1" smtClean="0"/>
              <a:t>Раубичи</a:t>
            </a:r>
            <a:r>
              <a:rPr lang="ru-RU" sz="2000" dirty="0" smtClean="0"/>
              <a:t>) </a:t>
            </a:r>
          </a:p>
          <a:p>
            <a:pPr marL="342900" indent="-3429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II </a:t>
            </a:r>
            <a:r>
              <a:rPr lang="ru-RU" sz="2000" dirty="0" smtClean="0"/>
              <a:t>Европейские игры (Минск)</a:t>
            </a:r>
          </a:p>
          <a:p>
            <a:pPr lvl="0" algn="just">
              <a:spcAft>
                <a:spcPts val="300"/>
              </a:spcAft>
            </a:pPr>
            <a:r>
              <a:rPr lang="ru-RU" sz="2400" b="1" dirty="0" smtClean="0">
                <a:solidFill>
                  <a:prstClr val="black"/>
                </a:solidFill>
              </a:rPr>
              <a:t>2021 </a:t>
            </a:r>
            <a:r>
              <a:rPr lang="ru-RU" sz="2400" b="1" dirty="0">
                <a:solidFill>
                  <a:prstClr val="black"/>
                </a:solidFill>
              </a:rPr>
              <a:t>г</a:t>
            </a:r>
            <a:r>
              <a:rPr lang="ru-RU" sz="2400" b="1" dirty="0" smtClean="0">
                <a:solidFill>
                  <a:prstClr val="black"/>
                </a:solidFill>
              </a:rPr>
              <a:t>.</a:t>
            </a:r>
          </a:p>
          <a:p>
            <a:pPr lvl="0" algn="just">
              <a:spcAft>
                <a:spcPts val="300"/>
              </a:spcAft>
            </a:pPr>
            <a:r>
              <a:rPr lang="ru-RU" sz="2000" dirty="0" smtClean="0">
                <a:solidFill>
                  <a:prstClr val="black"/>
                </a:solidFill>
              </a:rPr>
              <a:t>85-й чемпионат мира по хоккею с шайбой</a:t>
            </a:r>
            <a:endParaRPr lang="ru-RU" sz="20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150" y="1500081"/>
            <a:ext cx="4529403" cy="1935643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7789705" y="1586612"/>
            <a:ext cx="4152900" cy="1905000"/>
            <a:chOff x="7921454" y="1517906"/>
            <a:chExt cx="4152900" cy="1905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r="60215"/>
            <a:stretch/>
          </p:blipFill>
          <p:spPr>
            <a:xfrm>
              <a:off x="7921454" y="1517906"/>
              <a:ext cx="1773502" cy="1905000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6229"/>
            <a:stretch/>
          </p:blipFill>
          <p:spPr>
            <a:xfrm>
              <a:off x="9677400" y="1517906"/>
              <a:ext cx="2396954" cy="1905000"/>
            </a:xfrm>
            <a:prstGeom prst="rect">
              <a:avLst/>
            </a:prstGeom>
          </p:spPr>
        </p:pic>
      </p:grpSp>
      <p:sp>
        <p:nvSpPr>
          <p:cNvPr id="10" name="Текст 11">
            <a:extLst>
              <a:ext uri="{FF2B5EF4-FFF2-40B4-BE49-F238E27FC236}">
                <a16:creationId xmlns="" xmlns:a16="http://schemas.microsoft.com/office/drawing/2014/main" id="{41A582FA-4F1E-4F4B-A22A-534305394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10307" y="1509882"/>
            <a:ext cx="2755901" cy="205845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600" dirty="0"/>
              <a:t>В Беларуси проводятся </a:t>
            </a:r>
            <a:r>
              <a:rPr lang="ru-RU" sz="2600" b="1" dirty="0"/>
              <a:t>масштабные спортивные </a:t>
            </a:r>
            <a:r>
              <a:rPr lang="ru-RU" sz="2600" b="1" dirty="0" smtClean="0"/>
              <a:t>мероприятия</a:t>
            </a:r>
            <a:r>
              <a:rPr lang="ru-RU" sz="2600" dirty="0" smtClean="0"/>
              <a:t>:</a:t>
            </a:r>
            <a:endParaRPr lang="ru-RU" sz="2600" dirty="0"/>
          </a:p>
          <a:p>
            <a:pPr marL="0" indent="0">
              <a:buNone/>
            </a:pPr>
            <a:r>
              <a:rPr lang="ru-RU" sz="2600" dirty="0"/>
              <a:t>2015 г. — 30</a:t>
            </a:r>
          </a:p>
          <a:p>
            <a:pPr marL="0" indent="0">
              <a:buNone/>
            </a:pPr>
            <a:r>
              <a:rPr lang="ru-RU" sz="2600" dirty="0"/>
              <a:t>2016 г. — 67</a:t>
            </a:r>
          </a:p>
          <a:p>
            <a:pPr marL="0" indent="0">
              <a:buNone/>
            </a:pPr>
            <a:r>
              <a:rPr lang="ru-RU" sz="2600" dirty="0"/>
              <a:t>2017 г. — более 80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6548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sp>
        <p:nvSpPr>
          <p:cNvPr id="7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482986" y="902810"/>
            <a:ext cx="11472114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Спорт — визитная карточка Беларуси</a:t>
            </a:r>
            <a:endParaRPr lang="ru-RU" sz="3200" b="1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CBD141-658A-4553-B0A1-0F7C7CC4031D}"/>
              </a:ext>
            </a:extLst>
          </p:cNvPr>
          <p:cNvSpPr txBox="1"/>
          <p:nvPr/>
        </p:nvSpPr>
        <p:spPr>
          <a:xfrm>
            <a:off x="7991731" y="4386222"/>
            <a:ext cx="4928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 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8837" y="1650861"/>
            <a:ext cx="113010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Сегодня в стране более </a:t>
            </a:r>
            <a:r>
              <a:rPr lang="ru-RU" sz="2000" b="1" dirty="0" smtClean="0"/>
              <a:t>23 тысяч объектов физкультурно-спортивного назначения</a:t>
            </a:r>
            <a:r>
              <a:rPr lang="ru-RU" sz="2000" dirty="0" smtClean="0"/>
              <a:t>.</a:t>
            </a:r>
          </a:p>
          <a:p>
            <a:pPr algn="just"/>
            <a:r>
              <a:rPr lang="ru-RU" sz="2000" dirty="0" smtClean="0"/>
              <a:t>Среди них объекты мирового класса, которые становятся площадками крупных национальных и мировых соревнований.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8737" y="5329062"/>
            <a:ext cx="38858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Многопрофильный комплекс «</a:t>
            </a:r>
            <a:r>
              <a:rPr lang="ru-RU" b="1" dirty="0" smtClean="0"/>
              <a:t>Минск-арена</a:t>
            </a:r>
            <a:r>
              <a:rPr lang="ru-RU" dirty="0" smtClean="0"/>
              <a:t>» (четвертая по вместимости площадка в Европе)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315996" y="5329062"/>
            <a:ext cx="36757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Многофункциональный культурно-спортивный и развлекательный комплекс «</a:t>
            </a:r>
            <a:r>
              <a:rPr lang="ru-RU" b="1" dirty="0" err="1" smtClean="0"/>
              <a:t>Чижовка</a:t>
            </a:r>
            <a:r>
              <a:rPr lang="ru-RU" b="1" dirty="0" smtClean="0"/>
              <a:t>-арена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430807" y="5329062"/>
            <a:ext cx="35242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Домашняя площадка футбольного клуба БАТЭ и национальной сборной по футболу — «</a:t>
            </a:r>
            <a:r>
              <a:rPr lang="ru-RU" b="1" dirty="0" smtClean="0"/>
              <a:t>Борисов-арена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737" y="2845793"/>
            <a:ext cx="3978577" cy="2304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3052" r="32825" b="401"/>
          <a:stretch/>
        </p:blipFill>
        <p:spPr>
          <a:xfrm>
            <a:off x="4385101" y="2845793"/>
            <a:ext cx="3887919" cy="2304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130000"/>
                    </a14:imgEffect>
                    <a14:imgEffect>
                      <a14:brightnessContrast bright="18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807" y="2845793"/>
            <a:ext cx="3432893" cy="2304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29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/>
          </a:p>
        </p:txBody>
      </p:sp>
      <p:sp>
        <p:nvSpPr>
          <p:cNvPr id="7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470491" y="785010"/>
            <a:ext cx="11472114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Спорт — визитная карточка Беларуси</a:t>
            </a: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7000" y="5404631"/>
            <a:ext cx="58001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Одно из крупнейших событий в детско-юношеском спортивном календаре Беларуси — ежегодная </a:t>
            </a:r>
            <a:r>
              <a:rPr lang="ru-RU" sz="2000" b="1" dirty="0" smtClean="0"/>
              <a:t>Республиканская спартакиада школьников</a:t>
            </a:r>
            <a:r>
              <a:rPr lang="ru-RU" sz="2000" dirty="0" smtClean="0"/>
              <a:t>.</a:t>
            </a:r>
          </a:p>
          <a:p>
            <a:pPr algn="just"/>
            <a:endParaRPr lang="ru-RU" sz="20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6244807" y="1403535"/>
            <a:ext cx="569779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В стране проводится более 100 турниров для детей и подростков: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Республиканские соревнования по хоккею «Золотая шайба» на призы Президента Республики </a:t>
            </a:r>
            <a:r>
              <a:rPr lang="ru-RU" sz="2000" dirty="0" smtClean="0"/>
              <a:t>Беларусь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Республиканские соревнования по биатлону «Снежный снайпер</a:t>
            </a:r>
            <a:r>
              <a:rPr lang="ru-RU" sz="2000" dirty="0" smtClean="0"/>
              <a:t>»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Республиканские соревнования по футболу «Кожаный мяч</a:t>
            </a:r>
            <a:r>
              <a:rPr lang="ru-RU" sz="2000" dirty="0" smtClean="0"/>
              <a:t>»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Республиканские соревнования по гандболу «Стремительный мяч</a:t>
            </a:r>
            <a:r>
              <a:rPr lang="ru-RU" sz="2000" dirty="0" smtClean="0"/>
              <a:t>»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Республиканские соревнования по шахматам среди школьных команд «Белая ладья</a:t>
            </a:r>
            <a:r>
              <a:rPr lang="ru-RU" sz="2000" dirty="0" smtClean="0"/>
              <a:t>»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Фестиваль плавания «Золотая рыбка» на призы Александры </a:t>
            </a:r>
            <a:r>
              <a:rPr lang="ru-RU" sz="2000" dirty="0" smtClean="0"/>
              <a:t>Герасимени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Республиканский фестиваль «Футбольные каникулы</a:t>
            </a:r>
            <a:r>
              <a:rPr lang="ru-RU" sz="2000" dirty="0" smtClean="0"/>
              <a:t>»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110" y="1453935"/>
            <a:ext cx="3575939" cy="27556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9469" y="2483843"/>
            <a:ext cx="3537679" cy="275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8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/>
          </a:p>
        </p:txBody>
      </p:sp>
      <p:sp>
        <p:nvSpPr>
          <p:cNvPr id="11" name="Прямоугольник 10"/>
          <p:cNvSpPr/>
          <p:nvPr/>
        </p:nvSpPr>
        <p:spPr>
          <a:xfrm>
            <a:off x="4614365" y="1291646"/>
            <a:ext cx="720435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Европейские </a:t>
            </a:r>
            <a:r>
              <a:rPr lang="ru-RU" sz="2000" b="1" dirty="0"/>
              <a:t>игры</a:t>
            </a:r>
            <a:r>
              <a:rPr lang="ru-RU" sz="2000" dirty="0"/>
              <a:t>, или </a:t>
            </a:r>
            <a:r>
              <a:rPr lang="ru-RU" sz="2000" b="1" dirty="0" err="1"/>
              <a:t>Европиада</a:t>
            </a:r>
            <a:r>
              <a:rPr lang="ru-RU" sz="2000" dirty="0"/>
              <a:t> (англ. </a:t>
            </a:r>
            <a:r>
              <a:rPr lang="ru-RU" sz="2000" i="1" dirty="0" err="1"/>
              <a:t>European</a:t>
            </a:r>
            <a:r>
              <a:rPr lang="ru-RU" sz="2000" i="1" dirty="0"/>
              <a:t> </a:t>
            </a:r>
            <a:r>
              <a:rPr lang="ru-RU" sz="2000" i="1" dirty="0" err="1"/>
              <a:t>Games</a:t>
            </a:r>
            <a:r>
              <a:rPr lang="ru-RU" sz="2000" dirty="0" smtClean="0"/>
              <a:t>), — региональные </a:t>
            </a:r>
            <a:r>
              <a:rPr lang="ru-RU" sz="2000" dirty="0"/>
              <a:t>международные комплексные спортивные соревнования среди атлетов Европы, которые планируется проводить раз в четыре года под управлением Европейских олимпийских комитетов (ЕОК).</a:t>
            </a:r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Первые </a:t>
            </a:r>
            <a:r>
              <a:rPr lang="ru-RU" sz="2000" dirty="0"/>
              <a:t>Европейские игры прошли с </a:t>
            </a:r>
            <a:r>
              <a:rPr lang="ru-RU" sz="2000" b="1" dirty="0"/>
              <a:t>12 по 28 июня 2015 года </a:t>
            </a:r>
            <a:r>
              <a:rPr lang="ru-RU" sz="2000" dirty="0"/>
              <a:t>в столице Азербайджана городе Баку</a:t>
            </a:r>
            <a:r>
              <a:rPr lang="ru-RU" sz="2000" dirty="0" smtClean="0"/>
              <a:t>.</a:t>
            </a:r>
          </a:p>
          <a:p>
            <a:pPr marL="631825" indent="-271463" algn="just">
              <a:buAutoNum type="arabicPeriod"/>
            </a:pPr>
            <a:r>
              <a:rPr lang="ru-RU" sz="2000" dirty="0" smtClean="0"/>
              <a:t>Россия — 164 медали.</a:t>
            </a:r>
          </a:p>
          <a:p>
            <a:pPr marL="631825" indent="-271463" algn="just">
              <a:buAutoNum type="arabicPeriod"/>
            </a:pPr>
            <a:r>
              <a:rPr lang="ru-RU" sz="2000" dirty="0" smtClean="0"/>
              <a:t>Азербайджан — 56 медалей.</a:t>
            </a:r>
          </a:p>
          <a:p>
            <a:pPr marL="631825" indent="-271463" algn="just">
              <a:buAutoNum type="arabicPeriod"/>
            </a:pPr>
            <a:r>
              <a:rPr lang="ru-RU" sz="2000" dirty="0" smtClean="0"/>
              <a:t>Великобритания — 47 медалей.</a:t>
            </a:r>
          </a:p>
          <a:p>
            <a:pPr marL="631825" indent="-271463" algn="just"/>
            <a:r>
              <a:rPr lang="ru-RU" sz="2000" b="1" dirty="0" smtClean="0"/>
              <a:t>7. Беларусь — 43 награды </a:t>
            </a:r>
            <a:r>
              <a:rPr lang="ru-RU" sz="2000" dirty="0" smtClean="0"/>
              <a:t>(10 золотых, 11 серебряных и 22 бронзовые).</a:t>
            </a:r>
            <a:endParaRPr lang="ru-RU" sz="2000" b="1" dirty="0" smtClean="0"/>
          </a:p>
        </p:txBody>
      </p:sp>
      <p:sp>
        <p:nvSpPr>
          <p:cNvPr id="15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346608" y="618457"/>
            <a:ext cx="11472114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Европейские игры: спорт объединяет континент</a:t>
            </a:r>
            <a:endParaRPr lang="ru-RU" sz="32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56571" y="3382502"/>
            <a:ext cx="3885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Баку</a:t>
            </a:r>
            <a:r>
              <a:rPr lang="ru-RU" dirty="0" smtClean="0"/>
              <a:t> — город проведения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</a:t>
            </a:r>
            <a:r>
              <a:rPr lang="ru-RU" dirty="0" smtClean="0"/>
              <a:t> Европейских игр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08825" y="5487577"/>
            <a:ext cx="72337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На проведение III Европейских игр в </a:t>
            </a:r>
            <a:r>
              <a:rPr lang="ru-RU" sz="2000" b="1" dirty="0" smtClean="0"/>
              <a:t>2023 году</a:t>
            </a:r>
            <a:r>
              <a:rPr lang="ru-RU" sz="2000" dirty="0" smtClean="0"/>
              <a:t> претендуют </a:t>
            </a:r>
            <a:r>
              <a:rPr lang="ru-RU" sz="2000" b="1" dirty="0" smtClean="0"/>
              <a:t>Манчестер</a:t>
            </a:r>
            <a:r>
              <a:rPr lang="ru-RU" sz="2000" dirty="0" smtClean="0"/>
              <a:t> (Великобритания), </a:t>
            </a:r>
            <a:r>
              <a:rPr lang="ru-RU" sz="2000" b="1" dirty="0" smtClean="0"/>
              <a:t>Хайфа</a:t>
            </a:r>
            <a:r>
              <a:rPr lang="ru-RU" sz="2000" dirty="0" smtClean="0"/>
              <a:t> (Израиль), </a:t>
            </a:r>
            <a:r>
              <a:rPr lang="ru-RU" sz="2000" b="1" dirty="0" smtClean="0"/>
              <a:t>Катовице</a:t>
            </a:r>
            <a:r>
              <a:rPr lang="ru-RU" sz="2000" dirty="0" smtClean="0"/>
              <a:t> (Польша), </a:t>
            </a:r>
            <a:r>
              <a:rPr lang="ru-RU" sz="2000" b="1" dirty="0" smtClean="0"/>
              <a:t>Казань</a:t>
            </a:r>
            <a:r>
              <a:rPr lang="ru-RU" sz="2000" dirty="0" smtClean="0"/>
              <a:t> (Россия).</a:t>
            </a:r>
            <a:endParaRPr lang="ru-RU" sz="2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56571" y="6318574"/>
            <a:ext cx="38858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II Европейские игры примет </a:t>
            </a:r>
            <a:r>
              <a:rPr lang="ru-RU" b="1" dirty="0" smtClean="0"/>
              <a:t>Минск</a:t>
            </a:r>
            <a:endParaRPr lang="ru-RU" dirty="0" smtClean="0"/>
          </a:p>
        </p:txBody>
      </p:sp>
      <p:pic>
        <p:nvPicPr>
          <p:cNvPr id="2054" name="Picture 6" descr="ÐÐ°ÑÑÐ¸Ð½ÐºÐ¸ Ð¿Ð¾ Ð·Ð°Ð¿ÑÐ¾ÑÑ ÐÐ°ÐºÑ I ÐÐ²ÑÐ¾Ð¿ÐµÐ¹ÑÐºÐ¸Ðµ Ð¸Ð³ÑÑ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71" y="1270914"/>
            <a:ext cx="3985404" cy="215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71" y="4080349"/>
            <a:ext cx="4036742" cy="224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80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3816427" cy="138391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/>
          </a:p>
        </p:txBody>
      </p:sp>
      <p:sp>
        <p:nvSpPr>
          <p:cNvPr id="15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3201476" y="1318536"/>
            <a:ext cx="7329922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Беларусь встречает </a:t>
            </a:r>
            <a:r>
              <a:rPr lang="en-US" sz="3200" b="1" dirty="0" smtClean="0"/>
              <a:t>II </a:t>
            </a:r>
            <a:r>
              <a:rPr lang="ru-RU" sz="3200" b="1" dirty="0" smtClean="0"/>
              <a:t>Европейские игры</a:t>
            </a:r>
            <a:endParaRPr lang="ru-RU" sz="28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846406" y="1957836"/>
            <a:ext cx="92374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/>
              <a:t>II </a:t>
            </a:r>
            <a:r>
              <a:rPr lang="ru-RU" sz="2200" dirty="0"/>
              <a:t>Европейские игры пройдут </a:t>
            </a:r>
            <a:r>
              <a:rPr lang="ru-RU" sz="2200" dirty="0" smtClean="0"/>
              <a:t>с </a:t>
            </a:r>
            <a:r>
              <a:rPr lang="ru-RU" sz="2200" b="1" dirty="0"/>
              <a:t>21 по 30 июня 2019 года </a:t>
            </a:r>
            <a:r>
              <a:rPr lang="ru-RU" sz="2200" dirty="0"/>
              <a:t>в Минске.</a:t>
            </a:r>
            <a:endParaRPr lang="ru-RU" sz="2200" dirty="0" smtClean="0"/>
          </a:p>
        </p:txBody>
      </p:sp>
      <p:sp>
        <p:nvSpPr>
          <p:cNvPr id="14" name="Прямоугольник 13"/>
          <p:cNvSpPr/>
          <p:nvPr/>
        </p:nvSpPr>
        <p:spPr>
          <a:xfrm>
            <a:off x="7465114" y="2426868"/>
            <a:ext cx="416808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 программу II Европейских игр вошли </a:t>
            </a:r>
            <a:r>
              <a:rPr lang="ru-RU" sz="2000" b="1" dirty="0"/>
              <a:t>15 видов спорта</a:t>
            </a:r>
            <a:r>
              <a:rPr lang="ru-RU" sz="2000" dirty="0"/>
              <a:t>: бадминтон, баскетбол 3х3, бокс, борьба (греко-римская, вольная, женская), велосипедный спорт (трек и шоссе), гимнастика (спортивная, художественная, акробатика, аэробика и прыжки на батуте), гребля на байдарках и каноэ, дзюдо, каратэ, лёгкая атлетика, самбо, стрельба из лука, стрельба (пулевая и стендовая), настольный теннис и пляжный </a:t>
            </a:r>
            <a:r>
              <a:rPr lang="ru-RU" sz="2000" dirty="0" smtClean="0"/>
              <a:t>футбол.</a:t>
            </a:r>
            <a:r>
              <a:rPr lang="ru-RU" sz="2000" i="1" dirty="0" smtClean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27" y="1706390"/>
            <a:ext cx="2067213" cy="49632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0028" y="5553478"/>
            <a:ext cx="1125432" cy="1116130"/>
          </a:xfrm>
          <a:prstGeom prst="rect">
            <a:avLst/>
          </a:prstGeom>
        </p:spPr>
      </p:pic>
      <p:pic>
        <p:nvPicPr>
          <p:cNvPr id="8" name="Рисунок 7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77" y="2702448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4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3816427" cy="138391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/>
          </a:p>
        </p:txBody>
      </p:sp>
      <p:sp>
        <p:nvSpPr>
          <p:cNvPr id="15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3201476" y="1318536"/>
            <a:ext cx="7329922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Беларусь встречает </a:t>
            </a:r>
            <a:r>
              <a:rPr lang="en-US" sz="3200" b="1" dirty="0" smtClean="0"/>
              <a:t>II </a:t>
            </a:r>
            <a:r>
              <a:rPr lang="ru-RU" sz="3200" b="1" dirty="0" smtClean="0"/>
              <a:t>Европейские игры</a:t>
            </a:r>
            <a:endParaRPr lang="ru-RU" sz="28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697180" y="4927236"/>
            <a:ext cx="59868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err="1"/>
              <a:t>Факелоносцами</a:t>
            </a:r>
            <a:r>
              <a:rPr lang="ru-RU" i="1" dirty="0"/>
              <a:t> выступят 450 человек: именитые спортсмены, деятели культуры, науки, искусства, общественные деятели. Финишной чертой эстафеты «Пламя мира» станет </a:t>
            </a:r>
            <a:r>
              <a:rPr lang="ru-RU" b="1" i="1" dirty="0"/>
              <a:t>церемония зажжения чаши олимпийского огня</a:t>
            </a:r>
            <a:r>
              <a:rPr lang="ru-RU" i="1" dirty="0"/>
              <a:t> на стадионе «Динамо» во время </a:t>
            </a:r>
            <a:r>
              <a:rPr lang="ru-RU" b="1" i="1" dirty="0"/>
              <a:t>торжественного открытия II Европейских игр </a:t>
            </a:r>
            <a:r>
              <a:rPr lang="ru-RU" i="1" dirty="0"/>
              <a:t>21 июня</a:t>
            </a:r>
            <a:r>
              <a:rPr lang="ru-RU" i="1" dirty="0" smtClean="0"/>
              <a:t>. </a:t>
            </a:r>
            <a:endParaRPr lang="en-US" i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596095" y="1892202"/>
            <a:ext cx="60879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3 мая в Риме </a:t>
            </a:r>
            <a:r>
              <a:rPr lang="ru-RU" sz="2000" b="1" dirty="0"/>
              <a:t>церемонией зажжения огня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II </a:t>
            </a:r>
            <a:r>
              <a:rPr lang="ru-RU" sz="2000" b="1" dirty="0"/>
              <a:t>Европейских игр</a:t>
            </a:r>
            <a:r>
              <a:rPr lang="ru-RU" sz="2000" dirty="0"/>
              <a:t> стартовала эстафета «</a:t>
            </a:r>
            <a:r>
              <a:rPr lang="ru-RU" sz="2000" b="1" i="1" dirty="0"/>
              <a:t>Пламя мира</a:t>
            </a:r>
            <a:r>
              <a:rPr lang="ru-RU" sz="2000" dirty="0"/>
              <a:t>», которая продлится </a:t>
            </a:r>
            <a:r>
              <a:rPr lang="ru-RU" sz="2000" b="1" dirty="0"/>
              <a:t>50 дней</a:t>
            </a:r>
            <a:r>
              <a:rPr lang="ru-RU" sz="2000" dirty="0"/>
              <a:t>. </a:t>
            </a:r>
            <a:endParaRPr lang="en-US" sz="2000" dirty="0" smtClean="0"/>
          </a:p>
          <a:p>
            <a:pPr algn="just"/>
            <a:r>
              <a:rPr lang="ru-RU" sz="2000" dirty="0" smtClean="0"/>
              <a:t>Континентальное </a:t>
            </a:r>
            <a:r>
              <a:rPr lang="ru-RU" sz="2000" dirty="0"/>
              <a:t>пламя побывает на самой высокой горе Европы – Монблане, а также в Австрии, Словении, Венгрии, Словакии, Чехии и Польше. </a:t>
            </a:r>
            <a:endParaRPr lang="en-US" sz="2000" dirty="0" smtClean="0"/>
          </a:p>
          <a:p>
            <a:pPr algn="just"/>
            <a:r>
              <a:rPr lang="ru-RU" sz="2000" b="1" dirty="0" smtClean="0"/>
              <a:t>12 </a:t>
            </a:r>
            <a:r>
              <a:rPr lang="ru-RU" sz="2000" b="1" dirty="0"/>
              <a:t>мая </a:t>
            </a:r>
            <a:r>
              <a:rPr lang="ru-RU" sz="2000" dirty="0"/>
              <a:t>факел прибыл в белорусский </a:t>
            </a:r>
            <a:r>
              <a:rPr lang="ru-RU" sz="2000" b="1" dirty="0"/>
              <a:t>Брест</a:t>
            </a:r>
            <a:r>
              <a:rPr lang="ru-RU" sz="2000" dirty="0"/>
              <a:t>, чтобы пройти путь по </a:t>
            </a:r>
            <a:r>
              <a:rPr lang="ru-RU" sz="2000" b="1" dirty="0"/>
              <a:t>60 населённым пунктам </a:t>
            </a:r>
            <a:r>
              <a:rPr lang="ru-RU" sz="2000" dirty="0"/>
              <a:t>страны. </a:t>
            </a:r>
            <a:endParaRPr lang="en-US" sz="2000" dirty="0" smtClean="0"/>
          </a:p>
          <a:p>
            <a:pPr algn="just"/>
            <a:r>
              <a:rPr lang="ru-RU" sz="2000" dirty="0" smtClean="0"/>
              <a:t>Длина </a:t>
            </a:r>
            <a:r>
              <a:rPr lang="ru-RU" sz="2000" dirty="0"/>
              <a:t>всего маршрута эстафеты составит </a:t>
            </a:r>
            <a:r>
              <a:rPr lang="ru-RU" sz="2000" b="1" dirty="0"/>
              <a:t>7700 км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3074" name="Picture 2" descr="ÐÐ°ÑÑÐ¸Ð½ÐºÐ¸ Ð¿Ð¾ Ð·Ð°Ð¿ÑÐ¾ÑÑ II ÐÐ²ÑÐ¾Ð¿ÐµÐ¹ÑÐºÐ¸Ðµ Ð¸Ð³ÑÑ ÑÐ°ÐºÐµÐ»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5" y="1892202"/>
            <a:ext cx="5486400" cy="486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18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1792</TotalTime>
  <Words>721</Words>
  <Application>Microsoft Office PowerPoint</Application>
  <PresentationFormat>Произвольный</PresentationFormat>
  <Paragraphs>90</Paragraphs>
  <Slides>10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ПРОЕКТ  «Школа Активного Гражданина»</vt:lpstr>
      <vt:lpstr>      Здоровье людей, развитие физической культуры и спорта — приоритетное направление социальной политики Беларуси.  По словам Главы государства, здоровый образ жизни стал визитной карточкой Беларуси.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Пользователь Windows</cp:lastModifiedBy>
  <cp:revision>182</cp:revision>
  <cp:lastPrinted>2018-12-07T06:48:34Z</cp:lastPrinted>
  <dcterms:created xsi:type="dcterms:W3CDTF">2018-12-03T10:14:15Z</dcterms:created>
  <dcterms:modified xsi:type="dcterms:W3CDTF">2019-05-16T11:02:25Z</dcterms:modified>
</cp:coreProperties>
</file>