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4" r:id="rId3"/>
    <p:sldId id="265" r:id="rId4"/>
    <p:sldId id="267" r:id="rId5"/>
    <p:sldId id="268" r:id="rId6"/>
    <p:sldId id="271" r:id="rId7"/>
    <p:sldId id="274" r:id="rId8"/>
    <p:sldId id="272" r:id="rId9"/>
    <p:sldId id="273" r:id="rId1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F7F"/>
    <a:srgbClr val="204D6E"/>
    <a:srgbClr val="235172"/>
    <a:srgbClr val="285B7A"/>
    <a:srgbClr val="63F3A4"/>
    <a:srgbClr val="09763A"/>
    <a:srgbClr val="DDFFF0"/>
    <a:srgbClr val="009551"/>
    <a:srgbClr val="FFFF99"/>
    <a:srgbClr val="D01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80" autoAdjust="0"/>
    <p:restoredTop sz="95380" autoAdjust="0"/>
  </p:normalViewPr>
  <p:slideViewPr>
    <p:cSldViewPr snapToGrid="0">
      <p:cViewPr>
        <p:scale>
          <a:sx n="96" d="100"/>
          <a:sy n="96" d="100"/>
        </p:scale>
        <p:origin x="-378" y="-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10.12.2018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телеграфным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hyperlink" Target="https://youtu.be/y_SYZrqvKh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3.wdp"/><Relationship Id="rId11" Type="http://schemas.openxmlformats.org/officeDocument/2006/relationships/image" Target="../media/image18.jpeg"/><Relationship Id="rId5" Type="http://schemas.openxmlformats.org/officeDocument/2006/relationships/image" Target="../media/image16.png"/><Relationship Id="rId10" Type="http://schemas.openxmlformats.org/officeDocument/2006/relationships/hyperlink" Target="https://youtu.be/3UhZvl7IERc" TargetMode="External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184239" y="100632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0" y="6100914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Декабрь, 2018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E8A43DB-0F94-4D29-9961-3C25039C203F}"/>
              </a:ext>
            </a:extLst>
          </p:cNvPr>
          <p:cNvSpPr/>
          <p:nvPr/>
        </p:nvSpPr>
        <p:spPr>
          <a:xfrm>
            <a:off x="4431386" y="2103309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6" y="1305957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546674" y="2716631"/>
            <a:ext cx="6864096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«Беларусь. Социально-экономические и общественно-политические события декабря»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0" y="2426272"/>
            <a:ext cx="3984702" cy="795001"/>
          </a:xfrm>
        </p:spPr>
        <p:txBody>
          <a:bodyPr>
            <a:noAutofit/>
          </a:bodyPr>
          <a:lstStyle/>
          <a:p>
            <a:r>
              <a:rPr lang="ru-RU" sz="3200" dirty="0"/>
              <a:t>Благотворительная акция «</a:t>
            </a:r>
            <a:r>
              <a:rPr lang="ru-RU" sz="3200" b="1" dirty="0"/>
              <a:t>Наши дети</a:t>
            </a:r>
            <a:r>
              <a:rPr lang="ru-RU" sz="3200" dirty="0"/>
              <a:t>» под патронатом Президента Республики Беларусь</a:t>
            </a:r>
            <a:endParaRPr lang="x-none" sz="3200" dirty="0"/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xmlns="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8" y="5062240"/>
            <a:ext cx="10571546" cy="8708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Новогодняя благотворительная акция «Наши дети» стартует в Беларуси  </a:t>
            </a:r>
            <a:r>
              <a:rPr lang="ru-RU" b="1" i="1" dirty="0"/>
              <a:t>10 декабря 2018 года</a:t>
            </a:r>
            <a:r>
              <a:rPr lang="ru-RU" dirty="0"/>
              <a:t>. </a:t>
            </a:r>
            <a:endParaRPr lang="x-none" dirty="0"/>
          </a:p>
          <a:p>
            <a:pPr marL="0" indent="0">
              <a:buNone/>
            </a:pPr>
            <a:r>
              <a:rPr lang="ru-RU" dirty="0"/>
              <a:t>Акцию поддержат предприятия города, профсоюзы, БРСМ, общественные организации. </a:t>
            </a:r>
            <a:endParaRPr lang="x-none" dirty="0"/>
          </a:p>
        </p:txBody>
      </p:sp>
      <p:pic>
        <p:nvPicPr>
          <p:cNvPr id="7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35FC508A-7275-4A6B-B5B6-835AD2230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98" y="1180954"/>
            <a:ext cx="6383053" cy="355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4287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879" y="760139"/>
            <a:ext cx="10368946" cy="573406"/>
          </a:xfrm>
        </p:spPr>
        <p:txBody>
          <a:bodyPr>
            <a:noAutofit/>
          </a:bodyPr>
          <a:lstStyle/>
          <a:p>
            <a:r>
              <a:rPr lang="ru-RU" sz="3200" b="1" dirty="0"/>
              <a:t>Итоги акции «Наши дети» в 2017 году</a:t>
            </a:r>
            <a:endParaRPr lang="x-none" sz="3200" b="1" dirty="0"/>
          </a:p>
        </p:txBody>
      </p:sp>
      <p:pic>
        <p:nvPicPr>
          <p:cNvPr id="3" name="Рисунок 2" descr="Изображение выглядит как внутренний, человек, стоит, стол&#10;&#10;Описание создано автоматически">
            <a:extLst>
              <a:ext uri="{FF2B5EF4-FFF2-40B4-BE49-F238E27FC236}">
                <a16:creationId xmlns:a16="http://schemas.microsoft.com/office/drawing/2014/main" xmlns="" id="{53297EEB-5092-4917-A785-71254699E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127"/>
          <a:stretch/>
        </p:blipFill>
        <p:spPr>
          <a:xfrm>
            <a:off x="915829" y="1658055"/>
            <a:ext cx="3565861" cy="2340000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735866BE-D07D-4344-8A08-42FFD7333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551" y="4251946"/>
            <a:ext cx="3743763" cy="1704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x-none" sz="1700" b="1" dirty="0"/>
              <a:t>21 декабря </a:t>
            </a:r>
            <a:r>
              <a:rPr lang="x-none" sz="1700"/>
              <a:t>представители </a:t>
            </a:r>
            <a:r>
              <a:rPr lang="ru-RU" sz="1700" dirty="0"/>
              <a:t>МВД</a:t>
            </a:r>
            <a:r>
              <a:rPr lang="x-none" sz="1700"/>
              <a:t> </a:t>
            </a:r>
            <a:r>
              <a:rPr lang="ru-RU" sz="1700" dirty="0"/>
              <a:t/>
            </a:r>
            <a:br>
              <a:rPr lang="ru-RU" sz="1700" dirty="0"/>
            </a:br>
            <a:r>
              <a:rPr lang="x-none" sz="1700" dirty="0"/>
              <a:t>во главе </a:t>
            </a:r>
            <a:r>
              <a:rPr lang="x-none" sz="1700"/>
              <a:t>с </a:t>
            </a:r>
            <a:r>
              <a:rPr lang="ru-RU" sz="1700" dirty="0"/>
              <a:t>М</a:t>
            </a:r>
            <a:r>
              <a:rPr lang="x-none" sz="1700" smtClean="0"/>
              <a:t>инистром </a:t>
            </a:r>
            <a:r>
              <a:rPr lang="ru-RU" sz="1700" dirty="0"/>
              <a:t/>
            </a:r>
            <a:br>
              <a:rPr lang="ru-RU" sz="1700" dirty="0"/>
            </a:br>
            <a:r>
              <a:rPr lang="x-none" sz="1700" b="1" dirty="0"/>
              <a:t>Игорем </a:t>
            </a:r>
            <a:r>
              <a:rPr lang="x-none" sz="1700" b="1" dirty="0" err="1"/>
              <a:t>Шуневичем</a:t>
            </a:r>
            <a:r>
              <a:rPr lang="x-none" sz="1700" b="1" dirty="0"/>
              <a:t> </a:t>
            </a:r>
            <a:r>
              <a:rPr lang="x-none" sz="1700" dirty="0"/>
              <a:t>посетили </a:t>
            </a:r>
            <a:r>
              <a:rPr lang="x-none" sz="1700" dirty="0" err="1"/>
              <a:t>Радошковичскую</a:t>
            </a:r>
            <a:r>
              <a:rPr lang="x-none" sz="1700" dirty="0"/>
              <a:t> школу-интернат для детей-сирот оставшихся без попечения родителей</a:t>
            </a:r>
          </a:p>
        </p:txBody>
      </p:sp>
      <p:pic>
        <p:nvPicPr>
          <p:cNvPr id="10" name="Рисунок 9" descr="Изображение выглядит как человек, внутренний, ребенок, держит&#10;&#10;Описание создано автоматически">
            <a:extLst>
              <a:ext uri="{FF2B5EF4-FFF2-40B4-BE49-F238E27FC236}">
                <a16:creationId xmlns:a16="http://schemas.microsoft.com/office/drawing/2014/main" xmlns="" id="{3DC33B38-C3D7-4F3A-8F75-20329D808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42" y="1632223"/>
            <a:ext cx="3063995" cy="2340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8CADDEB-2B90-4F31-BF80-8D02818ECF11}"/>
              </a:ext>
            </a:extLst>
          </p:cNvPr>
          <p:cNvSpPr/>
          <p:nvPr/>
        </p:nvSpPr>
        <p:spPr>
          <a:xfrm>
            <a:off x="8685173" y="4251946"/>
            <a:ext cx="3057144" cy="18374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x-none" dirty="0"/>
              <a:t>Областной благотворительный новогодний праздник собрал в концертном </a:t>
            </a:r>
            <a:r>
              <a:rPr lang="x-none"/>
              <a:t>зале </a:t>
            </a:r>
            <a:r>
              <a:rPr lang="ru-RU" dirty="0" smtClean="0"/>
              <a:t>«</a:t>
            </a:r>
            <a:r>
              <a:rPr lang="x-none" smtClean="0"/>
              <a:t>Витебск</a:t>
            </a:r>
            <a:r>
              <a:rPr lang="ru-RU" smtClean="0"/>
              <a:t>»</a:t>
            </a:r>
            <a:r>
              <a:rPr lang="x-none" smtClean="0"/>
              <a:t> </a:t>
            </a:r>
            <a:r>
              <a:rPr lang="x-none"/>
              <a:t>около тыс</a:t>
            </a:r>
            <a:r>
              <a:rPr lang="ru-RU" dirty="0" err="1"/>
              <a:t>ячи</a:t>
            </a:r>
            <a:r>
              <a:rPr lang="x-none"/>
              <a:t> </a:t>
            </a:r>
            <a:r>
              <a:rPr lang="x-none" dirty="0"/>
              <a:t>детей. </a:t>
            </a:r>
            <a:endParaRPr lang="ru-RU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x-none" dirty="0"/>
              <a:t>Председатель Витебского облисполкома </a:t>
            </a:r>
            <a:r>
              <a:rPr lang="ru-RU" dirty="0"/>
              <a:t/>
            </a:r>
            <a:br>
              <a:rPr lang="ru-RU" dirty="0"/>
            </a:br>
            <a:r>
              <a:rPr lang="x-none" b="1" dirty="0"/>
              <a:t>Николай Шерстнев</a:t>
            </a:r>
            <a:r>
              <a:rPr lang="x-none" b="1"/>
              <a:t> </a:t>
            </a:r>
            <a:endParaRPr lang="x-none" sz="1700" b="1" dirty="0"/>
          </a:p>
        </p:txBody>
      </p:sp>
      <p:pic>
        <p:nvPicPr>
          <p:cNvPr id="15" name="Рисунок 14" descr="Изображение выглядит как человек, дерево, группа, стоит&#10;&#10;Описание создано автоматически">
            <a:extLst>
              <a:ext uri="{FF2B5EF4-FFF2-40B4-BE49-F238E27FC236}">
                <a16:creationId xmlns:a16="http://schemas.microsoft.com/office/drawing/2014/main" xmlns="" id="{27282E3C-03B2-43C4-B64B-FAD54D5203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189" y="1632223"/>
            <a:ext cx="3304516" cy="2340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78DFA96-CB87-4C17-AFF3-74AA06296492}"/>
              </a:ext>
            </a:extLst>
          </p:cNvPr>
          <p:cNvSpPr/>
          <p:nvPr/>
        </p:nvSpPr>
        <p:spPr>
          <a:xfrm>
            <a:off x="5073804" y="4251946"/>
            <a:ext cx="3155879" cy="1837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1700" b="1" dirty="0"/>
              <a:t>22 декабря </a:t>
            </a:r>
            <a:r>
              <a:rPr lang="ru-RU" sz="1700" dirty="0"/>
              <a:t>председатель Следственного комитета Республики Беларусь</a:t>
            </a:r>
            <a:br>
              <a:rPr lang="ru-RU" sz="1700" dirty="0"/>
            </a:br>
            <a:r>
              <a:rPr lang="ru-RU" sz="1700" b="1" dirty="0"/>
              <a:t>Иван </a:t>
            </a:r>
            <a:r>
              <a:rPr lang="ru-RU" sz="1700" b="1" dirty="0" err="1"/>
              <a:t>Носкевич</a:t>
            </a:r>
            <a:r>
              <a:rPr lang="ru-RU" sz="1700" b="1" dirty="0"/>
              <a:t> </a:t>
            </a:r>
            <a:r>
              <a:rPr lang="ru-RU" sz="1700" dirty="0"/>
              <a:t>вручил новогодние подарки пациентам 3-й городской детской клинической больницы Минска</a:t>
            </a:r>
            <a:endParaRPr lang="x-none" sz="17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5472270-7A4A-4097-ACBC-BA779B50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768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879" y="760139"/>
            <a:ext cx="10368946" cy="573406"/>
          </a:xfrm>
        </p:spPr>
        <p:txBody>
          <a:bodyPr>
            <a:noAutofit/>
          </a:bodyPr>
          <a:lstStyle/>
          <a:p>
            <a:r>
              <a:rPr lang="ru-RU" sz="3200" b="1" dirty="0"/>
              <a:t>Итоги акции «Наши дети» в 2017 году</a:t>
            </a:r>
            <a:endParaRPr lang="x-none" sz="3200" b="1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735866BE-D07D-4344-8A08-42FFD7333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711" y="4147560"/>
            <a:ext cx="2212572" cy="17040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700" dirty="0"/>
              <a:t>Председатель КГК </a:t>
            </a:r>
            <a:br>
              <a:rPr lang="ru-RU" sz="1700" dirty="0"/>
            </a:br>
            <a:r>
              <a:rPr lang="ru-RU" sz="1700" b="1" dirty="0"/>
              <a:t>Леонид Анфимов </a:t>
            </a:r>
            <a:br>
              <a:rPr lang="ru-RU" sz="1700" b="1" dirty="0"/>
            </a:br>
            <a:r>
              <a:rPr lang="ru-RU" sz="1700" b="1" dirty="0"/>
              <a:t>26 декабря </a:t>
            </a:r>
            <a:r>
              <a:rPr lang="ru-RU" sz="1700" dirty="0"/>
              <a:t>вручил подарки воспитанникам </a:t>
            </a:r>
            <a:r>
              <a:rPr lang="ru-RU" sz="1700" dirty="0" err="1"/>
              <a:t>Ждановичского</a:t>
            </a:r>
            <a:r>
              <a:rPr lang="ru-RU" sz="1700" dirty="0"/>
              <a:t> детского дома</a:t>
            </a:r>
            <a:br>
              <a:rPr lang="ru-RU" sz="1700" dirty="0"/>
            </a:br>
            <a:endParaRPr lang="x-none" sz="17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78DFA96-CB87-4C17-AFF3-74AA06296492}"/>
              </a:ext>
            </a:extLst>
          </p:cNvPr>
          <p:cNvSpPr/>
          <p:nvPr/>
        </p:nvSpPr>
        <p:spPr>
          <a:xfrm>
            <a:off x="2685306" y="4147560"/>
            <a:ext cx="3155879" cy="1837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1700" dirty="0"/>
              <a:t>Председатель Совета Республики Национального собрания Республики Беларусь </a:t>
            </a:r>
            <a:r>
              <a:rPr lang="ru-RU" sz="1700" b="1" dirty="0"/>
              <a:t>Михаил Мясникович </a:t>
            </a:r>
            <a:br>
              <a:rPr lang="ru-RU" sz="1700" b="1" dirty="0"/>
            </a:br>
            <a:r>
              <a:rPr lang="ru-RU" sz="1700" b="1" dirty="0"/>
              <a:t>26 декабря </a:t>
            </a:r>
            <a:r>
              <a:rPr lang="ru-RU" sz="1700" dirty="0"/>
              <a:t>посетил столичный детский дом №5 и вручил его воспитанникам подарки</a:t>
            </a:r>
            <a:endParaRPr lang="x-none" sz="1700" dirty="0"/>
          </a:p>
        </p:txBody>
      </p:sp>
      <p:pic>
        <p:nvPicPr>
          <p:cNvPr id="6" name="Рисунок 5" descr="Изображение выглядит как человек, внутренний, здание, стена&#10;&#10;Описание создано автоматически">
            <a:extLst>
              <a:ext uri="{FF2B5EF4-FFF2-40B4-BE49-F238E27FC236}">
                <a16:creationId xmlns:a16="http://schemas.microsoft.com/office/drawing/2014/main" xmlns="" id="{CB8193A6-7648-4F24-8E98-577D8613F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3" y="1608255"/>
            <a:ext cx="1800628" cy="234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одежда, стоит, внутренний&#10;&#10;Описание создано автоматически">
            <a:extLst>
              <a:ext uri="{FF2B5EF4-FFF2-40B4-BE49-F238E27FC236}">
                <a16:creationId xmlns:a16="http://schemas.microsoft.com/office/drawing/2014/main" xmlns="" id="{95159C8B-E2CB-4B1B-BE57-5B05228EB6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97"/>
          <a:stretch/>
        </p:blipFill>
        <p:spPr>
          <a:xfrm>
            <a:off x="2628033" y="1608255"/>
            <a:ext cx="3179906" cy="23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внутренний, ребенок, стол&#10;&#10;Описание создано автоматически">
            <a:extLst>
              <a:ext uri="{FF2B5EF4-FFF2-40B4-BE49-F238E27FC236}">
                <a16:creationId xmlns:a16="http://schemas.microsoft.com/office/drawing/2014/main" xmlns="" id="{2E20FF45-BEEB-4326-A1F2-F0646A2E3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61" y="1608255"/>
            <a:ext cx="3139925" cy="2340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D916ED18-B9B3-41AD-87E4-232D2BE116AA}"/>
              </a:ext>
            </a:extLst>
          </p:cNvPr>
          <p:cNvSpPr/>
          <p:nvPr/>
        </p:nvSpPr>
        <p:spPr>
          <a:xfrm>
            <a:off x="6142225" y="4147560"/>
            <a:ext cx="3135970" cy="1837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1700" dirty="0"/>
              <a:t>Глава Администрации Президента </a:t>
            </a:r>
            <a:r>
              <a:rPr lang="ru-RU" sz="1700" b="1" dirty="0"/>
              <a:t>Наталья </a:t>
            </a:r>
            <a:r>
              <a:rPr lang="ru-RU" sz="1700" b="1" dirty="0" err="1"/>
              <a:t>Кочанова</a:t>
            </a:r>
            <a:r>
              <a:rPr lang="ru-RU" sz="1700" b="1" dirty="0"/>
              <a:t> </a:t>
            </a:r>
            <a:r>
              <a:rPr lang="ru-RU" sz="1700" dirty="0"/>
              <a:t>посетила </a:t>
            </a:r>
            <a:r>
              <a:rPr lang="ru-RU" sz="1700" b="1" dirty="0"/>
              <a:t>26 декабря </a:t>
            </a:r>
            <a:r>
              <a:rPr lang="ru-RU" sz="1700" dirty="0"/>
              <a:t>столичный детский дом №7 «Семь Я» и вручила его воспитанникам подарки</a:t>
            </a:r>
            <a:endParaRPr lang="x-none" sz="17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19BDC1D-CAC8-478D-8EA0-59180DC0508F}"/>
              </a:ext>
            </a:extLst>
          </p:cNvPr>
          <p:cNvSpPr/>
          <p:nvPr/>
        </p:nvSpPr>
        <p:spPr>
          <a:xfrm>
            <a:off x="9641271" y="4147560"/>
            <a:ext cx="2045242" cy="1837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1700" b="1" dirty="0"/>
              <a:t>29 декабря </a:t>
            </a:r>
            <a:r>
              <a:rPr lang="ru-RU" sz="1700" dirty="0"/>
              <a:t>Министр здравоохранения </a:t>
            </a:r>
            <a:br>
              <a:rPr lang="ru-RU" sz="1700" dirty="0"/>
            </a:br>
            <a:r>
              <a:rPr lang="ru-RU" sz="1700" b="1" dirty="0"/>
              <a:t>Валерий </a:t>
            </a:r>
            <a:r>
              <a:rPr lang="ru-RU" sz="1700" b="1" dirty="0" err="1"/>
              <a:t>Малашко</a:t>
            </a:r>
            <a:r>
              <a:rPr lang="ru-RU" sz="1700" b="1" dirty="0"/>
              <a:t> </a:t>
            </a:r>
            <a:r>
              <a:rPr lang="ru-RU" sz="1700" dirty="0"/>
              <a:t>вручил подарки пациентам РНПЦ детской хирургии </a:t>
            </a:r>
            <a:endParaRPr lang="x-none" sz="1700" dirty="0"/>
          </a:p>
        </p:txBody>
      </p:sp>
      <p:pic>
        <p:nvPicPr>
          <p:cNvPr id="19" name="Рисунок 18" descr="Изображение выглядит как человек, стол, внутренний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C7FBA701-C8F8-40B6-9FF9-D7D7CB84E2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08" y="1608255"/>
            <a:ext cx="1921168" cy="2340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4ADC39A0-7B96-4DCB-B280-0C3D32E2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032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28" y="4876318"/>
            <a:ext cx="11362944" cy="79500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Международный детский конкурс песни «</a:t>
            </a:r>
            <a:r>
              <a:rPr lang="ru-RU" sz="4000" b="1" dirty="0">
                <a:latin typeface="Arial Black" panose="020B0A04020102020204" pitchFamily="34" charset="0"/>
              </a:rPr>
              <a:t>Евровидение-2018</a:t>
            </a:r>
            <a:r>
              <a:rPr lang="ru-RU" sz="4000" b="1" dirty="0"/>
              <a:t>» </a:t>
            </a:r>
            <a:br>
              <a:rPr lang="ru-RU" sz="4000" b="1" dirty="0"/>
            </a:br>
            <a:r>
              <a:rPr lang="ru-RU" sz="4000" b="1" dirty="0"/>
              <a:t>прошел 25 ноября 2018 года</a:t>
            </a:r>
            <a:r>
              <a:rPr lang="en-US" sz="4000" b="1" dirty="0"/>
              <a:t> 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в городе Минске</a:t>
            </a:r>
            <a:endParaRPr lang="x-none" sz="4000" dirty="0"/>
          </a:p>
        </p:txBody>
      </p:sp>
      <p:pic>
        <p:nvPicPr>
          <p:cNvPr id="2054" name="Picture 6" descr="ÐÐ°ÑÑÐ¸Ð½ÐºÐ¸ Ð¿Ð¾ Ð·Ð°Ð¿ÑÐ¾ÑÑ ÐÐµÑÑÐºÐ¾Ðµ ÐÐ²ÑÐ¾Ð²Ð¸Ð´ÐµÐ½Ð¸Ðµ-2018 logo">
            <a:extLst>
              <a:ext uri="{FF2B5EF4-FFF2-40B4-BE49-F238E27FC236}">
                <a16:creationId xmlns:a16="http://schemas.microsoft.com/office/drawing/2014/main" xmlns="" id="{674467C5-F4AA-4817-8FAB-8140E44CF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15" y="819068"/>
            <a:ext cx="5913703" cy="329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1CCABCF-9FC0-49E6-972D-BA86A935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9422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´ÐµÑÑÐºÐ¾Ðµ ÐÐ²ÑÐ¾Ð²Ð¸Ð´ÐµÐ½Ð¸Ðµ ÑÑÑÑÑÐ°Ð»ÑÐ½ÑÐ¹ Ð¼Ð¸ÐºÑÐ¾ÑÐ¾Ð½">
            <a:extLst>
              <a:ext uri="{FF2B5EF4-FFF2-40B4-BE49-F238E27FC236}">
                <a16:creationId xmlns:a16="http://schemas.microsoft.com/office/drawing/2014/main" xmlns="" id="{4024D844-EED7-4627-8941-C1D62498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220" y="4338571"/>
            <a:ext cx="2921736" cy="19478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20" y="750516"/>
            <a:ext cx="11074796" cy="7950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Международный детский конкурс песни «Евровидение-2018»</a:t>
            </a:r>
            <a:endParaRPr lang="x-none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5523778" y="1853307"/>
            <a:ext cx="5729438" cy="3709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dirty="0"/>
              <a:t>Организатор и координатор конкурса – </a:t>
            </a:r>
            <a:r>
              <a:rPr lang="ru-RU" b="1" dirty="0"/>
              <a:t>Национальная государственная телерадиокомпания</a:t>
            </a:r>
            <a:r>
              <a:rPr lang="ru-RU" dirty="0"/>
              <a:t>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dirty="0"/>
              <a:t>Главный приз конкурса – </a:t>
            </a:r>
            <a:r>
              <a:rPr lang="ru-RU" b="1" dirty="0"/>
              <a:t>хрустальный микрофон</a:t>
            </a:r>
            <a:r>
              <a:rPr lang="ru-RU" dirty="0"/>
              <a:t>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dirty="0"/>
              <a:t>Приняли участие – представители </a:t>
            </a:r>
            <a:r>
              <a:rPr lang="ru-RU" b="1" dirty="0"/>
              <a:t>20 стран </a:t>
            </a:r>
            <a:r>
              <a:rPr lang="ru-RU" dirty="0"/>
              <a:t>(рекордное количество стран-участников за всю историю конкурса).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ru-RU" dirty="0"/>
              <a:t>Конкурсант от Республики Беларусь – </a:t>
            </a:r>
            <a:r>
              <a:rPr lang="ru-RU" b="1" dirty="0"/>
              <a:t>Даниэль </a:t>
            </a:r>
            <a:r>
              <a:rPr lang="ru-RU" b="1" dirty="0" err="1"/>
              <a:t>Ястремский</a:t>
            </a:r>
            <a:r>
              <a:rPr lang="ru-RU" dirty="0"/>
              <a:t>.</a:t>
            </a:r>
            <a:endParaRPr lang="x-none" dirty="0"/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dirty="0"/>
              <a:t>Победитель детского «Евровидения-2018» – </a:t>
            </a:r>
            <a:r>
              <a:rPr lang="ru-RU" b="1" dirty="0"/>
              <a:t>Роксана </a:t>
            </a:r>
            <a:r>
              <a:rPr lang="ru-RU" b="1" dirty="0" err="1"/>
              <a:t>Венгель</a:t>
            </a:r>
            <a:r>
              <a:rPr lang="ru-RU" b="1" dirty="0"/>
              <a:t> </a:t>
            </a:r>
            <a:r>
              <a:rPr lang="ru-RU" dirty="0"/>
              <a:t>(Польша).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2F2D8FEF-9AB3-4EF7-BC29-A27FDF101D24}"/>
              </a:ext>
            </a:extLst>
          </p:cNvPr>
          <p:cNvGrpSpPr/>
          <p:nvPr/>
        </p:nvGrpSpPr>
        <p:grpSpPr>
          <a:xfrm>
            <a:off x="707938" y="1553628"/>
            <a:ext cx="4572000" cy="4556904"/>
            <a:chOff x="528257" y="829056"/>
            <a:chExt cx="5224303" cy="4925568"/>
          </a:xfrm>
        </p:grpSpPr>
        <p:pic>
          <p:nvPicPr>
            <p:cNvPr id="7" name="Picture 2" descr="https://www.belta.by/uploads/lotus/news/000027_25E8DB19678CF3A64325835200558D31_112867.jpg">
              <a:extLst>
                <a:ext uri="{FF2B5EF4-FFF2-40B4-BE49-F238E27FC236}">
                  <a16:creationId xmlns:a16="http://schemas.microsoft.com/office/drawing/2014/main" xmlns="" id="{EEE4B8D1-5E01-4AD4-B564-2D0E25B929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4" b="12088"/>
            <a:stretch/>
          </p:blipFill>
          <p:spPr bwMode="auto">
            <a:xfrm>
              <a:off x="528257" y="829056"/>
              <a:ext cx="5224303" cy="4925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0B435639-C75B-4838-A74A-82A07F6F36F7}"/>
                </a:ext>
              </a:extLst>
            </p:cNvPr>
            <p:cNvSpPr/>
            <p:nvPr/>
          </p:nvSpPr>
          <p:spPr>
            <a:xfrm>
              <a:off x="621792" y="5474208"/>
              <a:ext cx="1645920" cy="280416"/>
            </a:xfrm>
            <a:prstGeom prst="rect">
              <a:avLst/>
            </a:prstGeom>
            <a:gradFill flip="none" rotWithShape="1">
              <a:gsLst>
                <a:gs pos="0">
                  <a:srgbClr val="204D6E"/>
                </a:gs>
                <a:gs pos="100000">
                  <a:srgbClr val="2A5F7F"/>
                </a:gs>
              </a:gsLst>
              <a:lin ang="0" scaled="1"/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AFD4044-4C33-44D4-BA36-0BB347C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0725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C8766ED8-BEB5-4436-AC0C-7175DC4BB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637" y="1990298"/>
            <a:ext cx="639100" cy="6275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¡ÑÐµÐ½Ð° Ð´ÐµÑÑÐºÐ¾Ð³Ð¾ ÐÐ²ÑÐ¾Ð²Ð¸Ð´ÐµÐ½Ð¸Ñ 2018">
            <a:extLst>
              <a:ext uri="{FF2B5EF4-FFF2-40B4-BE49-F238E27FC236}">
                <a16:creationId xmlns:a16="http://schemas.microsoft.com/office/drawing/2014/main" xmlns="" id="{8F55C23F-08EE-4182-A6C4-4E547D65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7" y="1545517"/>
            <a:ext cx="6055955" cy="35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 Ð¾ÐºÑÐ°Ð½Ð° ÐÐµÐ½Ð³ÐµÐ»Ñ">
            <a:extLst>
              <a:ext uri="{FF2B5EF4-FFF2-40B4-BE49-F238E27FC236}">
                <a16:creationId xmlns:a16="http://schemas.microsoft.com/office/drawing/2014/main" xmlns="" id="{EEED9245-8458-4B58-BB7A-E742E7FD4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1" t="7923" r="30639"/>
          <a:stretch/>
        </p:blipFill>
        <p:spPr bwMode="auto">
          <a:xfrm>
            <a:off x="804969" y="4146026"/>
            <a:ext cx="2435949" cy="233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Ð°ÑÑÐ¸Ð½ÐºÐ¸ Ð¿Ð¾ Ð·Ð°Ð¿ÑÐ¾ÑÑ 3:01 Roksana WÄgiel - Anyone I Want To Be - Poland ðµð± - Official Music Video - Junior Eurovision 2018">
            <a:hlinkClick r:id="rId7"/>
            <a:extLst>
              <a:ext uri="{FF2B5EF4-FFF2-40B4-BE49-F238E27FC236}">
                <a16:creationId xmlns:a16="http://schemas.microsoft.com/office/drawing/2014/main" xmlns="" id="{180C46ED-BC90-4EB8-B565-8736628ED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404095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Ð°ÑÑÐ¸Ð½ÐºÐ¸ Ð¿Ð¾ Ð·Ð°Ð¿ÑÐ¾ÑÑ 15  3:23 Daniel Yastremski - Time - Belarus ð§ð¾- Official Music Video - Junior Eurovision 2018">
            <a:hlinkClick r:id="rId10"/>
            <a:extLst>
              <a:ext uri="{FF2B5EF4-FFF2-40B4-BE49-F238E27FC236}">
                <a16:creationId xmlns:a16="http://schemas.microsoft.com/office/drawing/2014/main" xmlns="" id="{930C37CE-5A4E-4AEF-96E5-EA3A32D4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031" y="3920823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065E972-76EB-46CD-8FAD-0CA817B6727F}"/>
              </a:ext>
            </a:extLst>
          </p:cNvPr>
          <p:cNvSpPr/>
          <p:nvPr/>
        </p:nvSpPr>
        <p:spPr>
          <a:xfrm>
            <a:off x="8187031" y="5678717"/>
            <a:ext cx="3523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Даниэль </a:t>
            </a:r>
            <a:r>
              <a:rPr lang="ru-RU" dirty="0" err="1"/>
              <a:t>Ястремский</a:t>
            </a:r>
            <a:r>
              <a:rPr lang="ru-RU" dirty="0"/>
              <a:t> (Беларусь), </a:t>
            </a:r>
            <a:br>
              <a:rPr lang="ru-RU" dirty="0"/>
            </a:br>
            <a:r>
              <a:rPr lang="ru-RU" dirty="0"/>
              <a:t>песня «</a:t>
            </a:r>
            <a:r>
              <a:rPr lang="en-US" dirty="0"/>
              <a:t>Time</a:t>
            </a:r>
            <a:r>
              <a:rPr lang="ru-RU" dirty="0"/>
              <a:t>»</a:t>
            </a:r>
            <a:r>
              <a:rPr lang="en-US" dirty="0"/>
              <a:t> 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0098972-5B48-4A39-BCC0-E302EE625408}"/>
              </a:ext>
            </a:extLst>
          </p:cNvPr>
          <p:cNvSpPr/>
          <p:nvPr/>
        </p:nvSpPr>
        <p:spPr>
          <a:xfrm>
            <a:off x="8439317" y="3205767"/>
            <a:ext cx="3572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Роксана </a:t>
            </a:r>
            <a:r>
              <a:rPr lang="ru-RU" dirty="0" err="1"/>
              <a:t>Венгель</a:t>
            </a:r>
            <a:r>
              <a:rPr lang="ru-RU" dirty="0"/>
              <a:t> (Польша), </a:t>
            </a:r>
            <a:br>
              <a:rPr lang="ru-RU" dirty="0"/>
            </a:br>
            <a:r>
              <a:rPr lang="ru-RU" dirty="0"/>
              <a:t>песня «</a:t>
            </a:r>
            <a:r>
              <a:rPr lang="en-US" dirty="0"/>
              <a:t>Anyone I Want To Be</a:t>
            </a:r>
            <a:r>
              <a:rPr lang="ru-RU" dirty="0"/>
              <a:t>»</a:t>
            </a:r>
            <a:r>
              <a:rPr lang="en-US" dirty="0"/>
              <a:t> </a:t>
            </a:r>
            <a:endParaRPr lang="ru-RU" dirty="0"/>
          </a:p>
        </p:txBody>
      </p:sp>
      <p:sp>
        <p:nvSpPr>
          <p:cNvPr id="23" name="Заголовок 9">
            <a:extLst>
              <a:ext uri="{FF2B5EF4-FFF2-40B4-BE49-F238E27FC236}">
                <a16:creationId xmlns:a16="http://schemas.microsoft.com/office/drawing/2014/main" xmlns="" id="{8610867F-2969-4353-AFC1-DCDD82DC94FD}"/>
              </a:ext>
            </a:extLst>
          </p:cNvPr>
          <p:cNvSpPr txBox="1">
            <a:spLocks/>
          </p:cNvSpPr>
          <p:nvPr/>
        </p:nvSpPr>
        <p:spPr>
          <a:xfrm>
            <a:off x="178420" y="750516"/>
            <a:ext cx="11074796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/>
              <a:t>Международный детский конкурс песни «Евровидение-2018»</a:t>
            </a:r>
            <a:endParaRPr lang="x-none" sz="3200" dirty="0"/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33BF9C5B-8ED4-4A73-A126-54DC93FF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pic>
        <p:nvPicPr>
          <p:cNvPr id="25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9BEF6189-5FD8-4E8C-B66E-B5ED49ED5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637" y="4507026"/>
            <a:ext cx="639100" cy="6275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176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C004136-7531-4875-BFB6-D23C0AC686E0}"/>
              </a:ext>
            </a:extLst>
          </p:cNvPr>
          <p:cNvSpPr/>
          <p:nvPr/>
        </p:nvSpPr>
        <p:spPr>
          <a:xfrm>
            <a:off x="7841551" y="2445353"/>
            <a:ext cx="3718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«</a:t>
            </a:r>
            <a:r>
              <a:rPr lang="ru-RU" sz="2400" b="1" i="1" dirty="0"/>
              <a:t>Вы уже победители!</a:t>
            </a:r>
            <a:r>
              <a:rPr lang="ru-RU" sz="2400" dirty="0"/>
              <a:t>» - Александр Лукашенко встретился с участниками детского «Евровидения» </a:t>
            </a:r>
            <a:br>
              <a:rPr lang="ru-RU" sz="2400" dirty="0"/>
            </a:br>
            <a:r>
              <a:rPr lang="ru-RU" sz="2400" b="1" dirty="0"/>
              <a:t>20 ноября </a:t>
            </a:r>
            <a:r>
              <a:rPr lang="ru-RU" sz="2400" dirty="0"/>
              <a:t>во Дворце Независимости. </a:t>
            </a:r>
            <a:endParaRPr lang="x-none" sz="2400" dirty="0"/>
          </a:p>
        </p:txBody>
      </p:sp>
      <p:pic>
        <p:nvPicPr>
          <p:cNvPr id="9218" name="Picture 2" descr="ÐÐ»ÐµÐºÑÐ°Ð½Ð´Ñ ÐÑÐºÐ°ÑÐµÐ½ÐºÐ¾ Ñ Ñ ÑÑÐ°ÑÑÐ½Ð¸ÐºÐ°Ð¼Ð¸ Ð´ÐµÑÑÐºÐ¾Ð³Ð¾ &quot;ÐÐ²ÑÐ¾Ð²Ð¸Ð´ÐµÐ½Ð¸Ñ&quot;">
            <a:extLst>
              <a:ext uri="{FF2B5EF4-FFF2-40B4-BE49-F238E27FC236}">
                <a16:creationId xmlns:a16="http://schemas.microsoft.com/office/drawing/2014/main" xmlns="" id="{2D3674D9-A396-46BD-85B1-ED409B02D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1" y="1825932"/>
            <a:ext cx="7034382" cy="391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9">
            <a:extLst>
              <a:ext uri="{FF2B5EF4-FFF2-40B4-BE49-F238E27FC236}">
                <a16:creationId xmlns:a16="http://schemas.microsoft.com/office/drawing/2014/main" xmlns="" id="{30FBF2D3-2932-42B1-B415-464E5BC8E16C}"/>
              </a:ext>
            </a:extLst>
          </p:cNvPr>
          <p:cNvSpPr txBox="1">
            <a:spLocks/>
          </p:cNvSpPr>
          <p:nvPr/>
        </p:nvSpPr>
        <p:spPr>
          <a:xfrm>
            <a:off x="178420" y="750516"/>
            <a:ext cx="11074796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/>
              <a:t>Международный детский конкурс песни «Евровидение-2018»</a:t>
            </a:r>
            <a:endParaRPr lang="x-none" sz="32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C9B3C8-0459-4ECF-A03B-E83191B7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304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C004136-7531-4875-BFB6-D23C0AC686E0}"/>
              </a:ext>
            </a:extLst>
          </p:cNvPr>
          <p:cNvSpPr/>
          <p:nvPr/>
        </p:nvSpPr>
        <p:spPr>
          <a:xfrm>
            <a:off x="7633031" y="1220638"/>
            <a:ext cx="3718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23 ноября 2018 года</a:t>
            </a:r>
          </a:p>
          <a:p>
            <a:endParaRPr lang="ru-RU" sz="2400" dirty="0"/>
          </a:p>
          <a:p>
            <a:r>
              <a:rPr lang="ru-RU" sz="2400" dirty="0"/>
              <a:t>Республиканский семинар-совещание о повышении эффективности строительного комплекса Беларуси</a:t>
            </a:r>
            <a:endParaRPr lang="x-none" sz="2400" dirty="0"/>
          </a:p>
        </p:txBody>
      </p:sp>
      <p:pic>
        <p:nvPicPr>
          <p:cNvPr id="11266" name="Picture 2" descr="http://president.gov.by/uploads/images/2018/November/6658.jpg">
            <a:extLst>
              <a:ext uri="{FF2B5EF4-FFF2-40B4-BE49-F238E27FC236}">
                <a16:creationId xmlns:a16="http://schemas.microsoft.com/office/drawing/2014/main" xmlns="" id="{AA9763AB-7037-413C-AA38-9A3E5B1FD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46" y="982781"/>
            <a:ext cx="6633078" cy="379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B8A6427-91B3-4B81-9FD2-86A5254D81A6}"/>
              </a:ext>
            </a:extLst>
          </p:cNvPr>
          <p:cNvSpPr/>
          <p:nvPr/>
        </p:nvSpPr>
        <p:spPr>
          <a:xfrm>
            <a:off x="624467" y="4934298"/>
            <a:ext cx="114268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Президент Республики Беларусь  Александр Лукашенко поставил задачу Правительству совместно с облисполкомами и Минским горисполкомом увеличить объемы строительства жилья для многодетных семей: «Вместе с банками определите необходимые источники финансирования, за два последующих года ликвидируйте образовавшуюся очередь и выйдите на обеспечение многодетных семей жильем в течение одного года, как это предусмотрено Указом № 13».</a:t>
            </a:r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681D6BF-550B-46F0-A1A9-6C6172B1C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12117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303</Words>
  <Application>Microsoft Office PowerPoint</Application>
  <PresentationFormat>Произвольный</PresentationFormat>
  <Paragraphs>42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ПРОЕКТ  «Школа Активного Гражданина»</vt:lpstr>
      <vt:lpstr>Благотворительная акция «Наши дети» под патронатом Президента Республики Беларусь</vt:lpstr>
      <vt:lpstr>Итоги акции «Наши дети» в 2017 году</vt:lpstr>
      <vt:lpstr>Итоги акции «Наши дети» в 2017 году</vt:lpstr>
      <vt:lpstr>Международный детский конкурс песни «Евровидение-2018»  прошел 25 ноября 2018 года  в городе Минске</vt:lpstr>
      <vt:lpstr>Международный детский конкурс песни «Евровидение-2018»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Tryam</cp:lastModifiedBy>
  <cp:revision>40</cp:revision>
  <cp:lastPrinted>2018-12-07T06:48:34Z</cp:lastPrinted>
  <dcterms:created xsi:type="dcterms:W3CDTF">2018-12-03T10:14:15Z</dcterms:created>
  <dcterms:modified xsi:type="dcterms:W3CDTF">2018-12-10T08:07:41Z</dcterms:modified>
</cp:coreProperties>
</file>