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7FD6A8-0C74-42AD-825F-8370EA9B28E4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«Скажем вместе «нет» </a:t>
            </a:r>
            <a:r>
              <a:rPr lang="ru-RU" sz="6000" dirty="0" err="1" smtClean="0">
                <a:solidFill>
                  <a:srgbClr val="002060"/>
                </a:solidFill>
              </a:rPr>
              <a:t>табакокурению</a:t>
            </a:r>
            <a:r>
              <a:rPr lang="ru-RU" sz="6000" dirty="0" smtClean="0">
                <a:solidFill>
                  <a:srgbClr val="002060"/>
                </a:solidFill>
              </a:rPr>
              <a:t>»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509120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к</a:t>
            </a:r>
            <a:r>
              <a:rPr lang="ru-RU" sz="3600" b="1" dirty="0" smtClean="0">
                <a:solidFill>
                  <a:srgbClr val="002060"/>
                </a:solidFill>
              </a:rPr>
              <a:t> Международному дню отказа от курения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(виртуальный обзор литературы)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6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628800"/>
            <a:ext cx="1018456" cy="148878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0"/>
            <a:ext cx="4392488" cy="6669360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sz="2600" b="1" i="1" dirty="0" smtClean="0">
                <a:solidFill>
                  <a:srgbClr val="002060"/>
                </a:solidFill>
              </a:rPr>
              <a:t>Планета здоровья/ сост. </a:t>
            </a:r>
            <a:r>
              <a:rPr lang="ru-RU" sz="2600" b="1" i="1" dirty="0" err="1" smtClean="0">
                <a:solidFill>
                  <a:srgbClr val="002060"/>
                </a:solidFill>
              </a:rPr>
              <a:t>Н.С.Криволап</a:t>
            </a:r>
            <a:r>
              <a:rPr lang="ru-RU" sz="2600" b="1" i="1" dirty="0" smtClean="0">
                <a:solidFill>
                  <a:srgbClr val="002060"/>
                </a:solidFill>
              </a:rPr>
              <a:t>.- Мн.: </a:t>
            </a:r>
            <a:r>
              <a:rPr lang="ru-RU" sz="2600" b="1" i="1" dirty="0" err="1" smtClean="0">
                <a:solidFill>
                  <a:srgbClr val="002060"/>
                </a:solidFill>
              </a:rPr>
              <a:t>Красико-Принт</a:t>
            </a:r>
            <a:r>
              <a:rPr lang="ru-RU" sz="2600" b="1" i="1" dirty="0" smtClean="0">
                <a:solidFill>
                  <a:srgbClr val="002060"/>
                </a:solidFill>
              </a:rPr>
              <a:t>, 2005.- 128 с.- (Деятельность классного руководителя).</a:t>
            </a:r>
          </a:p>
          <a:p>
            <a:pPr marL="137160" indent="0">
              <a:buNone/>
            </a:pP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</a:rPr>
              <a:t>   Здоровье – великое благо. Здоровый человек готов осуществить самые смелые и прекрасные замыслы. На пути к оздоровлению самым главным является отказ от вредных привычек и приобретение новых, полезных. Здоровье должно стать стилем жизни, традицией, культурой.</a:t>
            </a:r>
          </a:p>
          <a:p>
            <a:pPr marL="137160" indent="0">
              <a:buNone/>
            </a:pPr>
            <a:r>
              <a:rPr lang="ru-RU" sz="2600" b="1">
                <a:solidFill>
                  <a:srgbClr val="002060"/>
                </a:solidFill>
              </a:rPr>
              <a:t> </a:t>
            </a:r>
            <a:r>
              <a:rPr lang="ru-RU" sz="2600" b="1" smtClean="0">
                <a:solidFill>
                  <a:srgbClr val="002060"/>
                </a:solidFill>
              </a:rPr>
              <a:t>   В </a:t>
            </a:r>
            <a:r>
              <a:rPr lang="ru-RU" sz="2600" b="1" dirty="0" smtClean="0">
                <a:solidFill>
                  <a:srgbClr val="002060"/>
                </a:solidFill>
              </a:rPr>
              <a:t>книге представлены материалы для организации мероприятий по борьбе с курением.</a:t>
            </a:r>
            <a:endParaRPr lang="ru-RU" sz="26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Documents and Settings\Администратор\Мои документы\1 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88843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099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144" y="116632"/>
            <a:ext cx="8854351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</a:t>
            </a: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ноября Международный день отказа от курения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396425"/>
            <a:ext cx="4186808" cy="5184576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Ежегодно в третий четверг </a:t>
            </a:r>
            <a:r>
              <a:rPr lang="ru-RU" b="1" i="1" dirty="0" smtClean="0">
                <a:solidFill>
                  <a:srgbClr val="002060"/>
                </a:solidFill>
              </a:rPr>
              <a:t>ноября </a:t>
            </a:r>
            <a:r>
              <a:rPr lang="ru-RU" b="1" i="1" dirty="0">
                <a:solidFill>
                  <a:srgbClr val="002060"/>
                </a:solidFill>
              </a:rPr>
              <a:t>в ряде стран мира отмечается Международный день отказа от курения (</a:t>
            </a:r>
            <a:r>
              <a:rPr lang="ru-RU" b="1" i="1" dirty="0" err="1">
                <a:solidFill>
                  <a:srgbClr val="002060"/>
                </a:solidFill>
              </a:rPr>
              <a:t>No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Smoking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Day</a:t>
            </a:r>
            <a:r>
              <a:rPr lang="ru-RU" b="1" i="1" dirty="0">
                <a:solidFill>
                  <a:srgbClr val="002060"/>
                </a:solidFill>
              </a:rPr>
              <a:t>). Он был установлен Американским онкологическим обществом (</a:t>
            </a:r>
            <a:r>
              <a:rPr lang="ru-RU" b="1" i="1" dirty="0" err="1">
                <a:solidFill>
                  <a:srgbClr val="002060"/>
                </a:solidFill>
              </a:rPr>
              <a:t>American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Cancer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Society</a:t>
            </a:r>
            <a:r>
              <a:rPr lang="ru-RU" b="1" i="1" dirty="0">
                <a:solidFill>
                  <a:srgbClr val="002060"/>
                </a:solidFill>
              </a:rPr>
              <a:t>) в 1977 году. </a:t>
            </a:r>
          </a:p>
          <a:p>
            <a:pPr marL="137160" indent="0">
              <a:buNone/>
            </a:pP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145" y="6211669"/>
            <a:ext cx="3604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7"/>
            <a:ext cx="4104456" cy="524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940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ничего проще, чем бросить курить – я сам делал это сотни </a:t>
            </a:r>
            <a:r>
              <a:rPr lang="ru-RU" sz="3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раз.</a:t>
            </a:r>
            <a:r>
              <a:rPr lang="ru-RU" sz="3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Марк Твен</a:t>
            </a:r>
            <a:endParaRPr lang="ru-RU" sz="3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72816"/>
            <a:ext cx="8712968" cy="489654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b="1" i="1" dirty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916832"/>
            <a:ext cx="881591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информации ВОЗ, 90% курильщиков умирают от рака легких, остальные 10% расстаются с жизнью в результате хронического бронхита, ишемической болезни сердца и других заболеваний, связанных с курением. 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прогнозам специалистов все той же ВОЗ, через 6 лет в мире раз в секунду будет умирать один курильщик. Давайте скажем сигарете нет и будем бороться с никотиновой зависимостью вместе.</a:t>
            </a:r>
          </a:p>
          <a:p>
            <a:endParaRPr lang="ru-RU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62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3312368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002060"/>
                </a:solidFill>
              </a:rPr>
              <a:t>Уважаемые читатели! Предлагаем Вашему вниманию книги из фонда нашей библиотеки.</a:t>
            </a:r>
            <a:endParaRPr lang="ru-RU" sz="4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76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284984"/>
            <a:ext cx="145050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88640"/>
            <a:ext cx="5076056" cy="6552728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200" b="1" i="1" dirty="0" err="1" smtClean="0">
                <a:solidFill>
                  <a:srgbClr val="002060"/>
                </a:solidFill>
              </a:rPr>
              <a:t>Зубович</a:t>
            </a:r>
            <a:r>
              <a:rPr lang="ru-RU" sz="2200" b="1" i="1" dirty="0" smtClean="0">
                <a:solidFill>
                  <a:srgbClr val="002060"/>
                </a:solidFill>
              </a:rPr>
              <a:t>, В.К. Курение и здоровье/ </a:t>
            </a:r>
            <a:r>
              <a:rPr lang="ru-RU" sz="2200" b="1" i="1" dirty="0" err="1" smtClean="0">
                <a:solidFill>
                  <a:srgbClr val="002060"/>
                </a:solidFill>
              </a:rPr>
              <a:t>В.К.Зубович</a:t>
            </a:r>
            <a:r>
              <a:rPr lang="ru-RU" sz="2200" b="1" i="1" dirty="0" smtClean="0">
                <a:solidFill>
                  <a:srgbClr val="002060"/>
                </a:solidFill>
              </a:rPr>
              <a:t>.- </a:t>
            </a:r>
            <a:r>
              <a:rPr lang="ru-RU" sz="2200" b="1" i="1" dirty="0" err="1" smtClean="0">
                <a:solidFill>
                  <a:srgbClr val="002060"/>
                </a:solidFill>
              </a:rPr>
              <a:t>Мн.:Беларусь</a:t>
            </a:r>
            <a:r>
              <a:rPr lang="ru-RU" sz="2200" b="1" i="1" dirty="0" smtClean="0">
                <a:solidFill>
                  <a:srgbClr val="002060"/>
                </a:solidFill>
              </a:rPr>
              <a:t>, 1982.- 31 с.</a:t>
            </a:r>
          </a:p>
          <a:p>
            <a:pPr marL="137160" indent="0">
              <a:buNone/>
            </a:pP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</a:rPr>
              <a:t>    </a:t>
            </a:r>
            <a:r>
              <a:rPr lang="ru-RU" sz="2000" b="1" dirty="0" smtClean="0">
                <a:solidFill>
                  <a:srgbClr val="002060"/>
                </a:solidFill>
              </a:rPr>
              <a:t>Почему и как человек начинает курить? Однозначный ответ на эти вопросы дать трудно. В первую очередь следует напомнить о присущем человеку познавательном интересе – желании самому узнать, чем так привлекателен процесс курения. В детстве и юности, кроме того, очень хочется стать постарше, обзавестись «красивыми» привычками взрослых. Большое значение имеет обстановка в семье, школе, отношение к </a:t>
            </a:r>
            <a:r>
              <a:rPr lang="ru-RU" sz="2000" b="1" dirty="0" err="1" smtClean="0">
                <a:solidFill>
                  <a:srgbClr val="002060"/>
                </a:solidFill>
              </a:rPr>
              <a:t>табакокурению</a:t>
            </a:r>
            <a:r>
              <a:rPr lang="ru-RU" sz="2000" b="1" dirty="0" smtClean="0">
                <a:solidFill>
                  <a:srgbClr val="002060"/>
                </a:solidFill>
              </a:rPr>
              <a:t> окружающих.</a:t>
            </a:r>
          </a:p>
          <a:p>
            <a:pPr marL="13716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Книга знакомит читателей с влиянием курения на организм человека, рассказывает о его негативных сторонах действия.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Администратор\Мои документы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032448" cy="623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669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440" y="1196752"/>
            <a:ext cx="238660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96561"/>
            <a:ext cx="5076056" cy="6661439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sz="2600" b="1" i="1" dirty="0" err="1" smtClean="0">
                <a:solidFill>
                  <a:srgbClr val="002060"/>
                </a:solidFill>
              </a:rPr>
              <a:t>Ягодинский</a:t>
            </a:r>
            <a:r>
              <a:rPr lang="ru-RU" sz="2600" b="1" i="1" dirty="0" smtClean="0">
                <a:solidFill>
                  <a:srgbClr val="002060"/>
                </a:solidFill>
              </a:rPr>
              <a:t>, В.Н.</a:t>
            </a:r>
            <a:r>
              <a:rPr lang="ru-RU" sz="2600" b="1" i="1" dirty="0">
                <a:solidFill>
                  <a:srgbClr val="002060"/>
                </a:solidFill>
              </a:rPr>
              <a:t> </a:t>
            </a:r>
            <a:r>
              <a:rPr lang="ru-RU" sz="2600" b="1" i="1" dirty="0" smtClean="0">
                <a:solidFill>
                  <a:srgbClr val="002060"/>
                </a:solidFill>
              </a:rPr>
              <a:t>Школьнику о вреде никотина и алкоголя /</a:t>
            </a:r>
            <a:r>
              <a:rPr lang="ru-RU" sz="2600" b="1" i="1" dirty="0" err="1" smtClean="0">
                <a:solidFill>
                  <a:srgbClr val="002060"/>
                </a:solidFill>
              </a:rPr>
              <a:t>В.Н.Ягодинский</a:t>
            </a:r>
            <a:r>
              <a:rPr lang="ru-RU" sz="2600" b="1" i="1" dirty="0" smtClean="0">
                <a:solidFill>
                  <a:srgbClr val="002060"/>
                </a:solidFill>
              </a:rPr>
              <a:t>.- Мн.: Нар. </a:t>
            </a:r>
            <a:r>
              <a:rPr lang="ru-RU" sz="2600" b="1" i="1" dirty="0" err="1" smtClean="0">
                <a:solidFill>
                  <a:srgbClr val="002060"/>
                </a:solidFill>
              </a:rPr>
              <a:t>асвета</a:t>
            </a:r>
            <a:r>
              <a:rPr lang="ru-RU" sz="2600" b="1" i="1" dirty="0" smtClean="0">
                <a:solidFill>
                  <a:srgbClr val="002060"/>
                </a:solidFill>
              </a:rPr>
              <a:t>, 1986.- 104 с.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«Табак приносит вред телу, разрушает разум, отупляет целые нации.» (О. де Бальзак).  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Книга посвящена предупреждению курения и употребления алкоголя среди подростков. В ней приводятся данные о химическом составе табачного дыма и спиртных напитков, их вредных свойствах. Даются яркие картины тех зол, которыми грозят курение и пьянство: ущерб здоровью, изменение психики, снижение работоспособности, преступность и др.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Администратор\Мои документы\1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81642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545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068960"/>
            <a:ext cx="181054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92231"/>
            <a:ext cx="4989218" cy="674136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Смирнова, Е.С. Вместе скажем «нет»: руководство для родителей/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Е.С.Смирнова</a:t>
            </a:r>
            <a:r>
              <a:rPr lang="ru-RU" sz="2400" b="1" i="1" dirty="0" smtClean="0">
                <a:solidFill>
                  <a:srgbClr val="002060"/>
                </a:solidFill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Е.Н.Родионова</a:t>
            </a:r>
            <a:r>
              <a:rPr lang="ru-RU" sz="2400" b="1" i="1" dirty="0" smtClean="0">
                <a:solidFill>
                  <a:srgbClr val="002060"/>
                </a:solidFill>
              </a:rPr>
              <a:t>.- М.: ООО «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Кардогрупп</a:t>
            </a:r>
            <a:r>
              <a:rPr lang="ru-RU" sz="2400" b="1" i="1" dirty="0" smtClean="0">
                <a:solidFill>
                  <a:srgbClr val="002060"/>
                </a:solidFill>
              </a:rPr>
              <a:t>», 2003.- 31 с.</a:t>
            </a:r>
          </a:p>
          <a:p>
            <a:pPr marL="13716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  Ваш ребенок и сигарета – совместимо ли это?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Курение вредно для здоровья! Но разве мы внимаем советам?.. Нет, и курим вот уже более пяти веков.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В этом небольшом издании обсуждается очень наболевший и важный вопрос, касающийся здоровья детей: как защитить их от пагубной привычки, какой является сегодня курение.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Documents and Settings\Администратор\Мои документы\1 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88843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006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195456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-24519"/>
            <a:ext cx="4986756" cy="68407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Решительное НЕТ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табакокурению</a:t>
            </a:r>
            <a:r>
              <a:rPr lang="ru-RU" sz="2400" b="1" i="1" dirty="0" smtClean="0">
                <a:solidFill>
                  <a:srgbClr val="002060"/>
                </a:solidFill>
              </a:rPr>
              <a:t>: пособие для учителей и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кл</a:t>
            </a:r>
            <a:r>
              <a:rPr lang="ru-RU" sz="2400" b="1" i="1" dirty="0" smtClean="0">
                <a:solidFill>
                  <a:srgbClr val="002060"/>
                </a:solidFill>
              </a:rPr>
              <a:t>. рук.(с электронным приложением).- Мн.: ХНИО, 2007.- 72 с.</a:t>
            </a:r>
          </a:p>
          <a:p>
            <a:pPr marL="13716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 У человека всегда есть выбор: закурить впервые или воздержаться, повторить попытку или нет, курить или не курить, прекращать или продолжать курение.</a:t>
            </a:r>
          </a:p>
          <a:p>
            <a:pPr marL="13716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Цель данной книги – помочь подросткам самостоятельно сделать свой выбор по отношению к проблеме курения.</a:t>
            </a:r>
          </a:p>
          <a:p>
            <a:pPr marL="13716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 И как хочется, чтобы девизом сегодняшних школьников, завтрашних специалистов и молодых родителей, стало утверждение: «Я не курю, потому что это мой осознанный выбор».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Documents and Settings\Администратор\Мои документы\1 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88843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953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852936"/>
            <a:ext cx="253062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9868" y="166328"/>
            <a:ext cx="4464496" cy="6525344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400" b="1" i="1" dirty="0" err="1" smtClean="0">
                <a:solidFill>
                  <a:srgbClr val="002060"/>
                </a:solidFill>
              </a:rPr>
              <a:t>Прафілактыка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курэння</a:t>
            </a:r>
            <a:r>
              <a:rPr lang="ru-RU" sz="2400" b="1" i="1" dirty="0" smtClean="0">
                <a:solidFill>
                  <a:srgbClr val="002060"/>
                </a:solidFill>
              </a:rPr>
              <a:t>.-Мн.: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Беларускі</a:t>
            </a:r>
            <a:r>
              <a:rPr lang="ru-RU" sz="2400" b="1" i="1" dirty="0" smtClean="0">
                <a:solidFill>
                  <a:srgbClr val="002060"/>
                </a:solidFill>
              </a:rPr>
              <a:t> фонд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Сораса</a:t>
            </a:r>
            <a:r>
              <a:rPr lang="ru-RU" sz="2400" b="1" i="1" dirty="0" smtClean="0">
                <a:solidFill>
                  <a:srgbClr val="002060"/>
                </a:solidFill>
              </a:rPr>
              <a:t>, 1995.- 71 с.</a:t>
            </a:r>
          </a:p>
          <a:p>
            <a:pPr marL="137160" indent="0">
              <a:buNone/>
            </a:pPr>
            <a:r>
              <a:rPr lang="be-BY" sz="2400" b="1" dirty="0" smtClean="0">
                <a:solidFill>
                  <a:srgbClr val="002060"/>
                </a:solidFill>
              </a:rPr>
              <a:t>   Важна, каб людзі ўсвядомілі, якую небяспеку іх здароўю ўяўляе тытунь. Навучэнцы, якія маюць пачуццё ўласнай годнасці і здаровую самапавагу, лягчэй здолеюць адмовіцца ад спакусы закурыць. І калі вучні будуць разумець першасную важнасць «добрага самаадчування», яны такспма будуць пазбягаць тытунёвых вырабаў.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5122" name="Picture 2" descr="C:\Documents and Settings\Администратор\Мои документы\1 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10445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953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400</TotalTime>
  <Words>689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«Скажем вместе «нет» табакокурению»</vt:lpstr>
      <vt:lpstr>17 ноября Международный день отказа от курения </vt:lpstr>
      <vt:lpstr>Нет ничего проще, чем бросить курить – я сам делал это сотни раз.                                                     Марк Твен</vt:lpstr>
      <vt:lpstr>Уважаемые читатели! Предлагаем Вашему вниманию книги из фонда нашей библиотеки.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«Великий русский писатель»</dc:title>
  <dc:creator>User</dc:creator>
  <cp:lastModifiedBy>User</cp:lastModifiedBy>
  <cp:revision>46</cp:revision>
  <cp:lastPrinted>2016-11-17T12:55:05Z</cp:lastPrinted>
  <dcterms:created xsi:type="dcterms:W3CDTF">2016-05-05T08:42:48Z</dcterms:created>
  <dcterms:modified xsi:type="dcterms:W3CDTF">2018-11-21T10:49:54Z</dcterms:modified>
</cp:coreProperties>
</file>