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70" r:id="rId6"/>
    <p:sldId id="261" r:id="rId7"/>
    <p:sldId id="262" r:id="rId8"/>
    <p:sldId id="263" r:id="rId9"/>
    <p:sldId id="292" r:id="rId10"/>
    <p:sldId id="264" r:id="rId11"/>
    <p:sldId id="265" r:id="rId12"/>
    <p:sldId id="266" r:id="rId13"/>
    <p:sldId id="267" r:id="rId14"/>
    <p:sldId id="294" r:id="rId15"/>
    <p:sldId id="295" r:id="rId16"/>
    <p:sldId id="293" r:id="rId17"/>
    <p:sldId id="268" r:id="rId18"/>
    <p:sldId id="286" r:id="rId19"/>
    <p:sldId id="284" r:id="rId20"/>
    <p:sldId id="296" r:id="rId21"/>
    <p:sldId id="297" r:id="rId22"/>
    <p:sldId id="285" r:id="rId23"/>
    <p:sldId id="269" r:id="rId24"/>
    <p:sldId id="271" r:id="rId25"/>
    <p:sldId id="272" r:id="rId26"/>
    <p:sldId id="298" r:id="rId27"/>
    <p:sldId id="300" r:id="rId28"/>
    <p:sldId id="273" r:id="rId29"/>
    <p:sldId id="274" r:id="rId30"/>
    <p:sldId id="275" r:id="rId31"/>
    <p:sldId id="301" r:id="rId32"/>
    <p:sldId id="303" r:id="rId33"/>
    <p:sldId id="302" r:id="rId34"/>
    <p:sldId id="276" r:id="rId35"/>
    <p:sldId id="277" r:id="rId36"/>
    <p:sldId id="278" r:id="rId37"/>
    <p:sldId id="279" r:id="rId38"/>
    <p:sldId id="304" r:id="rId39"/>
    <p:sldId id="305" r:id="rId40"/>
    <p:sldId id="280" r:id="rId41"/>
    <p:sldId id="281" r:id="rId42"/>
    <p:sldId id="282" r:id="rId43"/>
    <p:sldId id="306" r:id="rId44"/>
    <p:sldId id="307" r:id="rId45"/>
    <p:sldId id="308" r:id="rId46"/>
    <p:sldId id="283" r:id="rId47"/>
    <p:sldId id="287" r:id="rId48"/>
    <p:sldId id="288" r:id="rId49"/>
    <p:sldId id="289" r:id="rId50"/>
    <p:sldId id="309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37" autoAdjust="0"/>
  </p:normalViewPr>
  <p:slideViewPr>
    <p:cSldViewPr>
      <p:cViewPr>
        <p:scale>
          <a:sx n="75" d="100"/>
          <a:sy n="75" d="100"/>
        </p:scale>
        <p:origin x="-102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97A2BF-C500-4427-A430-F3F39C4AE5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582AB5-D001-420E-830A-0EF0B75B4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D777BF-0253-46E8-9EBA-830AF2DD73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522491-14E4-43C5-8883-2086A1A88700}" type="slidenum">
              <a:rPr lang="ru-RU" altLang="nl-NL"/>
              <a:pPr/>
              <a:t>‹#›</a:t>
            </a:fld>
            <a:endParaRPr lang="ru-RU" altLang="nl-NL"/>
          </a:p>
        </p:txBody>
      </p:sp>
    </p:spTree>
    <p:extLst>
      <p:ext uri="{BB962C8B-B14F-4D97-AF65-F5344CB8AC3E}">
        <p14:creationId xmlns:p14="http://schemas.microsoft.com/office/powerpoint/2010/main" val="151519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0C1EF2-6EB7-408C-AD7E-A69DCDB4E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56DCD4-8702-455B-BA85-724146BBF3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1CC938-7CFC-4194-80D3-0B5E5C063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7C1357-635A-43C7-8D18-F62F90726BC3}" type="slidenum">
              <a:rPr lang="ru-RU" altLang="nl-NL"/>
              <a:pPr/>
              <a:t>‹#›</a:t>
            </a:fld>
            <a:endParaRPr lang="ru-RU" altLang="nl-NL"/>
          </a:p>
        </p:txBody>
      </p:sp>
    </p:spTree>
    <p:extLst>
      <p:ext uri="{BB962C8B-B14F-4D97-AF65-F5344CB8AC3E}">
        <p14:creationId xmlns:p14="http://schemas.microsoft.com/office/powerpoint/2010/main" val="166376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4853FE-B489-4335-86B9-42EE71BC2A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08E43A-6F31-41D6-8D9C-4FDF88A33F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38CE12-8C8E-4B57-B874-349BE0E501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7EF77-F603-4A98-8C0C-FB7E497152B3}" type="slidenum">
              <a:rPr lang="ru-RU" altLang="nl-NL"/>
              <a:pPr/>
              <a:t>‹#›</a:t>
            </a:fld>
            <a:endParaRPr lang="ru-RU" altLang="nl-NL"/>
          </a:p>
        </p:txBody>
      </p:sp>
    </p:spTree>
    <p:extLst>
      <p:ext uri="{BB962C8B-B14F-4D97-AF65-F5344CB8AC3E}">
        <p14:creationId xmlns:p14="http://schemas.microsoft.com/office/powerpoint/2010/main" val="2500606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2F336D-419A-405B-BB7E-EC4A409A6A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9559E5-5E77-41A6-80A0-547A474C9B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42C784-E1C0-49F9-9888-9DA82FA65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27DCC-67DB-4515-89F1-F8087E6C715C}" type="slidenum">
              <a:rPr lang="ru-RU" altLang="nl-NL"/>
              <a:pPr/>
              <a:t>‹#›</a:t>
            </a:fld>
            <a:endParaRPr lang="ru-RU" altLang="nl-NL"/>
          </a:p>
        </p:txBody>
      </p:sp>
    </p:spTree>
    <p:extLst>
      <p:ext uri="{BB962C8B-B14F-4D97-AF65-F5344CB8AC3E}">
        <p14:creationId xmlns:p14="http://schemas.microsoft.com/office/powerpoint/2010/main" val="231575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27FB41-81D6-4F32-BBA9-3285095B01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F74769-DF94-4844-8CBB-986ED63F0C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BEC1A3-7194-48AB-85BF-573BA9519B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77F2E4-69CD-4C83-ABD4-0DFCCC8BA005}" type="slidenum">
              <a:rPr lang="ru-RU" altLang="nl-NL"/>
              <a:pPr/>
              <a:t>‹#›</a:t>
            </a:fld>
            <a:endParaRPr lang="ru-RU" altLang="nl-NL"/>
          </a:p>
        </p:txBody>
      </p:sp>
    </p:spTree>
    <p:extLst>
      <p:ext uri="{BB962C8B-B14F-4D97-AF65-F5344CB8AC3E}">
        <p14:creationId xmlns:p14="http://schemas.microsoft.com/office/powerpoint/2010/main" val="3118917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9BD8D-49D6-4FB2-863C-37EE7E86F6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1D196-56E4-4DEE-B742-AAB7F8F5FF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2487D2-A320-4F4D-A656-9AAEECB0BC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87B71-2C6F-4E47-8DDA-59AA8606F145}" type="slidenum">
              <a:rPr lang="ru-RU" altLang="nl-NL"/>
              <a:pPr/>
              <a:t>‹#›</a:t>
            </a:fld>
            <a:endParaRPr lang="ru-RU" altLang="nl-NL"/>
          </a:p>
        </p:txBody>
      </p:sp>
    </p:spTree>
    <p:extLst>
      <p:ext uri="{BB962C8B-B14F-4D97-AF65-F5344CB8AC3E}">
        <p14:creationId xmlns:p14="http://schemas.microsoft.com/office/powerpoint/2010/main" val="170262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88D5BC5-E074-4214-87D9-55368E6DC9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578826-963C-450A-9798-8268113F28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8DC72B4-938F-4DDB-9650-5FB865286E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B387C1-4696-4AC2-A84C-5854DAF82E8C}" type="slidenum">
              <a:rPr lang="ru-RU" altLang="nl-NL"/>
              <a:pPr/>
              <a:t>‹#›</a:t>
            </a:fld>
            <a:endParaRPr lang="ru-RU" altLang="nl-NL"/>
          </a:p>
        </p:txBody>
      </p:sp>
    </p:spTree>
    <p:extLst>
      <p:ext uri="{BB962C8B-B14F-4D97-AF65-F5344CB8AC3E}">
        <p14:creationId xmlns:p14="http://schemas.microsoft.com/office/powerpoint/2010/main" val="2399591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6822471-FC5B-422E-ACE4-4E15EE742E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1C71AFA-9101-4FA5-8CDD-A872918C33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D3B8D7B-9630-45B1-8399-813DF2F94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7528B-F781-4911-8C0B-63F0BBDF7453}" type="slidenum">
              <a:rPr lang="ru-RU" altLang="nl-NL"/>
              <a:pPr/>
              <a:t>‹#›</a:t>
            </a:fld>
            <a:endParaRPr lang="ru-RU" altLang="nl-NL"/>
          </a:p>
        </p:txBody>
      </p:sp>
    </p:spTree>
    <p:extLst>
      <p:ext uri="{BB962C8B-B14F-4D97-AF65-F5344CB8AC3E}">
        <p14:creationId xmlns:p14="http://schemas.microsoft.com/office/powerpoint/2010/main" val="605854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EF4599-2F18-4B24-89CD-187AB82291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C74D0C4-DDC0-4C72-85F2-704FCDF40A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66F04E-9EEF-4BB9-80A1-7E046FD4A1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E7E7FD-A912-4573-A0C9-07548DBF3F39}" type="slidenum">
              <a:rPr lang="ru-RU" altLang="nl-NL"/>
              <a:pPr/>
              <a:t>‹#›</a:t>
            </a:fld>
            <a:endParaRPr lang="ru-RU" altLang="nl-NL"/>
          </a:p>
        </p:txBody>
      </p:sp>
    </p:spTree>
    <p:extLst>
      <p:ext uri="{BB962C8B-B14F-4D97-AF65-F5344CB8AC3E}">
        <p14:creationId xmlns:p14="http://schemas.microsoft.com/office/powerpoint/2010/main" val="324525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A9A4A0-78E7-4B22-803A-B1532E9991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35508F-839D-4325-B289-0D0EB5EC93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5F256C-AFDB-4AC8-B8AA-FD7A2844E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ABAD5F-A9A7-48DA-B265-D9D9C0379DBB}" type="slidenum">
              <a:rPr lang="ru-RU" altLang="nl-NL"/>
              <a:pPr/>
              <a:t>‹#›</a:t>
            </a:fld>
            <a:endParaRPr lang="ru-RU" altLang="nl-NL"/>
          </a:p>
        </p:txBody>
      </p:sp>
    </p:spTree>
    <p:extLst>
      <p:ext uri="{BB962C8B-B14F-4D97-AF65-F5344CB8AC3E}">
        <p14:creationId xmlns:p14="http://schemas.microsoft.com/office/powerpoint/2010/main" val="2350506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D1DF4-785B-4981-B7C2-4C192B6E65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7F1AD4-B11E-4922-985C-886CCE29FE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35819E-7058-4854-BBC0-F347398C47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3BC43-21A9-42FD-9286-5E40F72D5C47}" type="slidenum">
              <a:rPr lang="ru-RU" altLang="nl-NL"/>
              <a:pPr/>
              <a:t>‹#›</a:t>
            </a:fld>
            <a:endParaRPr lang="ru-RU" altLang="nl-NL"/>
          </a:p>
        </p:txBody>
      </p:sp>
    </p:spTree>
    <p:extLst>
      <p:ext uri="{BB962C8B-B14F-4D97-AF65-F5344CB8AC3E}">
        <p14:creationId xmlns:p14="http://schemas.microsoft.com/office/powerpoint/2010/main" val="340960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731F5C6-EC6E-4D26-8E55-8962295E0C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nl-NL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5B97D27-BDA3-46A2-A540-A26968445A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nl-NL"/>
              <a:t>Образец текста</a:t>
            </a:r>
          </a:p>
          <a:p>
            <a:pPr lvl="1"/>
            <a:r>
              <a:rPr lang="ru-RU" altLang="nl-NL"/>
              <a:t>Второй уровень</a:t>
            </a:r>
          </a:p>
          <a:p>
            <a:pPr lvl="2"/>
            <a:r>
              <a:rPr lang="ru-RU" altLang="nl-NL"/>
              <a:t>Третий уровень</a:t>
            </a:r>
          </a:p>
          <a:p>
            <a:pPr lvl="3"/>
            <a:r>
              <a:rPr lang="ru-RU" altLang="nl-NL"/>
              <a:t>Четвертый уровень</a:t>
            </a:r>
          </a:p>
          <a:p>
            <a:pPr lvl="4"/>
            <a:r>
              <a:rPr lang="ru-RU" altLang="nl-NL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F6A3296-9DFC-4128-8B31-6A0100C348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33B0DB7-C5EE-4245-9DA5-AEB5C528BE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DEF20A6-BDBE-4346-9B2F-E9C7D26601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3E2ECC-7B2B-4C60-80B4-CE771CED27FB}" type="slidenum">
              <a:rPr lang="ru-RU" altLang="nl-NL"/>
              <a:pPr/>
              <a:t>‹#›</a:t>
            </a:fld>
            <a:endParaRPr lang="ru-RU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on">
            <a:extLst>
              <a:ext uri="{FF2B5EF4-FFF2-40B4-BE49-F238E27FC236}">
                <a16:creationId xmlns:a16="http://schemas.microsoft.com/office/drawing/2014/main" id="{57995037-3ED2-4517-920B-0FFE3F0B2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DBE27DC9-F80A-4210-BBF2-92D56C91AC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476250"/>
            <a:ext cx="7772400" cy="1470025"/>
          </a:xfrm>
        </p:spPr>
        <p:txBody>
          <a:bodyPr/>
          <a:lstStyle/>
          <a:p>
            <a:pPr eaLnBrk="1" hangingPunct="1"/>
            <a:br>
              <a:rPr lang="ru-RU" altLang="nl-NL" sz="3200" b="1" i="1">
                <a:solidFill>
                  <a:srgbClr val="0070C0"/>
                </a:solidFill>
              </a:rPr>
            </a:br>
            <a:br>
              <a:rPr lang="ru-RU" altLang="nl-NL" sz="3200" b="1" i="1">
                <a:solidFill>
                  <a:srgbClr val="0070C0"/>
                </a:solidFill>
              </a:rPr>
            </a:br>
            <a:r>
              <a:rPr lang="ru-RU" altLang="nl-NL" sz="3200" b="1" i="1">
                <a:solidFill>
                  <a:srgbClr val="0070C0"/>
                </a:solidFill>
              </a:rPr>
              <a:t>ГУО «Лицей№1 г.Лиды» </a:t>
            </a:r>
            <a:br>
              <a:rPr lang="ru-RU" altLang="nl-NL" sz="3200" b="1" i="1">
                <a:solidFill>
                  <a:srgbClr val="0070C0"/>
                </a:solidFill>
              </a:rPr>
            </a:br>
            <a:br>
              <a:rPr lang="ru-RU" altLang="nl-NL" sz="3200" b="1" i="1">
                <a:solidFill>
                  <a:srgbClr val="0070C0"/>
                </a:solidFill>
              </a:rPr>
            </a:br>
            <a:br>
              <a:rPr lang="ru-RU" altLang="nl-NL" sz="3200" b="1" i="1">
                <a:solidFill>
                  <a:srgbClr val="0070C0"/>
                </a:solidFill>
              </a:rPr>
            </a:br>
            <a:r>
              <a:rPr lang="ru-RU" altLang="nl-NL" b="1" i="1">
                <a:solidFill>
                  <a:srgbClr val="0070C0"/>
                </a:solidFill>
              </a:rPr>
              <a:t>«По страницам журнала «Кем быть?»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FBD68E9F-B50A-4CFB-8DA3-7C337F6C047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93688" y="4365625"/>
            <a:ext cx="8821737" cy="1752600"/>
          </a:xfrm>
        </p:spPr>
        <p:txBody>
          <a:bodyPr/>
          <a:lstStyle/>
          <a:p>
            <a:pPr eaLnBrk="1" hangingPunct="1"/>
            <a:r>
              <a:rPr lang="ru-RU" altLang="nl-NL" b="1" i="1">
                <a:solidFill>
                  <a:srgbClr val="0070C0"/>
                </a:solidFill>
              </a:rPr>
              <a:t>Виртуальная книжная выставка по журналу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on">
            <a:extLst>
              <a:ext uri="{FF2B5EF4-FFF2-40B4-BE49-F238E27FC236}">
                <a16:creationId xmlns:a16="http://schemas.microsoft.com/office/drawing/2014/main" id="{72FE6C6E-74DC-4897-A986-82FA6FB1E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21E1FBDC-D3B7-4631-A615-E7A76835B6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260350"/>
            <a:ext cx="8424862" cy="1295400"/>
          </a:xfrm>
        </p:spPr>
        <p:txBody>
          <a:bodyPr/>
          <a:lstStyle/>
          <a:p>
            <a:pPr algn="l" eaLnBrk="1" hangingPunct="1"/>
            <a:r>
              <a:rPr lang="ru-RU" altLang="nl-NL" sz="3200" b="1" i="1">
                <a:solidFill>
                  <a:srgbClr val="0070C0"/>
                </a:solidFill>
              </a:rPr>
              <a:t>Раздел 2. Говорим о профессии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BD84C4DF-DAC1-4DB1-991C-F3DCC0BE60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5288" y="3716338"/>
            <a:ext cx="8353425" cy="1427162"/>
          </a:xfrm>
        </p:spPr>
        <p:txBody>
          <a:bodyPr/>
          <a:lstStyle/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«Не профессия выбирает человека, а человек профессию»</a:t>
            </a:r>
          </a:p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Сократ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on">
            <a:extLst>
              <a:ext uri="{FF2B5EF4-FFF2-40B4-BE49-F238E27FC236}">
                <a16:creationId xmlns:a16="http://schemas.microsoft.com/office/drawing/2014/main" id="{A09F31BD-D946-4340-BE4E-D3B81D56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E1BDEEAD-4B3E-45EC-AE61-75A94F9265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786030BC-55F2-41A2-A214-5FFFEF4ED5F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0" y="115888"/>
            <a:ext cx="45466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Цандер, Т. Как стать настоящим журналистом?/ Т.Цандер// Кем быть?.- 2016.- №3.- С. 34-36.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Сегодняшний гость рубрики «Говорим о профессии» знает о журналистике не понаслышке. Он – специальный корреспондент Военного информационного агентства Республики Беларусь «Ваяр», журналист-фрилансер. 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Максим Вильтовский окончил Институт журналистики БГУ по специальности «Журналистика. Печатные СМИ» . На страницах журнала «Кем быть?» он рассказывает читателям об учебе на журфаке, о тонкостях профессии и современных журналистах.</a:t>
            </a:r>
          </a:p>
        </p:txBody>
      </p:sp>
      <p:pic>
        <p:nvPicPr>
          <p:cNvPr id="12293" name="Picture 5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65BB4119-AC60-4ADC-9932-3AB148A83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3211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on">
            <a:extLst>
              <a:ext uri="{FF2B5EF4-FFF2-40B4-BE49-F238E27FC236}">
                <a16:creationId xmlns:a16="http://schemas.microsoft.com/office/drawing/2014/main" id="{15E01008-C6CE-4642-B457-D36599FE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0DAF5675-98F8-4170-B1CB-76E92F6CD8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29A9B08-BABC-42DE-9285-50C338A7448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427538" y="115888"/>
            <a:ext cx="4691062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Медведева, М. Хирург – достойная профессия для мужчины/ М.Медведева// Кем быть?.- 2016.- №4.- С. 7-8.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</a:t>
            </a:r>
            <a:r>
              <a:rPr lang="ru-RU" altLang="nl-NL" sz="2000" b="1">
                <a:solidFill>
                  <a:srgbClr val="0070C0"/>
                </a:solidFill>
              </a:rPr>
              <a:t>Профессия хирурга всегда вызывает непоколебимое уважение. Иначе никак: врач-хирург должен обладать не только исключительным знанием своего дела, но и определенными личностными качествами, которые позволят ему безупречно выполнить свою работу.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Читателям журнала молодой хирург Евгений Валерьевич Акулинец рассказывает о своем профессиональном пути, специфике работы и некоторых случаях из медицинской практики, которые помогли сформировать профессиональный опыт. </a:t>
            </a:r>
          </a:p>
        </p:txBody>
      </p:sp>
      <p:pic>
        <p:nvPicPr>
          <p:cNvPr id="13317" name="Picture 5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69352724-821B-4E1A-88C5-E092352DD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033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on">
            <a:extLst>
              <a:ext uri="{FF2B5EF4-FFF2-40B4-BE49-F238E27FC236}">
                <a16:creationId xmlns:a16="http://schemas.microsoft.com/office/drawing/2014/main" id="{D7BFF03F-E590-4F4E-AB6C-5A674FA3C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0843130E-5294-45DF-AD05-E557B8427A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2F968466-E5F2-4FAB-9371-B53B1F5242E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0" y="115888"/>
            <a:ext cx="45466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Жидолович, В. «Электрик – одна из самых востребованных профессий, потому что электричество нужно всем»/В.Жидолович//Кем быть?.- 2016.- №5.- С. 16-17.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Специфика работы электрика зависит от сферы профессиональной деятельности.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 «Кем быть?» побеседовал о проблемах в работе, востребованности специалистов и важности коллектива с Михаилом Орловым – слесарем-электромонтажником  электромонтажного завода.</a:t>
            </a:r>
          </a:p>
        </p:txBody>
      </p:sp>
      <p:pic>
        <p:nvPicPr>
          <p:cNvPr id="14341" name="Picture 7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1EDD5A01-39C9-48A8-B591-A82D998D2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24973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on">
            <a:extLst>
              <a:ext uri="{FF2B5EF4-FFF2-40B4-BE49-F238E27FC236}">
                <a16:creationId xmlns:a16="http://schemas.microsoft.com/office/drawing/2014/main" id="{02036355-B3F9-46CD-B3F1-60C5F59AC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0EA4F36F-F71D-403A-9C53-FAD94F960A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DCD3724D-4FDE-42A4-BA39-0CBB6227D3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87900" y="115888"/>
            <a:ext cx="43307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Жидолович, В. «Главное – это желание учиться, работать и преобретать опыт» /В.Жидолович//Кем быть?.- 2017.- №3.- С. 3-4.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Стать экономистом мечтает далеко не каждый школьник. Отпугивает и высокая конкуренция, и сложные обязанности, и серьёзная ответственность. Однако есть люди, которые с интересом осваивают экономическую науку и хотят работать в этой сфере.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О личном профессиональном становлении, достоинствах и недостатках профессии экономиста рассказывает Инна Лагун.</a:t>
            </a:r>
          </a:p>
        </p:txBody>
      </p:sp>
      <p:pic>
        <p:nvPicPr>
          <p:cNvPr id="15365" name="Picture 2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8A1251F7-D66E-40F7-A042-EA503F8A6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60350"/>
            <a:ext cx="4325937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on">
            <a:extLst>
              <a:ext uri="{FF2B5EF4-FFF2-40B4-BE49-F238E27FC236}">
                <a16:creationId xmlns:a16="http://schemas.microsoft.com/office/drawing/2014/main" id="{52107528-92CA-4E01-9511-9E4D3C882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894B72D2-92BB-4862-9D8B-21A102C28A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A41E3B27-415C-48FA-A08A-C6DB7902BE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0" y="115888"/>
            <a:ext cx="45466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Жидолович, В. «В мастерской я чувствую себя как дома» /В.Жидолович//Кем быть?.- 2017.- №4.- С. 15-17.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Работа по дереву – это древнейшее ремесло. Первый материал, который человек увидел перед собой и догадался, что его можно обрабатывать, - это дерево. Сегодня видов работ по дереву и специалистов, их осуществляющих, огромное множество.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О профессиональном становлении, важных аспектах работы и искренней любви к своему труду рассказывает столяр Артем Щепук. </a:t>
            </a:r>
          </a:p>
        </p:txBody>
      </p:sp>
      <p:pic>
        <p:nvPicPr>
          <p:cNvPr id="16389" name="Picture 2" descr="C:\Documents and Settings\Администратор\Мои документы\1 002.jpg">
            <a:extLst>
              <a:ext uri="{FF2B5EF4-FFF2-40B4-BE49-F238E27FC236}">
                <a16:creationId xmlns:a16="http://schemas.microsoft.com/office/drawing/2014/main" id="{746F8CB0-4E09-4164-978D-4DF617AC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0350"/>
            <a:ext cx="428625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n">
            <a:extLst>
              <a:ext uri="{FF2B5EF4-FFF2-40B4-BE49-F238E27FC236}">
                <a16:creationId xmlns:a16="http://schemas.microsoft.com/office/drawing/2014/main" id="{47B5DC03-2635-40FC-A83A-0DD610C7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3F9238FF-C8E7-4419-9464-D3677DBAC0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A06249CF-959E-4AB7-AE33-28D710D04DE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00563" y="115888"/>
            <a:ext cx="4618037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Данилевич, Н. Семь раз подумать, один раз сделать /Н.Данилевич//Кем быть?.- 2017.- №5.- С. 17-18.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 В современном мире энергетика играет одну из ведущих ролей в структуре промышленности. Бесперебойность работы производственных предприятий и городской инфраструктуры напрямую зависит от эффективности работы энергообъектов. Они работают под чутким руководством людей со звучной профессией инженер-энергетик. В чем сложность профессии, каков распорядок дня у инжинера и как стать хорошим специалистом рассказывает Игорь Сергейчук - инженер службы релейной защиты.</a:t>
            </a:r>
          </a:p>
        </p:txBody>
      </p:sp>
      <p:pic>
        <p:nvPicPr>
          <p:cNvPr id="17413" name="Picture 2">
            <a:extLst>
              <a:ext uri="{FF2B5EF4-FFF2-40B4-BE49-F238E27FC236}">
                <a16:creationId xmlns:a16="http://schemas.microsoft.com/office/drawing/2014/main" id="{EA9CEF61-AE5C-438D-8648-519CE3E8E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248150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on">
            <a:extLst>
              <a:ext uri="{FF2B5EF4-FFF2-40B4-BE49-F238E27FC236}">
                <a16:creationId xmlns:a16="http://schemas.microsoft.com/office/drawing/2014/main" id="{E8F138EA-F351-40A9-94F8-B257D709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2BA047F9-ABDF-49D5-8931-61C7F3F172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765175"/>
            <a:ext cx="8893175" cy="1295400"/>
          </a:xfrm>
        </p:spPr>
        <p:txBody>
          <a:bodyPr/>
          <a:lstStyle/>
          <a:p>
            <a:pPr algn="l" eaLnBrk="1" hangingPunct="1"/>
            <a:r>
              <a:rPr lang="ru-RU" altLang="nl-NL" sz="3200" b="1" i="1">
                <a:solidFill>
                  <a:srgbClr val="0070C0"/>
                </a:solidFill>
              </a:rPr>
              <a:t>Раздел 3. Знакомим с профессией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BFD7F3E3-D30A-4B2D-BFF3-77AD9C5373D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5288" y="3789363"/>
            <a:ext cx="8353425" cy="1223962"/>
          </a:xfrm>
        </p:spPr>
        <p:txBody>
          <a:bodyPr/>
          <a:lstStyle/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«Специалист — это тот, кто знает очень много об очень малом» </a:t>
            </a:r>
          </a:p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Н.Батлер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n">
            <a:extLst>
              <a:ext uri="{FF2B5EF4-FFF2-40B4-BE49-F238E27FC236}">
                <a16:creationId xmlns:a16="http://schemas.microsoft.com/office/drawing/2014/main" id="{CB9E0ECD-D929-48B4-8BA4-D9D114180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AAA4DD6C-3E1D-402E-8C1A-D1CA66662E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765175"/>
            <a:ext cx="1368425" cy="1295400"/>
          </a:xfrm>
        </p:spPr>
        <p:txBody>
          <a:bodyPr/>
          <a:lstStyle/>
          <a:p>
            <a:pPr algn="l" eaLnBrk="1" hangingPunct="1"/>
            <a:endParaRPr lang="nl-NL" altLang="nl-NL" sz="800" b="1" i="1">
              <a:solidFill>
                <a:srgbClr val="0070C0"/>
              </a:solidFill>
            </a:endParaRP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E33B3815-BF5B-48E6-B0DE-A5AFA76CD1A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16463" y="20638"/>
            <a:ext cx="4395787" cy="6721475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Жидолович, В. «Работа в банке стала для меня своеобразным экспериментом»/ В.Жидолович // Кем быть?.- 2016.- №3.- С. 7-9.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Известно, что характер и стремление к переменам являются двигателем, который не дает погрязнуть в рутине и обыденности. Смена обстановки и новые цели помогут освоить практически «с нуля» даже профессиональные навыки.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Об исполнении своей мечты, профессиональном пути и отношении к учебе рассказывает Анастасия Ситница, специалист по оказанию розничных банковских услуг.</a:t>
            </a:r>
          </a:p>
        </p:txBody>
      </p:sp>
      <p:pic>
        <p:nvPicPr>
          <p:cNvPr id="19461" name="Picture 2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63E66DCB-EA8F-4BB4-93CC-3B9A07AE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10527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on">
            <a:extLst>
              <a:ext uri="{FF2B5EF4-FFF2-40B4-BE49-F238E27FC236}">
                <a16:creationId xmlns:a16="http://schemas.microsoft.com/office/drawing/2014/main" id="{48C567C8-FCE0-411B-84CA-B54C1F61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AED9B742-39F3-4309-97BB-D57B8D832E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7450" y="620713"/>
            <a:ext cx="1512888" cy="1295400"/>
          </a:xfrm>
        </p:spPr>
        <p:txBody>
          <a:bodyPr/>
          <a:lstStyle/>
          <a:p>
            <a:pPr algn="l" eaLnBrk="1" hangingPunct="1"/>
            <a:endParaRPr lang="nl-NL" altLang="nl-NL" sz="800" b="1" i="1">
              <a:solidFill>
                <a:srgbClr val="0070C0"/>
              </a:solidFill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9DB9D394-CB30-463B-A117-5AE3970AB20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140200" y="0"/>
            <a:ext cx="5003800" cy="6669088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Цандер, Т. Школьный психолог: «Без уверенности в себе профессиональных успехов добиться сложно»/ Т.Цандер// Кем быть?.- 2016.- №5.- С. 6-7.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Профессия психолога одна из самых социально значимых, ведь специалист постоянно помогает окружающим решать различные вопросы. Кроме того, эта профессия увлекает: перед психологом постоянно возникает множество задач, последовательность и сочетание которых невозможно предугадать. Также она насыщена впечатлениями, эмоциями, вдохновением…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Обо всех тонкостях этой интересной профессии рассказывает Вероника Чуванчи, педагог-психолог ГУО «Средняя школа№ 118 г. Минска».</a:t>
            </a:r>
          </a:p>
        </p:txBody>
      </p:sp>
      <p:pic>
        <p:nvPicPr>
          <p:cNvPr id="20485" name="Picture 2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6FFF2307-0948-4D57-91CF-136DA372C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3960812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n">
            <a:extLst>
              <a:ext uri="{FF2B5EF4-FFF2-40B4-BE49-F238E27FC236}">
                <a16:creationId xmlns:a16="http://schemas.microsoft.com/office/drawing/2014/main" id="{9786665F-CDFE-4455-8287-C0A22C48F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4">
            <a:extLst>
              <a:ext uri="{FF2B5EF4-FFF2-40B4-BE49-F238E27FC236}">
                <a16:creationId xmlns:a16="http://schemas.microsoft.com/office/drawing/2014/main" id="{65346979-519D-47B1-B1E2-F5D4A2F8AEC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71550" y="1125538"/>
            <a:ext cx="431800" cy="863600"/>
          </a:xfrm>
        </p:spPr>
        <p:txBody>
          <a:bodyPr/>
          <a:lstStyle/>
          <a:p>
            <a:pPr algn="l" eaLnBrk="1" hangingPunct="1"/>
            <a:endParaRPr lang="nl-NL" altLang="nl-NL" sz="800"/>
          </a:p>
        </p:txBody>
      </p:sp>
      <p:pic>
        <p:nvPicPr>
          <p:cNvPr id="3076" name="Picture 2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E262726E-3D15-42BF-8D29-73B6B4BD8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25209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300D3217-5081-4A22-9226-BA4665824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68275"/>
            <a:ext cx="2520950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C:\Documents and Settings\Администратор\Мои документы\1 003.jpg">
            <a:extLst>
              <a:ext uri="{FF2B5EF4-FFF2-40B4-BE49-F238E27FC236}">
                <a16:creationId xmlns:a16="http://schemas.microsoft.com/office/drawing/2014/main" id="{5195409A-5F6D-43DF-8103-8C38912FB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188913"/>
            <a:ext cx="24415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F0FAEFE3-1207-41E9-BB54-67A15067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2987675"/>
            <a:ext cx="2544763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2F10676A-3CD6-41BF-88A2-CE203CE8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3141663"/>
            <a:ext cx="2503487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3F400F92-A589-49E7-B5C4-BF3315254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987675"/>
            <a:ext cx="258445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on">
            <a:extLst>
              <a:ext uri="{FF2B5EF4-FFF2-40B4-BE49-F238E27FC236}">
                <a16:creationId xmlns:a16="http://schemas.microsoft.com/office/drawing/2014/main" id="{84F7F3DC-B7D1-4A7F-A9A7-88C3B5C9E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9ECE8F60-053E-4EB9-A142-0AD0FF995B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7450" y="620713"/>
            <a:ext cx="1512888" cy="1295400"/>
          </a:xfrm>
        </p:spPr>
        <p:txBody>
          <a:bodyPr/>
          <a:lstStyle/>
          <a:p>
            <a:pPr algn="l" eaLnBrk="1" hangingPunct="1"/>
            <a:endParaRPr lang="nl-NL" altLang="nl-NL" sz="800" b="1" i="1">
              <a:solidFill>
                <a:srgbClr val="0070C0"/>
              </a:solidFill>
            </a:endParaRP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F230C25C-E5EC-461E-89AA-30C2D0AF962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16463" y="0"/>
            <a:ext cx="4427537" cy="6669088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Жидолович, В. От хобби – к профессии и любимой работе /В.Жидолович // Кем быть?.- 2017.- №5.- С. 6-7.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Астрономия – наука, в которой проводить эксперименты можно, не имея для этого практически ничего, достаточно просто смотреть на небо. Именно поэтому она доступна каждому: от юных созерцателей до серьезных ученых.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О профессии астрофизик/ астроном рассказывает заведующий Минским планетарием Александр Микулич.</a:t>
            </a:r>
          </a:p>
        </p:txBody>
      </p:sp>
      <p:pic>
        <p:nvPicPr>
          <p:cNvPr id="21509" name="Picture 5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FFD03C64-10BB-44FE-8E9A-8E7AEADF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176713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on">
            <a:extLst>
              <a:ext uri="{FF2B5EF4-FFF2-40B4-BE49-F238E27FC236}">
                <a16:creationId xmlns:a16="http://schemas.microsoft.com/office/drawing/2014/main" id="{F9B7A9F6-FF7D-48AE-B751-F6B09AFDC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6C565812-1679-4D00-8401-29640107695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7450" y="620713"/>
            <a:ext cx="1512888" cy="1295400"/>
          </a:xfrm>
        </p:spPr>
        <p:txBody>
          <a:bodyPr/>
          <a:lstStyle/>
          <a:p>
            <a:pPr algn="l" eaLnBrk="1" hangingPunct="1"/>
            <a:endParaRPr lang="nl-NL" altLang="nl-NL" sz="800" b="1" i="1">
              <a:solidFill>
                <a:srgbClr val="0070C0"/>
              </a:solidFill>
            </a:endParaRP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5F672306-A759-4040-8A04-0270F29896E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427538" y="0"/>
            <a:ext cx="4716462" cy="6858000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Савич, Т. Разгадавший тайну стекла/ Т.Савич// Кем быть?.- 2016.- №5.- С. 6-7.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Сегодня о таланте и профессионализме мастеров неманской школы стекольного искусства, которая зародилась в небольшом городке Березовка еще в 1883 году, знают далеко за пределами нашей страны. За блестящей во всех смыслах продукцией стоят не менее уникальные люди. О тайнах стекла на страницах журнала рассказывает главный художник предприятия Василий Дмитриевич Самохвалов. Во многом благодаря ему были созданы сотни шедевров, которые служат изысканным украшением государственных торжеств и семейных застолий.</a:t>
            </a:r>
          </a:p>
        </p:txBody>
      </p:sp>
      <p:pic>
        <p:nvPicPr>
          <p:cNvPr id="22533" name="Picture 5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6A3FEA65-15D6-4420-928C-43B12CB3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1052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on">
            <a:extLst>
              <a:ext uri="{FF2B5EF4-FFF2-40B4-BE49-F238E27FC236}">
                <a16:creationId xmlns:a16="http://schemas.microsoft.com/office/drawing/2014/main" id="{3E32A2F4-6EF3-4443-A72F-6DB1FD64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A5ABBB68-EF02-415E-BA9B-09D310776C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765175"/>
            <a:ext cx="8893175" cy="1295400"/>
          </a:xfrm>
        </p:spPr>
        <p:txBody>
          <a:bodyPr/>
          <a:lstStyle/>
          <a:p>
            <a:pPr algn="l" eaLnBrk="1" hangingPunct="1"/>
            <a:r>
              <a:rPr lang="ru-RU" altLang="nl-NL" sz="3200" b="1" i="1">
                <a:solidFill>
                  <a:srgbClr val="0070C0"/>
                </a:solidFill>
              </a:rPr>
              <a:t>Раздел 4. Представляем учебное заведение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B49B20A0-3A76-4527-9C7E-5B8925E5EE8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3850" y="3284538"/>
            <a:ext cx="8496300" cy="2808287"/>
          </a:xfrm>
        </p:spPr>
        <p:txBody>
          <a:bodyPr/>
          <a:lstStyle/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«Если профессия становится образом жизни, то ремесло</a:t>
            </a:r>
          </a:p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 превращается в искусство» </a:t>
            </a:r>
          </a:p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И.Шевелёв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on">
            <a:extLst>
              <a:ext uri="{FF2B5EF4-FFF2-40B4-BE49-F238E27FC236}">
                <a16:creationId xmlns:a16="http://schemas.microsoft.com/office/drawing/2014/main" id="{8460AF4C-0D5E-4438-9742-F14DE2A0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7129BB19-755F-459D-A040-A635E08490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FA4BF1AF-43CE-4753-A09C-98B3D7EF667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0" y="115888"/>
            <a:ext cx="45466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Жидолович, В. УО «Минский государственный профессионально-технический колледж кулинарии»/ В.Жидолович // Кем быть?.- 2016.- №3.- С.29-32.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УО «Минский государственный профессионально-технический колледж кулинарии» - это учебное заведение с большой историей. Здесь готовят поваров, кондитеров, официантов и барменов – лучших специалистов общественного питания. О профессиональной подготовке учащихся, специфике профессий, особенностях обучения и достижения колледжа рассказывает директор колледжа Вера Викторовна Денисик.</a:t>
            </a:r>
          </a:p>
        </p:txBody>
      </p:sp>
      <p:pic>
        <p:nvPicPr>
          <p:cNvPr id="24581" name="Picture 5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7B61C83E-D255-42AA-8BCC-8B61311BC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03225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on">
            <a:extLst>
              <a:ext uri="{FF2B5EF4-FFF2-40B4-BE49-F238E27FC236}">
                <a16:creationId xmlns:a16="http://schemas.microsoft.com/office/drawing/2014/main" id="{7A0D3411-4DC7-4804-BE12-857E1A256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8E2685C3-17E0-43EF-BA3E-24C54590FB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218B7479-9FEF-46BA-A6F4-C47362FDF02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0" y="84138"/>
            <a:ext cx="45466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Жидолович, В. УО «Минский государственный колледж электроники»/ В.Жидолович// Кем быть?.- 2016.- №4.- С. 20-22.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</a:t>
            </a:r>
            <a:r>
              <a:rPr lang="ru-RU" altLang="nl-NL" sz="2000" b="1">
                <a:solidFill>
                  <a:srgbClr val="0070C0"/>
                </a:solidFill>
              </a:rPr>
              <a:t>Электроника – это высокоинтеллектуальная сфера деятельности, требующая значительных затрат умственной энергии для постоянного поиска новых решений. Те, кто увлеченно работают в этой сфере, отмечают, что достижение высоких результатов во время работы над каким-либо проектом приносит им массу удовольствия. О подготовке таких специалистов и специфике их работы рассказывает директор колледжа Козел Георгий Владимирович.</a:t>
            </a:r>
          </a:p>
        </p:txBody>
      </p:sp>
      <p:pic>
        <p:nvPicPr>
          <p:cNvPr id="25605" name="Picture 2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287668A0-A2E3-46C6-B83B-B0F4C1565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410368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on">
            <a:extLst>
              <a:ext uri="{FF2B5EF4-FFF2-40B4-BE49-F238E27FC236}">
                <a16:creationId xmlns:a16="http://schemas.microsoft.com/office/drawing/2014/main" id="{9D9809C6-BC6D-425E-B472-629461AB1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B39E5863-B897-4359-B0FC-90ACA7C36B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E66DA69D-2D81-4300-AC89-5038C4FD124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643438" y="115888"/>
            <a:ext cx="4475162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Васильева, И. УО «Городокский государственный профессионально-технический колледж сельскохозяйственного производства имени И.В.Дорощенко»/ И.Васильева //Кем быть?.- 2016.- №5.- С. 12-14.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Учебное заведение подготавливает востребованных               и высококвалифицированных специалистов, которые трудятся на благо всей нашей страны.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Об особенностях обучения в колледже, а также о важности профессий и значимости выбора учебного заведения рассказывает директор колледжа Виктор Аркадьевич Попов.</a:t>
            </a:r>
          </a:p>
        </p:txBody>
      </p:sp>
      <p:pic>
        <p:nvPicPr>
          <p:cNvPr id="26629" name="Picture 3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88AC7490-C4D1-47BD-B498-4FD368A3F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24815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on">
            <a:extLst>
              <a:ext uri="{FF2B5EF4-FFF2-40B4-BE49-F238E27FC236}">
                <a16:creationId xmlns:a16="http://schemas.microsoft.com/office/drawing/2014/main" id="{A644C45B-867C-4F8A-8662-69A6CC15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25B460DE-587A-4AC7-A545-C5CF37100F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36BAA545-9F55-4FA1-9566-4867564510B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284663" y="115888"/>
            <a:ext cx="4967287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Жидолович, В. Минский государственный профессиональный лицей №14 деревообрабатывающего производства и транспортного обслуживания/ В.Жидолович//Кем быть?.- 2017.- №3.- С. 16-17.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Больше всего удовольствия от работы получают люди, которые реализовывают свои таланты на рабочем месте, а также применяют практические знания в любой жизненной ситуации. Обычно их называют «людьми с золотыми руками». Именно таких специалистов выпускает лицей.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О профессиональных сферах будущих выпускников, особенностях обучения в учебном заведении рассказывает директор лицея Александр Иванович Коваленок.</a:t>
            </a:r>
          </a:p>
        </p:txBody>
      </p:sp>
      <p:pic>
        <p:nvPicPr>
          <p:cNvPr id="27653" name="Picture 3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B7644234-2D94-4BD2-BD4A-DB6DCAF45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290513"/>
            <a:ext cx="3852862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on">
            <a:extLst>
              <a:ext uri="{FF2B5EF4-FFF2-40B4-BE49-F238E27FC236}">
                <a16:creationId xmlns:a16="http://schemas.microsoft.com/office/drawing/2014/main" id="{D3465155-F02B-4F2E-A79A-E4B5FEA99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72371599-B9FB-420A-8107-FFFA8F8E9B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BD6BFCA8-2140-49EA-AC63-278F0A6800C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16463" y="115888"/>
            <a:ext cx="4402137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Жидолович, В. УО «Минский государственный профессиональный лицей №12 строительства»/ В.Жидолович //Кем быть?.- 2017.- №5.- С. 3-4.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Выбирая будущую профессию, подростки стремятся найти для себя интересный и прибыльный вариант. Кроме этого, некоторым очень важно, чтобы работа приносила пользу людям. Эти параметры сочетает в себе труд строителя.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Об учебном заведении и учебном процессе, нюансах обучения и перспективности профессии строителя рассказывает директор лицея Степан Васильевич Шелег.</a:t>
            </a:r>
          </a:p>
        </p:txBody>
      </p:sp>
      <p:pic>
        <p:nvPicPr>
          <p:cNvPr id="28677" name="Picture 2">
            <a:extLst>
              <a:ext uri="{FF2B5EF4-FFF2-40B4-BE49-F238E27FC236}">
                <a16:creationId xmlns:a16="http://schemas.microsoft.com/office/drawing/2014/main" id="{0CCDFA96-F558-45AF-80F4-A33FCB75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321175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n">
            <a:extLst>
              <a:ext uri="{FF2B5EF4-FFF2-40B4-BE49-F238E27FC236}">
                <a16:creationId xmlns:a16="http://schemas.microsoft.com/office/drawing/2014/main" id="{0D9D45A2-C00E-41BD-B148-4A33E3A3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AFA2FA83-B782-417E-A785-B7BBAC0753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765175"/>
            <a:ext cx="8424862" cy="1295400"/>
          </a:xfrm>
        </p:spPr>
        <p:txBody>
          <a:bodyPr/>
          <a:lstStyle/>
          <a:p>
            <a:pPr algn="l" eaLnBrk="1" hangingPunct="1"/>
            <a:r>
              <a:rPr lang="ru-RU" altLang="nl-NL" sz="3200" b="1" i="1">
                <a:solidFill>
                  <a:srgbClr val="0070C0"/>
                </a:solidFill>
              </a:rPr>
              <a:t>Раздел 5. Страничка психолога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B70F6D38-DD24-430C-9829-E4D312096F2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9388" y="3716338"/>
            <a:ext cx="8964612" cy="2520950"/>
          </a:xfrm>
        </p:spPr>
        <p:txBody>
          <a:bodyPr/>
          <a:lstStyle/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«…Не обязательно достигать какого-то звездного успеха, </a:t>
            </a:r>
          </a:p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но быть честным перед самим собой в выбранной профессии — обязательно» </a:t>
            </a:r>
          </a:p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Роберт Де Ниро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on">
            <a:extLst>
              <a:ext uri="{FF2B5EF4-FFF2-40B4-BE49-F238E27FC236}">
                <a16:creationId xmlns:a16="http://schemas.microsoft.com/office/drawing/2014/main" id="{90761664-433A-43C5-A3AB-596FDC23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7AED60A1-B6EC-4E33-A0C6-206569AC30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A429BCAE-8DD5-41CF-8C1A-B0F1AC463A7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87900" y="115888"/>
            <a:ext cx="43307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Давидовская, Е. Как хорошо учиться в школе?/ Е.Давидовская// Кем быть?.- 2016.- №3.- С. 14-17.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</a:t>
            </a:r>
            <a:r>
              <a:rPr lang="ru-RU" altLang="nl-NL" sz="2000" b="1">
                <a:solidFill>
                  <a:srgbClr val="0070C0"/>
                </a:solidFill>
              </a:rPr>
              <a:t>Вы никак не можете найти в себе силы начать учиться? Чувствуете, что не можете заставить себя заняться учебой прямо сейчас? Вы садитесь делать домашнее задание и не понимаете, что рассеянность не позволит вам запомнить всю эту груду информации? Если так, то вам нужно срочно пересмотреть свой процесс обучения и серьезно поработать над некоторыми своими привычками. В этом вам поможет материал данной статьи.</a:t>
            </a:r>
          </a:p>
        </p:txBody>
      </p:sp>
      <p:pic>
        <p:nvPicPr>
          <p:cNvPr id="30725" name="Picture 2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9870A2D5-9A2B-4780-83A9-111EB7D7E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103688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n">
            <a:extLst>
              <a:ext uri="{FF2B5EF4-FFF2-40B4-BE49-F238E27FC236}">
                <a16:creationId xmlns:a16="http://schemas.microsoft.com/office/drawing/2014/main" id="{6659C0BF-EB5F-41DD-BAA5-BF484E198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4">
            <a:extLst>
              <a:ext uri="{FF2B5EF4-FFF2-40B4-BE49-F238E27FC236}">
                <a16:creationId xmlns:a16="http://schemas.microsoft.com/office/drawing/2014/main" id="{6ECF9B2D-EFEB-4FB5-89A9-590BDB3DB96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eaLnBrk="1" hangingPunct="1"/>
            <a:r>
              <a:rPr lang="ru-RU" altLang="nl-NL" sz="1800" b="1">
                <a:solidFill>
                  <a:srgbClr val="0070C0"/>
                </a:solidFill>
              </a:rPr>
              <a:t>        Республиканский ежемесячный журнал </a:t>
            </a:r>
            <a:r>
              <a:rPr lang="ru-RU" altLang="nl-NL" sz="1800" b="1">
                <a:solidFill>
                  <a:srgbClr val="FF0000"/>
                </a:solidFill>
              </a:rPr>
              <a:t>«Кем быть?» </a:t>
            </a:r>
            <a:r>
              <a:rPr lang="ru-RU" altLang="nl-NL" sz="1800" b="1">
                <a:solidFill>
                  <a:srgbClr val="0070C0"/>
                </a:solidFill>
              </a:rPr>
              <a:t>- это надежный компас и путеводитель по миру профессий для школьников, их родителей и педагогов. На своих страницах журнал рассматривает актуальные проблемы, касающиеся выбора профессии.</a:t>
            </a:r>
          </a:p>
          <a:p>
            <a:pPr algn="l" eaLnBrk="1" hangingPunct="1"/>
            <a:r>
              <a:rPr lang="ru-RU" altLang="nl-NL" sz="1800" b="1">
                <a:solidFill>
                  <a:srgbClr val="0070C0"/>
                </a:solidFill>
              </a:rPr>
              <a:t>        Как правильно выбрать свою дорогу в жизни? Какие новые специальности открываются в учебных заведениях? На что обратить внимание при подготовке к экзаменам и тестированию? Какие профессии будут наиболее востребованы на рынке труда? … - ответы на эти и другие вопросы можно найти на страницах издания. Журнал помогает будущим выпускникам сориентироваться в многообразии специальностей, получить ответы на волнующие вопросы, а педагогам - разобраться в тонкостях ведения профориентационной работы. Издается с 2010 года.</a:t>
            </a:r>
          </a:p>
          <a:p>
            <a:pPr eaLnBrk="1" hangingPunct="1"/>
            <a:r>
              <a:rPr lang="ru-RU" altLang="nl-NL" sz="1800" b="1">
                <a:solidFill>
                  <a:srgbClr val="FF0000"/>
                </a:solidFill>
              </a:rPr>
              <a:t>Читайте в каждом номере:</a:t>
            </a:r>
          </a:p>
          <a:p>
            <a:pPr algn="l" eaLnBrk="1" hangingPunct="1"/>
            <a:r>
              <a:rPr lang="ru-RU" altLang="nl-NL" sz="1800" b="1">
                <a:solidFill>
                  <a:srgbClr val="0070C0"/>
                </a:solidFill>
              </a:rPr>
              <a:t>- знакомим с самыми разными профессиями;</a:t>
            </a:r>
          </a:p>
          <a:p>
            <a:pPr algn="l" eaLnBrk="1" hangingPunct="1"/>
            <a:r>
              <a:rPr lang="ru-RU" altLang="nl-NL" sz="1800" b="1">
                <a:solidFill>
                  <a:srgbClr val="0070C0"/>
                </a:solidFill>
              </a:rPr>
              <a:t>- представляем ведущие учебные заведения;</a:t>
            </a:r>
          </a:p>
          <a:p>
            <a:pPr algn="l" eaLnBrk="1" hangingPunct="1"/>
            <a:r>
              <a:rPr lang="ru-RU" altLang="nl-NL" sz="1800" b="1">
                <a:solidFill>
                  <a:srgbClr val="0070C0"/>
                </a:solidFill>
              </a:rPr>
              <a:t>- рассматриваем полезные советы для педагогов;</a:t>
            </a:r>
          </a:p>
          <a:p>
            <a:pPr algn="l" eaLnBrk="1" hangingPunct="1"/>
            <a:r>
              <a:rPr lang="ru-RU" altLang="nl-NL" sz="1800" b="1">
                <a:solidFill>
                  <a:srgbClr val="0070C0"/>
                </a:solidFill>
              </a:rPr>
              <a:t>- обращаем внимание на психологические вопросы;</a:t>
            </a:r>
          </a:p>
          <a:p>
            <a:pPr algn="l" eaLnBrk="1" hangingPunct="1"/>
            <a:r>
              <a:rPr lang="ru-RU" altLang="nl-NL" sz="1800" b="1">
                <a:solidFill>
                  <a:srgbClr val="0070C0"/>
                </a:solidFill>
              </a:rPr>
              <a:t>- отвечаем на вопросы читателей о содержании труда профессий;</a:t>
            </a:r>
          </a:p>
          <a:p>
            <a:pPr algn="l" eaLnBrk="1" hangingPunct="1"/>
            <a:r>
              <a:rPr lang="ru-RU" altLang="nl-NL" sz="1800" b="1">
                <a:solidFill>
                  <a:srgbClr val="0070C0"/>
                </a:solidFill>
              </a:rPr>
              <a:t>- публикуем интересные факты о нашем мире, увлекательные анкеты и мастер-классы;</a:t>
            </a:r>
          </a:p>
          <a:p>
            <a:pPr algn="l" eaLnBrk="1" hangingPunct="1"/>
            <a:r>
              <a:rPr lang="ru-RU" altLang="nl-NL" sz="1800" b="1">
                <a:solidFill>
                  <a:srgbClr val="0070C0"/>
                </a:solidFill>
              </a:rPr>
              <a:t>- и еще много интересного и полезного!</a:t>
            </a:r>
          </a:p>
          <a:p>
            <a:pPr algn="l" eaLnBrk="1" hangingPunct="1"/>
            <a:endParaRPr lang="ru-RU" altLang="nl-NL" sz="1800"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on">
            <a:extLst>
              <a:ext uri="{FF2B5EF4-FFF2-40B4-BE49-F238E27FC236}">
                <a16:creationId xmlns:a16="http://schemas.microsoft.com/office/drawing/2014/main" id="{020150AF-B786-4DED-9150-4EEE73A1A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0984207F-F7FB-401B-9128-1C85C8B754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DBCD40DE-B5A1-4F1A-B128-C6217E3C34C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0" y="115888"/>
            <a:ext cx="45466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Ах, экзамены…// Кем быть?.- 2016.- №5.- С.34-37.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</a:t>
            </a:r>
            <a:r>
              <a:rPr lang="ru-RU" altLang="nl-NL" sz="2000" b="1">
                <a:solidFill>
                  <a:srgbClr val="0070C0"/>
                </a:solidFill>
              </a:rPr>
              <a:t>Экзамены – выпускные в школе и вступительные испытания в вузе – это всегда неизбежный и очень сложный период в жизни старшеклассников. Одни испытывают лишь легкое волнение и идут на экзамен, уверенные в успехе. У других предстоящее испытание вызывает чувство тревожности или даже страх. Эти состояния называются экзаменационной или тестовой тревожностью.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В этом журнале предлагаются советы психологов для выпускников и их родителей, которые помогут преодолеть трудности этого периода.</a:t>
            </a:r>
          </a:p>
        </p:txBody>
      </p:sp>
      <p:pic>
        <p:nvPicPr>
          <p:cNvPr id="31749" name="Picture 2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C82A6EFB-67C8-4C50-896B-E793C76E8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103688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on">
            <a:extLst>
              <a:ext uri="{FF2B5EF4-FFF2-40B4-BE49-F238E27FC236}">
                <a16:creationId xmlns:a16="http://schemas.microsoft.com/office/drawing/2014/main" id="{76583EB9-2FDE-45AC-A2EA-1F9C5612E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>
            <a:extLst>
              <a:ext uri="{FF2B5EF4-FFF2-40B4-BE49-F238E27FC236}">
                <a16:creationId xmlns:a16="http://schemas.microsoft.com/office/drawing/2014/main" id="{AB970410-A491-4C4A-9D09-42A1109BD0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3D9E035C-D32F-4833-B153-961066E3B91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87900" y="115888"/>
            <a:ext cx="43307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Давидовская, Е. Как избавиться от страха публичных выступлений/ Е.Давидовская// Кем быть?.- 2017.- №3.- С.37-39.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</a:t>
            </a:r>
            <a:r>
              <a:rPr lang="ru-RU" altLang="nl-NL" sz="2000" b="1">
                <a:solidFill>
                  <a:srgbClr val="0070C0"/>
                </a:solidFill>
              </a:rPr>
              <a:t>Умение уверенно выступать перед публикой помогает человеку быстрее развивать карьеру, завоевывать уважение и добиваться своих целей. Однако многие не могут им воспользоваться, т.к. по разным причинам бояться выступать публично. Основная причина – неуверенность в себе и страх, что это заметят окружающие.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Эта статья научит вас излучать позитивный настрой, спокойствие и бодрость перед аудиторией.</a:t>
            </a:r>
          </a:p>
        </p:txBody>
      </p:sp>
      <p:pic>
        <p:nvPicPr>
          <p:cNvPr id="32773" name="Picture 2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481A9C8D-2FDE-4D3F-8718-9E5BA8C5C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24815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on">
            <a:extLst>
              <a:ext uri="{FF2B5EF4-FFF2-40B4-BE49-F238E27FC236}">
                <a16:creationId xmlns:a16="http://schemas.microsoft.com/office/drawing/2014/main" id="{7C5D382D-27FC-4DC1-AD2D-4E0E4CCAF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158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79F67717-5738-4AE1-984B-FF6F7927F3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AAAFD605-EB6D-4490-9407-E04A2863083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268788" y="0"/>
            <a:ext cx="4875212" cy="6742113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Давидовская, Е. В школу – с удовольствием /Е.Давидовская// Кем быть?.- 2017.- №4.- С.12-14.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В школу - с удовольствием! Некоторые дети жалуются, что в школе скучно и неинтересно. И не каждый школьник может похвастаться тем, что ходит в школу с большим удовольствием. Хорошо, если ученик, утративший интерес к школьным занятиям, понимает, что учеба в школе - это не бесполезный процесс, и пытается сделать обучение более интересным для себя.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     Но что же делать, если интерес к школьным занятиям не появляется? Что поможет изменить ситуацию? Как ходить в школу с удовольствием? Наши советы помогут получить удовольствие от обучения в школе.</a:t>
            </a:r>
          </a:p>
          <a:p>
            <a:pPr algn="l" eaLnBrk="1" hangingPunct="1"/>
            <a:endParaRPr lang="ru-RU" altLang="nl-NL" sz="2000" b="1">
              <a:solidFill>
                <a:srgbClr val="0070C0"/>
              </a:solidFill>
            </a:endParaRPr>
          </a:p>
        </p:txBody>
      </p:sp>
      <p:pic>
        <p:nvPicPr>
          <p:cNvPr id="33797" name="Picture 2">
            <a:extLst>
              <a:ext uri="{FF2B5EF4-FFF2-40B4-BE49-F238E27FC236}">
                <a16:creationId xmlns:a16="http://schemas.microsoft.com/office/drawing/2014/main" id="{D813F56A-1BCB-490B-9EB6-EEB08A61E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5888"/>
            <a:ext cx="3851275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on">
            <a:extLst>
              <a:ext uri="{FF2B5EF4-FFF2-40B4-BE49-F238E27FC236}">
                <a16:creationId xmlns:a16="http://schemas.microsoft.com/office/drawing/2014/main" id="{2D8942E0-257E-4313-ADF6-3642168F1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27B4AA9B-E4DF-4F3C-8EDB-6979FD4DE1B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4F5E50EB-C59F-469A-A0F2-D38C028C273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0" y="115888"/>
            <a:ext cx="467995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Давидовская, Е. Искусство самообладания /Е.Давидовская // Кем быть?.- 2017.- №5.- С.14-16.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На пути к желаемым целям часто находится немало жизненных препятствий, которым легко удается вывести вас из себя. Будучи спокойным минуту назад, вы тут же теряете терпение, мысленно превращаясь в разъяренного зверя. Несмотря на то, что многие факторы заставляют вас реагировать чересчур эмоционально и даже слишком агрессивно, существует множество ситуаций, когда необходимо уметь себя контролировать и руководствоваться холодным расчетом. Эта статья – об искусстве самообладания.</a:t>
            </a:r>
          </a:p>
        </p:txBody>
      </p:sp>
      <p:pic>
        <p:nvPicPr>
          <p:cNvPr id="34821" name="Picture 2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D2924651-71D9-4987-858E-DAB451B7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7963"/>
            <a:ext cx="4103688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on">
            <a:extLst>
              <a:ext uri="{FF2B5EF4-FFF2-40B4-BE49-F238E27FC236}">
                <a16:creationId xmlns:a16="http://schemas.microsoft.com/office/drawing/2014/main" id="{362F9F44-146F-4EAB-9DFF-C1D6AF44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9301EB38-E596-40D3-B981-EF32F6FA4C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388" y="765175"/>
            <a:ext cx="8713787" cy="1295400"/>
          </a:xfrm>
        </p:spPr>
        <p:txBody>
          <a:bodyPr/>
          <a:lstStyle/>
          <a:p>
            <a:pPr algn="l" eaLnBrk="1" hangingPunct="1"/>
            <a:r>
              <a:rPr lang="ru-RU" altLang="nl-NL" sz="3200" b="1" i="1">
                <a:solidFill>
                  <a:srgbClr val="0070C0"/>
                </a:solidFill>
              </a:rPr>
              <a:t>Раздел 6. В копилку педагога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5455D5EC-05D2-434F-8D2D-C6F7703F98B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5288" y="3451225"/>
            <a:ext cx="8497887" cy="2641600"/>
          </a:xfrm>
        </p:spPr>
        <p:txBody>
          <a:bodyPr/>
          <a:lstStyle/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«Наиболее подготовленный в профессиональном отношении человек - это человек, который сам целеустремленно готовил себя к своей профессии»</a:t>
            </a:r>
          </a:p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Джонатан Армур</a:t>
            </a:r>
          </a:p>
          <a:p>
            <a:pPr eaLnBrk="1" hangingPunct="1"/>
            <a:endParaRPr lang="ru-RU" altLang="nl-NL" sz="2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on">
            <a:extLst>
              <a:ext uri="{FF2B5EF4-FFF2-40B4-BE49-F238E27FC236}">
                <a16:creationId xmlns:a16="http://schemas.microsoft.com/office/drawing/2014/main" id="{48E5D83B-21A5-41E2-AD2E-7353B9926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>
            <a:extLst>
              <a:ext uri="{FF2B5EF4-FFF2-40B4-BE49-F238E27FC236}">
                <a16:creationId xmlns:a16="http://schemas.microsoft.com/office/drawing/2014/main" id="{E20BD9DA-A336-4332-97C8-1D1040B1B2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A73CE32D-A781-4D3F-AC34-1B385C976F7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0" y="115888"/>
            <a:ext cx="45466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Давидовская, Е. Об организации взаимодействия с родителями по вопросам профессионального самоопределения детей/Е.Давидовская// Кем быть?.- 2016.- №3.- С.38-40.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Когда ребенок оканчивает школу и ему предстоит выбрать профессию – это трудный и ответственный момент, и решение, принятое в это время, будет влиять на всю его дальнейшую жизнь. Родители, задумываясь о планах детей, связанных с выбором профессии и места дальнейшего образования, должны проявлять участие, помогать и направлять ребенка. Как именно должно происходить это взаимодействие читайте в этой статье.</a:t>
            </a:r>
          </a:p>
        </p:txBody>
      </p:sp>
      <p:pic>
        <p:nvPicPr>
          <p:cNvPr id="36869" name="Picture 5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BDB203C2-71FF-4828-895D-AE7DF71DC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33375"/>
            <a:ext cx="39751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on">
            <a:extLst>
              <a:ext uri="{FF2B5EF4-FFF2-40B4-BE49-F238E27FC236}">
                <a16:creationId xmlns:a16="http://schemas.microsoft.com/office/drawing/2014/main" id="{CF5A0453-446F-456B-8EB8-3E988666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555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6CE786C2-B314-47DD-B241-D5DB7F2A8B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593E58C4-F6BD-4CB5-9D99-DD97317CDF9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56100" y="-55563"/>
            <a:ext cx="4895850" cy="6913563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Литвинова, И. Некоторые аспекты ведения профориентационной работы в школе/ И.Литвинова// Кем быть?.- 2016.- №4.- С. 12-14.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Рынок образовательных услуг республики постоянно обновляется, в учебных заведениях появляются новые специальности. Учреждения всех ступеней профессионального образования на высоком качественном уровне готовят кадры для различных отраслей экономики. Но, к сожалению, многие молодые специалисты не выдерживают конкуренции на рынке труда или в процессе адаптации на первом рабочем месте и, как следствие, они разочаровываются в полученной профессии.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Некоторые аспекты ведение профориентационной работы представлены в данной ста</a:t>
            </a:r>
            <a:r>
              <a:rPr lang="ru-RU" altLang="nl-NL" sz="2000" b="1" i="1">
                <a:solidFill>
                  <a:srgbClr val="0070C0"/>
                </a:solidFill>
              </a:rPr>
              <a:t>тье.</a:t>
            </a:r>
          </a:p>
        </p:txBody>
      </p:sp>
      <p:pic>
        <p:nvPicPr>
          <p:cNvPr id="37893" name="Picture 3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F5549ECA-1B01-49E1-9884-EFA1C5A6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88913"/>
            <a:ext cx="3960812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on">
            <a:extLst>
              <a:ext uri="{FF2B5EF4-FFF2-40B4-BE49-F238E27FC236}">
                <a16:creationId xmlns:a16="http://schemas.microsoft.com/office/drawing/2014/main" id="{0F3B28EC-730B-434F-9DF7-FFFB5816F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8A4BED16-8895-4C33-98EA-387773838C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1938108F-B660-44A0-A289-04A608C3BEA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87900" y="549275"/>
            <a:ext cx="4186238" cy="5111750"/>
          </a:xfrm>
        </p:spPr>
        <p:txBody>
          <a:bodyPr/>
          <a:lstStyle/>
          <a:p>
            <a:pPr algn="l" eaLnBrk="1" hangingPunct="1"/>
            <a:r>
              <a:rPr lang="ru-RU" altLang="nl-NL" sz="2400" b="1" i="1">
                <a:solidFill>
                  <a:srgbClr val="0070C0"/>
                </a:solidFill>
              </a:rPr>
              <a:t>Гебекова-Сивцова, А. Профориентационное занятие «Город профессий»/ А.Гебекова-Сивцова// Кем быть?.- 2015.- №4.- С.40-41.</a:t>
            </a:r>
          </a:p>
          <a:p>
            <a:pPr algn="l" eaLnBrk="1" hangingPunct="1"/>
            <a:r>
              <a:rPr lang="ru-RU" altLang="nl-NL" sz="2400" b="1" i="1">
                <a:solidFill>
                  <a:srgbClr val="0070C0"/>
                </a:solidFill>
              </a:rPr>
              <a:t>   </a:t>
            </a:r>
            <a:r>
              <a:rPr lang="ru-RU" altLang="nl-NL" sz="2400" b="1">
                <a:solidFill>
                  <a:srgbClr val="0070C0"/>
                </a:solidFill>
              </a:rPr>
              <a:t>Целью данного занятия является формирование осознанного отношения старшеклассников к своему профессиональному будущему.</a:t>
            </a:r>
          </a:p>
        </p:txBody>
      </p:sp>
      <p:pic>
        <p:nvPicPr>
          <p:cNvPr id="38917" name="Picture 3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8AE4A341-D1ED-4EE3-B846-5E281444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2481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on">
            <a:extLst>
              <a:ext uri="{FF2B5EF4-FFF2-40B4-BE49-F238E27FC236}">
                <a16:creationId xmlns:a16="http://schemas.microsoft.com/office/drawing/2014/main" id="{515E3765-8647-409A-9BCA-D358DB0A2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FB64CC1E-546A-4CEE-8F59-2042332F84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5C441C08-CBFE-4259-BF6D-6B8B74B594F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932363" y="115888"/>
            <a:ext cx="4186237" cy="6626225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Давидовская, Е. Упражнения для личностного роста старшеклассников / Е.Давидовская// Кем быть?.- 2017.- №3.- С.21-23.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Одной из форм групповой работы с подростками является тренинг личностного роста. Это развивающий тренинг, который направлен на решение основных психологических задач этого возраста. Самая главная из них – формирование Я-концепции личности. Руководитель тренинга должен помочь  подростку в ее формировании. Поможет в этом разработанная тренинговая программа личностного роста.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endParaRPr lang="ru-RU" altLang="nl-NL" sz="2000" b="1">
              <a:solidFill>
                <a:srgbClr val="0070C0"/>
              </a:solidFill>
            </a:endParaRPr>
          </a:p>
        </p:txBody>
      </p:sp>
      <p:pic>
        <p:nvPicPr>
          <p:cNvPr id="39941" name="Picture 2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27BC885B-0848-4798-BCDA-FD042739E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23838"/>
            <a:ext cx="424815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on">
            <a:extLst>
              <a:ext uri="{FF2B5EF4-FFF2-40B4-BE49-F238E27FC236}">
                <a16:creationId xmlns:a16="http://schemas.microsoft.com/office/drawing/2014/main" id="{3CFEE2A2-1EB7-4FE7-AD96-FC677B64D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>
            <a:extLst>
              <a:ext uri="{FF2B5EF4-FFF2-40B4-BE49-F238E27FC236}">
                <a16:creationId xmlns:a16="http://schemas.microsoft.com/office/drawing/2014/main" id="{9307CF4D-133A-4E83-B87F-D0FC4A6163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5D9E9084-2897-4C8F-9061-6868F190BE8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16463" y="0"/>
            <a:ext cx="4427537" cy="6858000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Давидовская, Е. Упражнения для развития коммуникативных способностей /Е.Давидовская// Кем быть?.- 2017.- №5.- С.31-33.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Многие хотят обладать отличными коммуникативными способностями – быть общительными, быстро находить общий язык с собеседниками, а также без каких-либо сложностей знакомиться с новыми людьми. Однако для этого необходимо обладать хорошей коммуникативной компетенцией. Коммуникативная компетенция – компетенция, описывающая качество и эффективность способности общаться.</a:t>
            </a:r>
          </a:p>
        </p:txBody>
      </p:sp>
      <p:pic>
        <p:nvPicPr>
          <p:cNvPr id="40965" name="Picture 2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B840515C-EC0B-4359-B8F8-528EA47AE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4950"/>
            <a:ext cx="432117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n">
            <a:extLst>
              <a:ext uri="{FF2B5EF4-FFF2-40B4-BE49-F238E27FC236}">
                <a16:creationId xmlns:a16="http://schemas.microsoft.com/office/drawing/2014/main" id="{8C10A72C-08CF-40AC-90C6-BBC334DF3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1370D33C-3A74-4F9C-9757-570A5FAE78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1341438"/>
            <a:ext cx="8642350" cy="1439862"/>
          </a:xfrm>
        </p:spPr>
        <p:txBody>
          <a:bodyPr/>
          <a:lstStyle/>
          <a:p>
            <a:pPr eaLnBrk="1" hangingPunct="1"/>
            <a:r>
              <a:rPr lang="ru-RU" altLang="nl-NL" sz="3200" b="1" i="1">
                <a:solidFill>
                  <a:srgbClr val="0070C0"/>
                </a:solidFill>
              </a:rPr>
              <a:t>Уважаемые читатели, предлагаем Вам полистать страницы журнала «Кем быть?», который выписывает наша библиотека.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35FEFD57-8924-48CC-907B-2BDFA486C7E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9388" y="3886200"/>
            <a:ext cx="8964612" cy="1752600"/>
          </a:xfrm>
        </p:spPr>
        <p:txBody>
          <a:bodyPr/>
          <a:lstStyle/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«Нет профессий с большим будущим, но есть профессионалы с большим будущим»</a:t>
            </a:r>
          </a:p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Илья Ильф и Евгений Петров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on">
            <a:extLst>
              <a:ext uri="{FF2B5EF4-FFF2-40B4-BE49-F238E27FC236}">
                <a16:creationId xmlns:a16="http://schemas.microsoft.com/office/drawing/2014/main" id="{A025661F-694F-44B6-A374-6BA511F07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7A869A54-8475-448C-917E-C6D5170412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316912" cy="1295400"/>
          </a:xfrm>
        </p:spPr>
        <p:txBody>
          <a:bodyPr/>
          <a:lstStyle/>
          <a:p>
            <a:pPr algn="l" eaLnBrk="1" hangingPunct="1"/>
            <a:r>
              <a:rPr lang="ru-RU" altLang="nl-NL" sz="3200" b="1" i="1">
                <a:solidFill>
                  <a:srgbClr val="0070C0"/>
                </a:solidFill>
              </a:rPr>
              <a:t>Раздел 7. Родителям на заметку</a:t>
            </a: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21A75D3A-BAAE-4767-B207-4B682D4F470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03238" y="3789363"/>
            <a:ext cx="8137525" cy="2060575"/>
          </a:xfrm>
        </p:spPr>
        <p:txBody>
          <a:bodyPr/>
          <a:lstStyle/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«…Для человека нет ничего естественней труда, человек рожден для него, как птица для полета и рыба для плавания…»</a:t>
            </a:r>
          </a:p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Франческо Петрарка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on">
            <a:extLst>
              <a:ext uri="{FF2B5EF4-FFF2-40B4-BE49-F238E27FC236}">
                <a16:creationId xmlns:a16="http://schemas.microsoft.com/office/drawing/2014/main" id="{5605B5D6-4B97-44AD-ADDA-86CB5E2B3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A924C2BC-2B82-464F-A454-5C9838BFF9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99526ABB-BF3B-4D08-A6D2-8931A2588FD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427538" y="115888"/>
            <a:ext cx="4691062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Цветкова, О. Направляем подростковые интересы/ О.Цветкова// Кем быть?.- 2016.- №4.- С. 36-37.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Рано или поздно, но наступает момент, когда родительские советы и принцыпы ставятся ребенком под сомнение. При этом вы с ужасом понимаете, что все ваши заветы и морали, а главное, примеры для подражания вызывают у подростка лишь приступ раздражения. Что делать, если ребенок не признает ваших авторитетов? Стоит ли родителям вникать в то, чем увлекается подросток? Можно ли развить увлечение ребенка во что-то действительно полезное? Ответы на эти вопросы – в материале статьи.</a:t>
            </a:r>
          </a:p>
        </p:txBody>
      </p:sp>
      <p:pic>
        <p:nvPicPr>
          <p:cNvPr id="43013" name="Picture 2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8F2A4881-BB81-4EB2-B32F-29C966A4A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4105275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on">
            <a:extLst>
              <a:ext uri="{FF2B5EF4-FFF2-40B4-BE49-F238E27FC236}">
                <a16:creationId xmlns:a16="http://schemas.microsoft.com/office/drawing/2014/main" id="{C35B9317-EA8A-4F11-A280-0333D7D4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>
            <a:extLst>
              <a:ext uri="{FF2B5EF4-FFF2-40B4-BE49-F238E27FC236}">
                <a16:creationId xmlns:a16="http://schemas.microsoft.com/office/drawing/2014/main" id="{F9AD9926-B7DE-4548-A8DF-4D99A76BCE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2C3BAC69-8857-4A1E-9753-E66DEC4B96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0" y="115888"/>
            <a:ext cx="45466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Давидовская, Е. Как определить врожденные способности ребенка?/ Е.Давидовская// Кем быть?.- 2016.- №5.- С. 32-33.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Дети не всегда проявляют интерес к тем областям, в которых проявляются их врожденные способности. Некоторые из них ждут, что родители все «принесут на блюдечке» и они, попробовав и получив свой практический опыт, смогут решить, нравится им «поданное блюдо» или нет. Однако случается, что родители преподносят свое восприятие мира не учитывая, а порой даже не желая узнавать о врожденных особенностях ребенка. Как же их определить – читайте в этой статье.</a:t>
            </a:r>
          </a:p>
        </p:txBody>
      </p:sp>
      <p:pic>
        <p:nvPicPr>
          <p:cNvPr id="44037" name="Picture 2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2ED59D56-8168-4548-AF01-AFD172E71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17671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on">
            <a:extLst>
              <a:ext uri="{FF2B5EF4-FFF2-40B4-BE49-F238E27FC236}">
                <a16:creationId xmlns:a16="http://schemas.microsoft.com/office/drawing/2014/main" id="{4D461CC7-96D9-4698-BCBF-379A58F95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>
            <a:extLst>
              <a:ext uri="{FF2B5EF4-FFF2-40B4-BE49-F238E27FC236}">
                <a16:creationId xmlns:a16="http://schemas.microsoft.com/office/drawing/2014/main" id="{54339700-AB33-4804-8CDE-E943B985C0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3F049223-931B-4BF1-A0F0-CDD234AAEE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932363" y="115888"/>
            <a:ext cx="4186237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Давидовская, Е. Возрастные кризисы ребенка, о которых должен знать каждый родитель/ Е.Давидовская// Кем быть?.- 2017.- №3.- С. 34-36.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Возрастные кризисы бывают не только у взрослых, но и у детей. Кстати, в детстве они случаются чаще, чем когда-либо. Периоды развития ребенка сменяются скачками, резкими и бурными «взрывами». И каждый такой «взрыв» зависит от определенного возрастного этапа.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О возрастных кризисах ребенка рассказывает психолог Екатерина Давидовская.</a:t>
            </a:r>
          </a:p>
        </p:txBody>
      </p:sp>
      <p:pic>
        <p:nvPicPr>
          <p:cNvPr id="45061" name="Picture 2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DEA869E6-4CD6-460E-8391-FEEBED8B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465638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on">
            <a:extLst>
              <a:ext uri="{FF2B5EF4-FFF2-40B4-BE49-F238E27FC236}">
                <a16:creationId xmlns:a16="http://schemas.microsoft.com/office/drawing/2014/main" id="{01B8FDB4-F90B-460A-8CDA-6B86AB045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>
            <a:extLst>
              <a:ext uri="{FF2B5EF4-FFF2-40B4-BE49-F238E27FC236}">
                <a16:creationId xmlns:a16="http://schemas.microsoft.com/office/drawing/2014/main" id="{D6125212-CC32-4650-976D-75E1794EDB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0495D602-13BC-4516-9978-C6B5A8BD8F7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932363" y="115888"/>
            <a:ext cx="4186237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Давидовская, Е. Родителям о кризисе в 17 лет/ Е.Давидовская// Кем быть?.- 2017.- №4.- С. 40-41.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И снова разговор о возрастных кризисах. Возрастные кризисы – это переход от одного возрастного периода к другому. Они не всегда сопровождаются негативными проявлениями. Иногда родители могут даже не заметить, был ли он вообще. Однако нужно быть готовым к разным вариантам развития событий, особенно когда ребенок оказывается на пороге взрослой жизни.</a:t>
            </a:r>
          </a:p>
        </p:txBody>
      </p:sp>
      <p:pic>
        <p:nvPicPr>
          <p:cNvPr id="46085" name="Picture 2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604D6E74-26AD-4F14-807B-2A4D9A150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465638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on">
            <a:extLst>
              <a:ext uri="{FF2B5EF4-FFF2-40B4-BE49-F238E27FC236}">
                <a16:creationId xmlns:a16="http://schemas.microsoft.com/office/drawing/2014/main" id="{007B03F8-165D-4240-931F-9158780B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82B01C21-425D-4A50-87FB-EAF57EB970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24188C4B-9EBB-4F80-9B2E-54BE8543C3E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932363" y="115888"/>
            <a:ext cx="4186237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Петренко, В. Советы родителям по подготовке детей к централизованному тестированию и школьным экзаменам / В.Петренко // Кем быть?.- 2017.- №5.- С. 12-13.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Самое время обсудить с ребенком, куда он планирует поступать и какую профессию хочет освоить. Однако сначала ему предстоит сдать экзамены и централизованное тестирование, и от этого зависит, осуществятся ли его планы.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Вот несколько советов, которые помогут вам правильно подготовить вашего ребенка к предстоящим испытаниям.</a:t>
            </a:r>
          </a:p>
        </p:txBody>
      </p:sp>
      <p:pic>
        <p:nvPicPr>
          <p:cNvPr id="47109" name="Picture 2" descr="C:\Documents and Settings\Администратор\Мои документы\1 002.jpg">
            <a:extLst>
              <a:ext uri="{FF2B5EF4-FFF2-40B4-BE49-F238E27FC236}">
                <a16:creationId xmlns:a16="http://schemas.microsoft.com/office/drawing/2014/main" id="{7707C459-85BB-463B-9AEB-BDBCC9DB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88913"/>
            <a:ext cx="439737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on">
            <a:extLst>
              <a:ext uri="{FF2B5EF4-FFF2-40B4-BE49-F238E27FC236}">
                <a16:creationId xmlns:a16="http://schemas.microsoft.com/office/drawing/2014/main" id="{94E221D4-91AA-4CB6-B375-29EF1737E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7FB68EC9-B751-411E-87BE-A7E81CC615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388350" cy="1295400"/>
          </a:xfrm>
        </p:spPr>
        <p:txBody>
          <a:bodyPr/>
          <a:lstStyle/>
          <a:p>
            <a:pPr algn="l" eaLnBrk="1" hangingPunct="1"/>
            <a:r>
              <a:rPr lang="ru-RU" altLang="nl-NL" sz="3200" b="1" i="1">
                <a:solidFill>
                  <a:srgbClr val="0070C0"/>
                </a:solidFill>
              </a:rPr>
              <a:t>Раздел 8. Это интересно</a:t>
            </a: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5F4A9F9B-546F-4FFA-9B52-D98D713E5B5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76263" y="3789363"/>
            <a:ext cx="7991475" cy="2160587"/>
          </a:xfrm>
        </p:spPr>
        <p:txBody>
          <a:bodyPr/>
          <a:lstStyle/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«…Работа - лучший способ наслаждаться жизнью…»</a:t>
            </a:r>
          </a:p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Иммануил Кант</a:t>
            </a:r>
          </a:p>
          <a:p>
            <a:pPr eaLnBrk="1" hangingPunct="1"/>
            <a:endParaRPr lang="ru-RU" altLang="nl-NL" sz="2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on">
            <a:extLst>
              <a:ext uri="{FF2B5EF4-FFF2-40B4-BE49-F238E27FC236}">
                <a16:creationId xmlns:a16="http://schemas.microsoft.com/office/drawing/2014/main" id="{EED527E1-87E2-4D85-ABF2-C0769952E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>
            <a:extLst>
              <a:ext uri="{FF2B5EF4-FFF2-40B4-BE49-F238E27FC236}">
                <a16:creationId xmlns:a16="http://schemas.microsoft.com/office/drawing/2014/main" id="{D915A947-72E2-4BA7-A2FE-C5B6CD30AC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2AB46FEE-D769-4F73-8055-6B5F002C0AB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932363" y="0"/>
            <a:ext cx="4186237" cy="4826000"/>
          </a:xfrm>
        </p:spPr>
        <p:txBody>
          <a:bodyPr/>
          <a:lstStyle/>
          <a:p>
            <a:pPr algn="l" eaLnBrk="1" hangingPunct="1"/>
            <a:r>
              <a:rPr lang="ru-RU" altLang="nl-NL" sz="2400" b="1" i="1">
                <a:solidFill>
                  <a:srgbClr val="0070C0"/>
                </a:solidFill>
              </a:rPr>
              <a:t>Необыкновенные мартовские праздники мира// Кем быть?.- 2016.- №3.- С. 44-45.</a:t>
            </a:r>
          </a:p>
          <a:p>
            <a:pPr algn="l" eaLnBrk="1" hangingPunct="1"/>
            <a:r>
              <a:rPr lang="ru-RU" altLang="nl-NL" sz="2400" b="1" i="1">
                <a:solidFill>
                  <a:srgbClr val="0070C0"/>
                </a:solidFill>
              </a:rPr>
              <a:t>   </a:t>
            </a:r>
            <a:r>
              <a:rPr lang="ru-RU" altLang="nl-NL" sz="2400" b="1">
                <a:solidFill>
                  <a:srgbClr val="0070C0"/>
                </a:solidFill>
              </a:rPr>
              <a:t>В статье рассказывается о необычных мартовских праздниках мира: дне кошек, Международном дне спичек, Всемирном дне ди-джея, Национальном дне тайского слона, Международном дне числа «Пи».</a:t>
            </a:r>
          </a:p>
        </p:txBody>
      </p:sp>
      <p:pic>
        <p:nvPicPr>
          <p:cNvPr id="49157" name="Picture 2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F1505B69-17B3-465C-ACA9-E0AD281A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2481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on">
            <a:extLst>
              <a:ext uri="{FF2B5EF4-FFF2-40B4-BE49-F238E27FC236}">
                <a16:creationId xmlns:a16="http://schemas.microsoft.com/office/drawing/2014/main" id="{E4C0ABCB-36BC-44D2-A0EB-7F42F4ACA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>
            <a:extLst>
              <a:ext uri="{FF2B5EF4-FFF2-40B4-BE49-F238E27FC236}">
                <a16:creationId xmlns:a16="http://schemas.microsoft.com/office/drawing/2014/main" id="{96337EB4-80D5-4285-8341-DFD634FF99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60027486-82A2-4AC6-BAFE-175457D9180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148263" y="1125538"/>
            <a:ext cx="3970337" cy="4103687"/>
          </a:xfrm>
        </p:spPr>
        <p:txBody>
          <a:bodyPr/>
          <a:lstStyle/>
          <a:p>
            <a:pPr algn="l" eaLnBrk="1" hangingPunct="1"/>
            <a:r>
              <a:rPr lang="ru-RU" altLang="nl-NL" sz="2400" b="1" i="1">
                <a:solidFill>
                  <a:srgbClr val="0070C0"/>
                </a:solidFill>
              </a:rPr>
              <a:t>Необыкновенные апрельские праздники мира// Кем быть?.- 2016.- №4.- С. 44-45.</a:t>
            </a:r>
          </a:p>
          <a:p>
            <a:pPr algn="l" eaLnBrk="1" hangingPunct="1"/>
            <a:r>
              <a:rPr lang="ru-RU" altLang="nl-NL" sz="2400" b="1" i="1">
                <a:solidFill>
                  <a:srgbClr val="0070C0"/>
                </a:solidFill>
              </a:rPr>
              <a:t>   </a:t>
            </a:r>
            <a:r>
              <a:rPr lang="ru-RU" altLang="nl-NL" sz="2400" b="1">
                <a:solidFill>
                  <a:srgbClr val="0070C0"/>
                </a:solidFill>
              </a:rPr>
              <a:t>В статье рассказывается о необычных апрельских праздниках мира: именинах Водяного, Всемирном дне крысы, дне подснежника, празднике «Лельник».</a:t>
            </a:r>
          </a:p>
        </p:txBody>
      </p:sp>
      <p:pic>
        <p:nvPicPr>
          <p:cNvPr id="50181" name="Picture 2" descr="C:\Documents and Settings\Администратор\Мои документы\1 001.jpg">
            <a:extLst>
              <a:ext uri="{FF2B5EF4-FFF2-40B4-BE49-F238E27FC236}">
                <a16:creationId xmlns:a16="http://schemas.microsoft.com/office/drawing/2014/main" id="{44C1070D-4CAA-4525-99BB-5070244B6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33375"/>
            <a:ext cx="42799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on">
            <a:extLst>
              <a:ext uri="{FF2B5EF4-FFF2-40B4-BE49-F238E27FC236}">
                <a16:creationId xmlns:a16="http://schemas.microsoft.com/office/drawing/2014/main" id="{04109226-EAAA-4C74-BC03-3ECA5E306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>
            <a:extLst>
              <a:ext uri="{FF2B5EF4-FFF2-40B4-BE49-F238E27FC236}">
                <a16:creationId xmlns:a16="http://schemas.microsoft.com/office/drawing/2014/main" id="{1A724F65-3AB7-47DB-A256-25976361F3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AE26F52A-6C12-4957-B130-FF0E11EA0AB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16463" y="188913"/>
            <a:ext cx="4319587" cy="5616575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Лычагина, Т. Музей марципана в Сентендре/ Т.Лычагина// Кем быть?.- 2016.- №5.- С. 40-42.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</a:t>
            </a:r>
            <a:r>
              <a:rPr lang="ru-RU" altLang="nl-NL" sz="2000" b="1">
                <a:solidFill>
                  <a:srgbClr val="0070C0"/>
                </a:solidFill>
              </a:rPr>
              <a:t>Марципан сегодня – одно из популярнейших европейских лакомств. В переводе с латинского означает «мартовский пасхальный хлебец». Слово «марципан» стало известно всему миру благодаря немецкому языку. Однако название марципану дали не немцы. А итальянцы.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В статье представлен материал о музее марципана в Сентендре, который находится в Венгрии.</a:t>
            </a:r>
          </a:p>
        </p:txBody>
      </p:sp>
      <p:pic>
        <p:nvPicPr>
          <p:cNvPr id="51205" name="Picture 2" descr="C:\Documents and Settings\Администратор\Мои документы\1 002.jpg">
            <a:extLst>
              <a:ext uri="{FF2B5EF4-FFF2-40B4-BE49-F238E27FC236}">
                <a16:creationId xmlns:a16="http://schemas.microsoft.com/office/drawing/2014/main" id="{D367819C-DAF1-4086-BE2D-E4F341AA5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42481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n">
            <a:extLst>
              <a:ext uri="{FF2B5EF4-FFF2-40B4-BE49-F238E27FC236}">
                <a16:creationId xmlns:a16="http://schemas.microsoft.com/office/drawing/2014/main" id="{29CF4DB3-A0E2-4996-9423-DED0F6BA8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67CEC9D8-EEF8-4626-B4DC-0C93F82591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7950" y="476250"/>
            <a:ext cx="8642350" cy="1439863"/>
          </a:xfrm>
        </p:spPr>
        <p:txBody>
          <a:bodyPr/>
          <a:lstStyle/>
          <a:p>
            <a:pPr eaLnBrk="1" hangingPunct="1"/>
            <a:r>
              <a:rPr lang="ru-RU" altLang="nl-NL" sz="3200" b="1" i="1">
                <a:solidFill>
                  <a:srgbClr val="0070C0"/>
                </a:solidFill>
              </a:rPr>
              <a:t>Раздел 1. Представляем факультет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21F1EE54-446C-4058-ABC7-A09CCF8CC59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9388" y="3644900"/>
            <a:ext cx="8964612" cy="2566988"/>
          </a:xfrm>
        </p:spPr>
        <p:txBody>
          <a:bodyPr/>
          <a:lstStyle/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«Как хорошо когда у человека есть возможность выбрать себе профессию не по необходимости, а сообразуясь с душевными склонностями»</a:t>
            </a:r>
          </a:p>
          <a:p>
            <a:pPr eaLnBrk="1" hangingPunct="1"/>
            <a:r>
              <a:rPr lang="ru-RU" altLang="nl-NL" sz="2800" b="1" i="1">
                <a:solidFill>
                  <a:srgbClr val="0070C0"/>
                </a:solidFill>
              </a:rPr>
              <a:t>Али Апшерони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on">
            <a:extLst>
              <a:ext uri="{FF2B5EF4-FFF2-40B4-BE49-F238E27FC236}">
                <a16:creationId xmlns:a16="http://schemas.microsoft.com/office/drawing/2014/main" id="{2A3CFA95-90AA-495F-A813-FFB38D04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>
            <a:extLst>
              <a:ext uri="{FF2B5EF4-FFF2-40B4-BE49-F238E27FC236}">
                <a16:creationId xmlns:a16="http://schemas.microsoft.com/office/drawing/2014/main" id="{777ABE88-FFAA-4639-A17E-41D98E4FEF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E0ACA833-168A-4750-8C6B-B1F4D4D1EB7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284663" y="23813"/>
            <a:ext cx="4859337" cy="6645275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Прфесссии будущего // Кем быть?.- 2017.- №5.- С. 37.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</a:t>
            </a:r>
            <a:r>
              <a:rPr lang="ru-RU" altLang="nl-NL" sz="2000" b="1">
                <a:solidFill>
                  <a:srgbClr val="0070C0"/>
                </a:solidFill>
              </a:rPr>
              <a:t>Профессии будущего. Список профессий постоянно обновляется и растет. Появляются новые, а старые исчезают или модифицируются, приобретая новые черты под влиянием развития сфер деятельности. В каждой профессии есть сложившиеся алгоритмы и технологии, но с течением времени профессиональная деятельность должна решать новые задачи.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Британские ученые-футурологи взялись предсказать, какие профессии появятся и станут особенно актуальны к 2030-му году с учетом научно-технического прогресса. О профессиях будущего читайте на страницах журнала «Кем быть?»</a:t>
            </a:r>
          </a:p>
          <a:p>
            <a:pPr algn="l" eaLnBrk="1" hangingPunct="1"/>
            <a:endParaRPr lang="ru-RU" altLang="nl-NL" sz="2000" b="1">
              <a:solidFill>
                <a:srgbClr val="0070C0"/>
              </a:solidFill>
            </a:endParaRPr>
          </a:p>
        </p:txBody>
      </p:sp>
      <p:pic>
        <p:nvPicPr>
          <p:cNvPr id="52229" name="Picture 2">
            <a:extLst>
              <a:ext uri="{FF2B5EF4-FFF2-40B4-BE49-F238E27FC236}">
                <a16:creationId xmlns:a16="http://schemas.microsoft.com/office/drawing/2014/main" id="{33E3D1F3-C153-455B-8C7B-7A8B2DF67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033838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n">
            <a:extLst>
              <a:ext uri="{FF2B5EF4-FFF2-40B4-BE49-F238E27FC236}">
                <a16:creationId xmlns:a16="http://schemas.microsoft.com/office/drawing/2014/main" id="{91501FEF-0E9B-4C3C-870D-E8241A1CF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4ECBE49E-8D99-4A47-831C-9F7FB5C302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700DB5B6-E99E-4073-BD5C-06866AB8183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643438" y="115888"/>
            <a:ext cx="4475162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Жидолович, В. Факультет компьютерного проектирования БГУИР/ В.Жидолович// Кем быть?.- 2016.- №3.- С.3-6.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</a:t>
            </a:r>
            <a:r>
              <a:rPr lang="ru-RU" altLang="nl-NL" sz="2000" b="1">
                <a:solidFill>
                  <a:srgbClr val="0070C0"/>
                </a:solidFill>
              </a:rPr>
              <a:t>На факультете компьютерного проектирования БГУИР сегодня представлены все возможности для успешной подготовки будущих </a:t>
            </a:r>
            <a:r>
              <a:rPr lang="be-BY" altLang="nl-NL" sz="2000" b="1">
                <a:solidFill>
                  <a:srgbClr val="0070C0"/>
                </a:solidFill>
              </a:rPr>
              <a:t>ІТ</a:t>
            </a:r>
            <a:r>
              <a:rPr lang="ru-RU" altLang="nl-NL" sz="2000" b="1">
                <a:solidFill>
                  <a:srgbClr val="0070C0"/>
                </a:solidFill>
              </a:rPr>
              <a:t>-специалистов республики. О специальностях, основных практических площадках и актуальных научно-исследовательских работах студентов расскажет декан факультета, кандидат технических наук Дмитрий Викторович Лихачевский.</a:t>
            </a:r>
          </a:p>
        </p:txBody>
      </p:sp>
      <p:pic>
        <p:nvPicPr>
          <p:cNvPr id="7173" name="Picture 2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C4A900AA-4136-4CA8-877C-B6472F475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176713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n">
            <a:extLst>
              <a:ext uri="{FF2B5EF4-FFF2-40B4-BE49-F238E27FC236}">
                <a16:creationId xmlns:a16="http://schemas.microsoft.com/office/drawing/2014/main" id="{6AFC3CDE-75E8-4691-A18B-F59329930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1AF9805A-6450-4375-A65E-D5D6EA4787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938D6275-FF3A-4D86-B5D2-DCD86883B8E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0" y="115888"/>
            <a:ext cx="45466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Жидолович, В. Факультет инжиниринга и технологий связи УО «Белорусская государственная академия связи» / В.Жидолович// Кем быть?.- 2016.- №5.- С. 3-5.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</a:t>
            </a:r>
            <a:r>
              <a:rPr lang="ru-RU" altLang="nl-NL" sz="2000" b="1">
                <a:solidFill>
                  <a:srgbClr val="0070C0"/>
                </a:solidFill>
              </a:rPr>
              <a:t>Факультет инжиниринга и технологий связи осуществляет подготовку специалистов с высшим и средним специальным образованием для отрасли связи и других отраслей экономики нашей страны.</a:t>
            </a:r>
          </a:p>
          <a:p>
            <a:pPr algn="l" eaLnBrk="1" hangingPunct="1"/>
            <a:r>
              <a:rPr lang="ru-RU" altLang="nl-NL" sz="2000" b="1">
                <a:solidFill>
                  <a:srgbClr val="0070C0"/>
                </a:solidFill>
              </a:rPr>
              <a:t>      Об особенностях специальностей, плюсах обучения и роли высокого уровня технической подготовки специалистов рассказывает декан факультета, кандидат технических наук, доцент Будник Артур Владимирович.</a:t>
            </a:r>
          </a:p>
          <a:p>
            <a:pPr algn="l" eaLnBrk="1" hangingPunct="1"/>
            <a:endParaRPr lang="ru-RU" altLang="nl-NL" sz="2000" b="1">
              <a:solidFill>
                <a:srgbClr val="0070C0"/>
              </a:solidFill>
            </a:endParaRPr>
          </a:p>
        </p:txBody>
      </p:sp>
      <p:pic>
        <p:nvPicPr>
          <p:cNvPr id="8197" name="Picture 6">
            <a:extLst>
              <a:ext uri="{FF2B5EF4-FFF2-40B4-BE49-F238E27FC236}">
                <a16:creationId xmlns:a16="http://schemas.microsoft.com/office/drawing/2014/main" id="{00BDC172-1B47-4633-8C41-3F75C5AB4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033838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n">
            <a:extLst>
              <a:ext uri="{FF2B5EF4-FFF2-40B4-BE49-F238E27FC236}">
                <a16:creationId xmlns:a16="http://schemas.microsoft.com/office/drawing/2014/main" id="{E9FE2370-BB27-4EF7-BFBB-0E07BE5CD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B92F66B6-D4C6-4FE6-A754-F5CA64D931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52E389B9-E3AD-4C9B-8A41-6D5D36197FB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56100" y="115888"/>
            <a:ext cx="47625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Жидолович, В. Исторический факультет УО «Белорусский государственный педагогический университет имени Максима Танка»/В.Жидолович// Кем быть?.- 2016.- №4.- С. 3-6.</a:t>
            </a:r>
          </a:p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    </a:t>
            </a:r>
            <a:r>
              <a:rPr lang="ru-RU" altLang="nl-NL" sz="2000" b="1">
                <a:solidFill>
                  <a:srgbClr val="0070C0"/>
                </a:solidFill>
              </a:rPr>
              <a:t>Исторический факультет – одна из основных платформ, где готовят лучших специалистов, которые способны исследовать и истолковать закономерности развития общества, а также спрогнозировать его дальнейший путь.Об особенностях новых специальностей, активной работе со студентами и профессиональной судьбе выпускников расскажет декан исторического факультета, кандидат исторических наук, доцент Александр Валерьевич Касович.</a:t>
            </a:r>
          </a:p>
        </p:txBody>
      </p:sp>
      <p:pic>
        <p:nvPicPr>
          <p:cNvPr id="9221" name="Picture 2" descr="C:\Documents and Settings\Администратор\Мои документы\1 002.jpg">
            <a:extLst>
              <a:ext uri="{FF2B5EF4-FFF2-40B4-BE49-F238E27FC236}">
                <a16:creationId xmlns:a16="http://schemas.microsoft.com/office/drawing/2014/main" id="{3210A67A-7EE1-4647-A64F-A410C3642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88913"/>
            <a:ext cx="39846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on">
            <a:extLst>
              <a:ext uri="{FF2B5EF4-FFF2-40B4-BE49-F238E27FC236}">
                <a16:creationId xmlns:a16="http://schemas.microsoft.com/office/drawing/2014/main" id="{5150F4A4-CF10-4C56-B69B-8B5399821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D74199A0-4B33-4A9D-B236-61BEBD1527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6263" y="765175"/>
            <a:ext cx="827087" cy="1295400"/>
          </a:xfrm>
        </p:spPr>
        <p:txBody>
          <a:bodyPr/>
          <a:lstStyle/>
          <a:p>
            <a:pPr eaLnBrk="1" hangingPunct="1"/>
            <a:endParaRPr lang="nl-NL" altLang="nl-NL" sz="800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3CCB2B5F-4F91-4658-9C95-ECB595F85D2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56100" y="115888"/>
            <a:ext cx="4762500" cy="6742112"/>
          </a:xfrm>
        </p:spPr>
        <p:txBody>
          <a:bodyPr/>
          <a:lstStyle/>
          <a:p>
            <a:pPr algn="l" eaLnBrk="1" hangingPunct="1"/>
            <a:r>
              <a:rPr lang="ru-RU" altLang="nl-NL" sz="2000" b="1" i="1">
                <a:solidFill>
                  <a:srgbClr val="0070C0"/>
                </a:solidFill>
              </a:rPr>
              <a:t>Жидолович, В. Исторический факультет  Белоруского государственного университета/В.Жидолович// Кем быть?.- 2017.- №4.- С. 3-5.</a:t>
            </a:r>
          </a:p>
          <a:p>
            <a:pPr algn="l" eaLnBrk="1" hangingPunct="1"/>
            <a:r>
              <a:rPr lang="ru-RU" altLang="nl-NL" sz="1800" b="1">
                <a:solidFill>
                  <a:srgbClr val="0070C0"/>
                </a:solidFill>
              </a:rPr>
              <a:t>    Те, кто собирается связать свою жизнь с историей, по-особенному относятся к этой науке. Они любят раскрывать тайны, разгадывать загадки, по кусочкам восстанавливать картину того, что происходило в прошлом. Именно такие ребята поступают на исторический факультет БГУ, чтобы стать компетентными историками, архивистами, музееведами и документоведами.</a:t>
            </a:r>
          </a:p>
          <a:p>
            <a:pPr algn="l" eaLnBrk="1" hangingPunct="1"/>
            <a:r>
              <a:rPr lang="ru-RU" altLang="nl-NL" sz="1800" b="1">
                <a:solidFill>
                  <a:srgbClr val="0070C0"/>
                </a:solidFill>
              </a:rPr>
              <a:t>  Об особенностях учебного процесса, подготовке и трудоустройстве выпускников рассказывает доктор исторических наук, профессор, декан исторического факультета Кохановский Александр Геннадьевич.</a:t>
            </a:r>
          </a:p>
        </p:txBody>
      </p:sp>
      <p:pic>
        <p:nvPicPr>
          <p:cNvPr id="10245" name="Picture 5" descr="C:\Documents and Settings\Администратор\Мои документы\1.jpg">
            <a:extLst>
              <a:ext uri="{FF2B5EF4-FFF2-40B4-BE49-F238E27FC236}">
                <a16:creationId xmlns:a16="http://schemas.microsoft.com/office/drawing/2014/main" id="{5C31D875-A5CA-473A-89D0-BAA04698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10527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3627</Words>
  <Application>Microsoft Office PowerPoint</Application>
  <PresentationFormat>Экран (4:3)</PresentationFormat>
  <Paragraphs>139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Оформление по умолчанию</vt:lpstr>
      <vt:lpstr>  ГУО «Лицей№1 г.Лиды»    «По страницам журнала «Кем быть?»</vt:lpstr>
      <vt:lpstr>Презентация PowerPoint</vt:lpstr>
      <vt:lpstr>Презентация PowerPoint</vt:lpstr>
      <vt:lpstr>Уважаемые читатели, предлагаем Вам полистать страницы журнала «Кем быть?», который выписывает наша библиотека.</vt:lpstr>
      <vt:lpstr>Раздел 1. Представляем факультет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2. Говорим о профессии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3. Знакомим с профессией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4. Представляем учебное заведение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5. Страничка психолога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6. В копилку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7. Родителям на заметку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8. Это интересно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92</cp:revision>
  <dcterms:created xsi:type="dcterms:W3CDTF">2013-04-03T19:56:44Z</dcterms:created>
  <dcterms:modified xsi:type="dcterms:W3CDTF">2019-10-02T10:00:00Z</dcterms:modified>
</cp:coreProperties>
</file>