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7FD6A8-0C74-42AD-825F-8370EA9B28E4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229600" cy="1828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«Великий русский писатель»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195 лет со дня рождения</a:t>
            </a:r>
          </a:p>
          <a:p>
            <a:r>
              <a:rPr lang="ru-RU" sz="3600" dirty="0" err="1" smtClean="0">
                <a:solidFill>
                  <a:srgbClr val="FFFF00"/>
                </a:solidFill>
              </a:rPr>
              <a:t>Ф.М.Достоевского</a:t>
            </a:r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 smtClean="0">
                <a:solidFill>
                  <a:srgbClr val="FFFF00"/>
                </a:solidFill>
              </a:rPr>
              <a:t>виртуальный обзор литературы)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6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238660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0"/>
            <a:ext cx="5364088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b="1" i="1" dirty="0" smtClean="0">
                <a:solidFill>
                  <a:srgbClr val="FFFF00"/>
                </a:solidFill>
              </a:rPr>
              <a:t>Достоевский, Ф.М. Белые ночи.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Неточка</a:t>
            </a:r>
            <a:r>
              <a:rPr lang="ru-RU" sz="1800" b="1" i="1" dirty="0" smtClean="0">
                <a:solidFill>
                  <a:srgbClr val="FFFF00"/>
                </a:solidFill>
              </a:rPr>
              <a:t>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Незванова</a:t>
            </a:r>
            <a:r>
              <a:rPr lang="ru-RU" sz="1800" b="1" i="1" dirty="0" smtClean="0">
                <a:solidFill>
                  <a:srgbClr val="FFFF00"/>
                </a:solidFill>
              </a:rPr>
              <a:t>: романы/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Ф.М.Достоевский</a:t>
            </a:r>
            <a:r>
              <a:rPr lang="ru-RU" sz="1800" b="1" i="1" dirty="0" smtClean="0">
                <a:solidFill>
                  <a:srgbClr val="FFFF00"/>
                </a:solidFill>
              </a:rPr>
              <a:t>.- Мн.: ООО «Сэр-Вит», 1987.- 240 с.-(Школьная библиотека).</a:t>
            </a:r>
          </a:p>
          <a:p>
            <a:pPr marL="137160" indent="0">
              <a:buNone/>
            </a:pPr>
            <a:r>
              <a:rPr lang="ru-RU" sz="1800" b="1" dirty="0">
                <a:solidFill>
                  <a:srgbClr val="FFFF00"/>
                </a:solidFill>
              </a:rPr>
              <a:t>   «Белые ночи» </a:t>
            </a:r>
            <a:r>
              <a:rPr lang="ru-RU" sz="1800" b="1" dirty="0" smtClean="0">
                <a:solidFill>
                  <a:srgbClr val="FFFF00"/>
                </a:solidFill>
              </a:rPr>
              <a:t>- одно из </a:t>
            </a:r>
            <a:r>
              <a:rPr lang="ru-RU" sz="1800" b="1" dirty="0">
                <a:solidFill>
                  <a:srgbClr val="FFFF00"/>
                </a:solidFill>
              </a:rPr>
              <a:t>лучших произведений «сентиментального натурализма». </a:t>
            </a:r>
            <a:r>
              <a:rPr lang="ru-RU" sz="1800" b="1" dirty="0" smtClean="0">
                <a:solidFill>
                  <a:srgbClr val="FFFF00"/>
                </a:solidFill>
              </a:rPr>
              <a:t>В романе отображена трогательная </a:t>
            </a:r>
            <a:r>
              <a:rPr lang="ru-RU" sz="1800" b="1" dirty="0">
                <a:solidFill>
                  <a:srgbClr val="FFFF00"/>
                </a:solidFill>
              </a:rPr>
              <a:t>история мечтателя и Настеньки. Главный герой – образованный и полный сил молодой человек, но называет себя робким и одиноким мечтателем. Он погружен в романтические грезы, которыми постоянно подменяет действительность. Мечтателю не интересны повседневные дела и заботы, он выполняет их по необходимости, между прочим и ощущает себя чужим в </a:t>
            </a:r>
            <a:r>
              <a:rPr lang="ru-RU" sz="1800" b="1" dirty="0" smtClean="0">
                <a:solidFill>
                  <a:srgbClr val="FFFF00"/>
                </a:solidFill>
              </a:rPr>
              <a:t>окружающем </a:t>
            </a:r>
            <a:r>
              <a:rPr lang="ru-RU" sz="1800" b="1" dirty="0">
                <a:solidFill>
                  <a:srgbClr val="FFFF00"/>
                </a:solidFill>
              </a:rPr>
              <a:t>мире</a:t>
            </a:r>
            <a:r>
              <a:rPr lang="ru-RU" sz="1800" b="1" dirty="0" smtClean="0">
                <a:solidFill>
                  <a:srgbClr val="FFFF00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      "</a:t>
            </a:r>
            <a:r>
              <a:rPr lang="ru-RU" sz="1800" b="1" dirty="0" err="1">
                <a:solidFill>
                  <a:srgbClr val="FFFF00"/>
                </a:solidFill>
              </a:rPr>
              <a:t>Неточка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Незванова</a:t>
            </a:r>
            <a:r>
              <a:rPr lang="ru-RU" sz="1800" b="1" dirty="0">
                <a:solidFill>
                  <a:srgbClr val="FFFF00"/>
                </a:solidFill>
              </a:rPr>
              <a:t> "написана в форме "личного "рассказа героини о своей жизни. Повествование прерывается на драматическом эпизоде ее ранней юности. Роман распадается на три самостоятельные повести, внешне спаянные личностью рассказчицы. Это: история музыканта Ефимова, история дружбы </a:t>
            </a:r>
            <a:r>
              <a:rPr lang="ru-RU" sz="1800" b="1" dirty="0" err="1">
                <a:solidFill>
                  <a:srgbClr val="FFFF00"/>
                </a:solidFill>
              </a:rPr>
              <a:t>Неточки</a:t>
            </a:r>
            <a:r>
              <a:rPr lang="ru-RU" sz="1800" b="1" dirty="0">
                <a:solidFill>
                  <a:srgbClr val="FFFF00"/>
                </a:solidFill>
              </a:rPr>
              <a:t> с княжной Катей и история ее покровительницы Александры Михайловны</a:t>
            </a:r>
            <a:r>
              <a:rPr lang="ru-RU" sz="1800" b="1" dirty="0"/>
              <a:t>. </a:t>
            </a:r>
          </a:p>
          <a:p>
            <a:pPr marL="137160" indent="0">
              <a:buNone/>
            </a:pPr>
            <a:endParaRPr lang="ru-RU" sz="1800" b="1" dirty="0"/>
          </a:p>
        </p:txBody>
      </p:sp>
      <p:pic>
        <p:nvPicPr>
          <p:cNvPr id="7170" name="Picture 2" descr="C:\Documents and Settings\Администратор\Мои документы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0974"/>
            <a:ext cx="3240360" cy="57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6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26026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000" b="1" i="1" dirty="0" smtClean="0">
                <a:solidFill>
                  <a:srgbClr val="FFFF00"/>
                </a:solidFill>
              </a:rPr>
              <a:t>Достоевский, Ф.М. Униженные и оскорбленные: роман в 4-х ч. /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Ф.М.Достоевский</a:t>
            </a:r>
            <a:r>
              <a:rPr lang="ru-RU" sz="2000" b="1" i="1" dirty="0" smtClean="0">
                <a:solidFill>
                  <a:srgbClr val="FFFF00"/>
                </a:solidFill>
              </a:rPr>
              <a:t>.- Мн.: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Юнацтва</a:t>
            </a:r>
            <a:r>
              <a:rPr lang="ru-RU" sz="2000" b="1" i="1" dirty="0" smtClean="0">
                <a:solidFill>
                  <a:srgbClr val="FFFF00"/>
                </a:solidFill>
              </a:rPr>
              <a:t>, 1987.- 368 с.: ил.- (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Шк</a:t>
            </a:r>
            <a:r>
              <a:rPr lang="ru-RU" sz="2000" b="1" i="1" dirty="0" smtClean="0">
                <a:solidFill>
                  <a:srgbClr val="FFFF00"/>
                </a:solidFill>
              </a:rPr>
              <a:t>. б-ка).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   В основе сюжета романа лежат трагические истории двух семей: бедного дворянина </a:t>
            </a:r>
            <a:r>
              <a:rPr lang="ru-RU" sz="2000" b="1" dirty="0" err="1" smtClean="0">
                <a:solidFill>
                  <a:srgbClr val="FFFF00"/>
                </a:solidFill>
              </a:rPr>
              <a:t>Ихменева</a:t>
            </a:r>
            <a:r>
              <a:rPr lang="ru-RU" sz="2000" b="1" dirty="0" smtClean="0">
                <a:solidFill>
                  <a:srgbClr val="FFFF00"/>
                </a:solidFill>
              </a:rPr>
              <a:t> и фабриканта-англичанина Смита, разоренных и обездоленных богатым авантюристом князем </a:t>
            </a:r>
            <a:r>
              <a:rPr lang="ru-RU" sz="2000" b="1" dirty="0" err="1" smtClean="0">
                <a:solidFill>
                  <a:srgbClr val="FFFF00"/>
                </a:solidFill>
              </a:rPr>
              <a:t>Валковским</a:t>
            </a:r>
            <a:r>
              <a:rPr lang="ru-RU" sz="2000" b="1" dirty="0" smtClean="0">
                <a:solidFill>
                  <a:srgbClr val="FFFF00"/>
                </a:solidFill>
              </a:rPr>
              <a:t>. Рассказывая о судьбе дочери Смита и его маленькой внучке Нелли, писатель замечает, что «это была… одна из тех мрачных и мучительных историй, которые так часто и неприметно, почти таинственно, сбываются под тяжелым петербургским небом, в темных, потаенных закоулках огромного города, среди взбалмошного кипения жизни, тупого эгоизма, сталкивающихся интересов, угрюмого разврата, сокровенных преступлений, среди всего этого кромешного ада бессмысленной и ненормальной жизни».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Администратор\Мои документы\1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347"/>
            <a:ext cx="352839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6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22425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0"/>
            <a:ext cx="5148064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Достоевский, Ф.М. Бесы: роман в 3 ч./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Ф.М.Достоевский</a:t>
            </a:r>
            <a:r>
              <a:rPr lang="ru-RU" sz="2400" b="1" i="1" dirty="0" smtClean="0">
                <a:solidFill>
                  <a:srgbClr val="FFFF00"/>
                </a:solidFill>
              </a:rPr>
              <a:t>.- Мн.: Нар. </a:t>
            </a:r>
            <a:r>
              <a:rPr lang="ru-RU" sz="2400" b="1" i="1" dirty="0" err="1">
                <a:solidFill>
                  <a:srgbClr val="FFFF00"/>
                </a:solidFill>
              </a:rPr>
              <a:t>а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света</a:t>
            </a:r>
            <a:r>
              <a:rPr lang="ru-RU" sz="2400" b="1" i="1" dirty="0" smtClean="0">
                <a:solidFill>
                  <a:srgbClr val="FFFF00"/>
                </a:solidFill>
              </a:rPr>
              <a:t>, 1990.- 684 с.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  Роман написан на основе так называемого «</a:t>
            </a:r>
            <a:r>
              <a:rPr lang="ru-RU" sz="2400" b="1" dirty="0" err="1" smtClean="0">
                <a:solidFill>
                  <a:srgbClr val="FFFF00"/>
                </a:solidFill>
              </a:rPr>
              <a:t>нечаевского</a:t>
            </a:r>
            <a:r>
              <a:rPr lang="ru-RU" sz="2400" b="1" dirty="0" smtClean="0">
                <a:solidFill>
                  <a:srgbClr val="FFFF00"/>
                </a:solidFill>
              </a:rPr>
              <a:t> дела» – убийства студента Петровской академии Иванова, совершенного членами тайного общества «Народная расправа», во главе которого стоял последователь Бакунина – Нечаев. 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В своем романе писатель изобразил революционеров как кучку авантюристов и честолюбцев, стремящихся уничтожить социальный порядок, не брезгуя никакими средствами.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Documents and Settings\Администратор\Мои документы\1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52839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6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1738536" cy="11430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800708"/>
            <a:ext cx="4186808" cy="518457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Человек есть тайна. Ее надо разгадать, и ежели будешь ее разгадывать всю жизнь,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то не говори, что потерял время;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я занимаюсь этой тайной, ибо хочу быть человеком. 		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Ф</a:t>
            </a:r>
            <a:r>
              <a:rPr lang="ru-RU" b="1" i="1" dirty="0">
                <a:solidFill>
                  <a:srgbClr val="FFFF00"/>
                </a:solidFill>
              </a:rPr>
              <a:t>. М. Достоевский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4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145" y="6211669"/>
            <a:ext cx="36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(11 ноября </a:t>
            </a:r>
            <a:r>
              <a:rPr lang="ru-RU" b="1" dirty="0">
                <a:solidFill>
                  <a:srgbClr val="FFFF00"/>
                </a:solidFill>
              </a:rPr>
              <a:t>1821 -9 </a:t>
            </a:r>
            <a:r>
              <a:rPr lang="ru-RU" b="1" dirty="0" smtClean="0">
                <a:solidFill>
                  <a:srgbClr val="FFFF00"/>
                </a:solidFill>
              </a:rPr>
              <a:t>февраля 1881)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94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ФЁДОР ДОСТОЕВСКИЙ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b="1" i="1" dirty="0">
                <a:solidFill>
                  <a:srgbClr val="FFFF00"/>
                </a:solidFill>
              </a:rPr>
              <a:t>Русский писатель, мыслитель, философ и публицист. Член-корреспондент Петербургской АН с 1877 года. Как в начале, так и в продолжении своего литературного творчества после 10 лет каторги и ссылки за участие в кружке </a:t>
            </a:r>
            <a:r>
              <a:rPr lang="ru-RU" b="1" i="1" dirty="0" smtClean="0">
                <a:solidFill>
                  <a:srgbClr val="FFFF00"/>
                </a:solidFill>
              </a:rPr>
              <a:t>Петрашевского </a:t>
            </a:r>
            <a:r>
              <a:rPr lang="ru-RU" b="1" i="1" dirty="0">
                <a:solidFill>
                  <a:srgbClr val="FFFF00"/>
                </a:solidFill>
              </a:rPr>
              <a:t>Достоевский выступал в качестве новатора в русле традиций русского реализма, что не получило должной оценки современников при жизни писателя. После смерти Достоевский был признан классиком русской литературы и одним из лучших романистов мирового </a:t>
            </a:r>
            <a:r>
              <a:rPr lang="ru-RU" b="1" i="1" dirty="0" smtClean="0">
                <a:solidFill>
                  <a:srgbClr val="FFFF00"/>
                </a:solidFill>
              </a:rPr>
              <a:t>значения, </a:t>
            </a:r>
            <a:r>
              <a:rPr lang="ru-RU" b="1" i="1" dirty="0">
                <a:solidFill>
                  <a:srgbClr val="FFFF00"/>
                </a:solidFill>
              </a:rPr>
              <a:t>считается первым представителем персонализма в России. Творчество русского писателя оказало воздействие на мировую литературу, в частности, на творчество лауреатов Нобелевской премии по литературе, на становление экзистенциализма и </a:t>
            </a:r>
            <a:r>
              <a:rPr lang="ru-RU" b="1" i="1" dirty="0" smtClean="0">
                <a:solidFill>
                  <a:srgbClr val="FFFF00"/>
                </a:solidFill>
              </a:rPr>
              <a:t>фрейдизма. (Википедия).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31236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Уважаемые читатели! Предлагаем Вашему вниманию книги писателя из фонда нашей библиотеки.</a:t>
            </a:r>
            <a:endParaRPr lang="ru-RU" sz="4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7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84984"/>
            <a:ext cx="14505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88640"/>
            <a:ext cx="4752528" cy="655272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200" b="1" i="1" dirty="0" smtClean="0">
                <a:solidFill>
                  <a:srgbClr val="FFFF00"/>
                </a:solidFill>
              </a:rPr>
              <a:t>Достоевский, Ф.М. Преступление и наказание/</a:t>
            </a:r>
            <a:r>
              <a:rPr lang="ru-RU" sz="2200" b="1" i="1" dirty="0" err="1" smtClean="0">
                <a:solidFill>
                  <a:srgbClr val="FFFF00"/>
                </a:solidFill>
              </a:rPr>
              <a:t>Ф.М.Достоевский</a:t>
            </a:r>
            <a:r>
              <a:rPr lang="ru-RU" sz="2200" b="1" i="1" dirty="0" smtClean="0">
                <a:solidFill>
                  <a:srgbClr val="FFFF00"/>
                </a:solidFill>
              </a:rPr>
              <a:t>.- </a:t>
            </a:r>
            <a:r>
              <a:rPr lang="ru-RU" sz="2200" b="1" i="1" dirty="0" err="1" smtClean="0">
                <a:solidFill>
                  <a:srgbClr val="FFFF00"/>
                </a:solidFill>
              </a:rPr>
              <a:t>периезд</a:t>
            </a:r>
            <a:r>
              <a:rPr lang="ru-RU" sz="2200" b="1" i="1" dirty="0" smtClean="0">
                <a:solidFill>
                  <a:srgbClr val="FFFF00"/>
                </a:solidFill>
              </a:rPr>
              <a:t>.- </a:t>
            </a:r>
            <a:r>
              <a:rPr lang="ru-RU" sz="2200" b="1" i="1" dirty="0" err="1" smtClean="0">
                <a:solidFill>
                  <a:srgbClr val="FFFF00"/>
                </a:solidFill>
              </a:rPr>
              <a:t>М.:Дет</a:t>
            </a:r>
            <a:r>
              <a:rPr lang="ru-RU" sz="2200" b="1" i="1" dirty="0" smtClean="0">
                <a:solidFill>
                  <a:srgbClr val="FFFF00"/>
                </a:solidFill>
              </a:rPr>
              <a:t>. лит., 1987.- 576 </a:t>
            </a:r>
            <a:r>
              <a:rPr lang="ru-RU" sz="2200" b="1" i="1" dirty="0" err="1" smtClean="0">
                <a:solidFill>
                  <a:srgbClr val="FFFF00"/>
                </a:solidFill>
              </a:rPr>
              <a:t>с.:ил</a:t>
            </a:r>
            <a:r>
              <a:rPr lang="ru-RU" sz="2200" b="1" i="1" dirty="0" smtClean="0">
                <a:solidFill>
                  <a:srgbClr val="FFFF00"/>
                </a:solidFill>
              </a:rPr>
              <a:t>.-(Школьная библиотека).</a:t>
            </a:r>
          </a:p>
          <a:p>
            <a:pPr marL="137160" indent="0">
              <a:buNone/>
            </a:pP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</a:rPr>
              <a:t>    Писатель попытался решить в своем романе множество проблем: от социальных и нравственных до философских. «Перерыть все вопросы в этом романе» – вот какую задачу поставил он перед собой. Как отмечал Достоевский, его произведение – это «психологический отчет одного преступления», преступления, которое совершил бедный студент Родион Раскольников, убивший старуху процентщицу.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793"/>
            <a:ext cx="3672408" cy="607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40" y="1196752"/>
            <a:ext cx="238660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96561"/>
            <a:ext cx="4932040" cy="666143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b="1" i="1" dirty="0" smtClean="0">
                <a:solidFill>
                  <a:srgbClr val="FFFF00"/>
                </a:solidFill>
              </a:rPr>
              <a:t>Достоевский, Ф.М. Идиот: роман в 4-х частях/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Ф.М.Достоевский</a:t>
            </a:r>
            <a:r>
              <a:rPr lang="ru-RU" sz="2000" b="1" i="1" dirty="0" smtClean="0">
                <a:solidFill>
                  <a:srgbClr val="FFFF00"/>
                </a:solidFill>
              </a:rPr>
              <a:t>.- Мн.: Беларусь, 1981.- 624 с.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Главного героя романа Льва Николаевича Мышкина – потомка давно уже обедневшего княжеского рода – называют «идиотом» потому, что он с детства болен «падучей» – болезнью странной, непонятной, выражающейся во внезапных мучительных припадках.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Но дело, конечно, не в болезни. Князь Мышкин – «идиот» совсем не потому, что болен. Он, человек удивительной моральной чистоты, высокой духовности, </a:t>
            </a:r>
            <a:r>
              <a:rPr lang="ru-RU" sz="2000" b="1" dirty="0">
                <a:solidFill>
                  <a:srgbClr val="FFFF00"/>
                </a:solidFill>
              </a:rPr>
              <a:t>д</a:t>
            </a:r>
            <a:r>
              <a:rPr lang="ru-RU" sz="2000" b="1" dirty="0" smtClean="0">
                <a:solidFill>
                  <a:srgbClr val="FFFF00"/>
                </a:solidFill>
              </a:rPr>
              <a:t>еятельной любви ко всем страждущим, кажется «идиотом» окружающим его людям, нравственно нечистоплотным, занятым мелкими интригами и накопительством.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561"/>
            <a:ext cx="3888432" cy="625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54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16632"/>
            <a:ext cx="5472608" cy="674136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000" b="1" i="1" dirty="0" smtClean="0">
                <a:solidFill>
                  <a:srgbClr val="FFFF00"/>
                </a:solidFill>
              </a:rPr>
              <a:t>Достоевский,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Ф.М.Избранные</a:t>
            </a:r>
            <a:r>
              <a:rPr lang="ru-RU" sz="2000" b="1" i="1" dirty="0" smtClean="0">
                <a:solidFill>
                  <a:srgbClr val="FFFF00"/>
                </a:solidFill>
              </a:rPr>
              <a:t> сочинения.- М.: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Худож</a:t>
            </a:r>
            <a:r>
              <a:rPr lang="ru-RU" sz="2000" b="1" i="1" dirty="0" smtClean="0">
                <a:solidFill>
                  <a:srgbClr val="FFFF00"/>
                </a:solidFill>
              </a:rPr>
              <a:t>. лит., 1990.- 606 с.- (Б-ка учителя).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  В книгу вошли романы «Бедные люди», «Преступление и наказание», очерк «Пушкин», а также приложения.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 Когда Белинский прочитал «Бедные люди» – первый роман молодого писателя Достоевского, - восторгам его не было конца. «Вы только непосредственным чутьем, как художник, это могли написать, но осмыслили ли вы сами-то всю эту страшную правду, на которую вы нам указали?» – передавал через тридцать лет Достоевский слова великого критика, сказанные им при первой встрече, весной 1845 года.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 «Несчастный чиновник», герой романа титулярный советник Макар Девушкин был первым в галерее лиц, населивших своеобразный художественный мир, созданный  гением Достоевского.</a:t>
            </a:r>
          </a:p>
          <a:p>
            <a:pPr marL="137160" indent="0">
              <a:buNone/>
            </a:pP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338437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0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19545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6430" y="-24519"/>
            <a:ext cx="4700278" cy="6840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b="1" i="1" dirty="0" smtClean="0">
                <a:solidFill>
                  <a:srgbClr val="FFFF00"/>
                </a:solidFill>
              </a:rPr>
              <a:t>Достоевский, Ф.М. Братья Карамазовы: роман в 4-х ч. Ч.</a:t>
            </a:r>
            <a:r>
              <a:rPr lang="be-BY" sz="2000" b="1" i="1" dirty="0" smtClean="0">
                <a:solidFill>
                  <a:srgbClr val="FFFF00"/>
                </a:solidFill>
              </a:rPr>
              <a:t>І</a:t>
            </a:r>
            <a:r>
              <a:rPr lang="ru-RU" sz="2000" b="1" i="1" dirty="0" smtClean="0">
                <a:solidFill>
                  <a:srgbClr val="FFFF00"/>
                </a:solidFill>
              </a:rPr>
              <a:t>и ІІ/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Ф.М.Достоевский</a:t>
            </a:r>
            <a:r>
              <a:rPr lang="ru-RU" sz="2000" b="1" i="1" dirty="0" smtClean="0">
                <a:solidFill>
                  <a:srgbClr val="FFFF00"/>
                </a:solidFill>
              </a:rPr>
              <a:t>.- М.: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Худож</a:t>
            </a:r>
            <a:r>
              <a:rPr lang="ru-RU" sz="2000" b="1" i="1" dirty="0" smtClean="0">
                <a:solidFill>
                  <a:srgbClr val="FFFF00"/>
                </a:solidFill>
              </a:rPr>
              <a:t>. лит., 1972.- 368 с.</a:t>
            </a:r>
          </a:p>
          <a:p>
            <a:pPr marL="137160" indent="0">
              <a:buNone/>
            </a:pPr>
            <a:r>
              <a:rPr lang="ru-RU" sz="2000" b="1" i="1" dirty="0">
                <a:solidFill>
                  <a:srgbClr val="FFFF00"/>
                </a:solidFill>
              </a:rPr>
              <a:t>Достоевский, Ф.М. Братья Карамазовы: роман в 4-х </a:t>
            </a:r>
            <a:r>
              <a:rPr lang="ru-RU" sz="2000" b="1" i="1" dirty="0" smtClean="0">
                <a:solidFill>
                  <a:srgbClr val="FFFF00"/>
                </a:solidFill>
              </a:rPr>
              <a:t>ч. Ч.</a:t>
            </a:r>
            <a:r>
              <a:rPr lang="en-US" sz="2000" b="1" i="1" dirty="0" smtClean="0">
                <a:solidFill>
                  <a:srgbClr val="FFFF00"/>
                </a:solidFill>
              </a:rPr>
              <a:t>III</a:t>
            </a:r>
            <a:r>
              <a:rPr lang="ru-RU" sz="2000" b="1" i="1" dirty="0" smtClean="0">
                <a:solidFill>
                  <a:srgbClr val="FFFF00"/>
                </a:solidFill>
              </a:rPr>
              <a:t> и </a:t>
            </a:r>
            <a:r>
              <a:rPr lang="en-US" sz="2000" b="1" i="1" dirty="0" smtClean="0">
                <a:solidFill>
                  <a:srgbClr val="FFFF00"/>
                </a:solidFill>
              </a:rPr>
              <a:t>IV</a:t>
            </a:r>
            <a:r>
              <a:rPr lang="ru-RU" sz="2000" b="1" i="1" dirty="0" smtClean="0">
                <a:solidFill>
                  <a:srgbClr val="FFFF00"/>
                </a:solidFill>
              </a:rPr>
              <a:t>/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Ф.М.Достоевский</a:t>
            </a:r>
            <a:r>
              <a:rPr lang="ru-RU" sz="2000" b="1" i="1" dirty="0">
                <a:solidFill>
                  <a:srgbClr val="FFFF00"/>
                </a:solidFill>
              </a:rPr>
              <a:t>.- М.: </a:t>
            </a:r>
            <a:r>
              <a:rPr lang="ru-RU" sz="2000" b="1" i="1" dirty="0" err="1">
                <a:solidFill>
                  <a:srgbClr val="FFFF00"/>
                </a:solidFill>
              </a:rPr>
              <a:t>Худож</a:t>
            </a:r>
            <a:r>
              <a:rPr lang="ru-RU" sz="2000" b="1" i="1" dirty="0">
                <a:solidFill>
                  <a:srgbClr val="FFFF00"/>
                </a:solidFill>
              </a:rPr>
              <a:t>. лит., 1972.- </a:t>
            </a:r>
            <a:r>
              <a:rPr lang="ru-RU" sz="2000" b="1" i="1" dirty="0" smtClean="0">
                <a:solidFill>
                  <a:srgbClr val="FFFF00"/>
                </a:solidFill>
              </a:rPr>
              <a:t>536с.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   Роман «</a:t>
            </a:r>
            <a:r>
              <a:rPr lang="ru-RU" sz="2000" b="1" smtClean="0">
                <a:solidFill>
                  <a:srgbClr val="FFFF00"/>
                </a:solidFill>
              </a:rPr>
              <a:t>Братья Карамазовы» </a:t>
            </a:r>
            <a:r>
              <a:rPr lang="ru-RU" sz="2000" b="1" dirty="0" smtClean="0">
                <a:solidFill>
                  <a:srgbClr val="FFFF00"/>
                </a:solidFill>
              </a:rPr>
              <a:t>– свидетельство упорных поисков писателем ответов на важнейшие вопросы человеческого бытия, его размышлений о путях и перспективах развития и преобразования общества.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 В центре романа находится история семьи Карамазовых, семьи разлагающейся. Где даже ближайшие родственники ненавидят друг друга и становятся смертельными врагами. </a:t>
            </a:r>
            <a:endParaRPr lang="ru-RU" sz="2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395"/>
            <a:ext cx="3672408" cy="569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18" y="548680"/>
            <a:ext cx="2808312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5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25306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30324"/>
            <a:ext cx="5544616" cy="65253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Достоевский, Ф.М. Подросток: роман/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Ф.М.Достоевский</a:t>
            </a:r>
            <a:r>
              <a:rPr lang="ru-RU" sz="2400" b="1" i="1" dirty="0" smtClean="0">
                <a:solidFill>
                  <a:srgbClr val="FFFF00"/>
                </a:solidFill>
              </a:rPr>
              <a:t>.- Мн.: Нар. </a:t>
            </a:r>
            <a:r>
              <a:rPr lang="ru-RU" sz="2400" b="1" i="1" dirty="0" err="1">
                <a:solidFill>
                  <a:srgbClr val="FFFF00"/>
                </a:solidFill>
              </a:rPr>
              <a:t>а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света</a:t>
            </a:r>
            <a:r>
              <a:rPr lang="ru-RU" sz="2400" b="1" i="1" dirty="0" smtClean="0">
                <a:solidFill>
                  <a:srgbClr val="FFFF00"/>
                </a:solidFill>
              </a:rPr>
              <a:t>, 1986.- 576 с.</a:t>
            </a:r>
          </a:p>
          <a:p>
            <a:pPr marL="13716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В романе «Подросток» Достоевский изобразил широкую картину современного общества, характерными чертами которого были «духовная </a:t>
            </a:r>
            <a:r>
              <a:rPr lang="ru-RU" sz="2400" b="1" dirty="0" err="1" smtClean="0">
                <a:solidFill>
                  <a:srgbClr val="FFFF00"/>
                </a:solidFill>
              </a:rPr>
              <a:t>опусташенность</a:t>
            </a:r>
            <a:r>
              <a:rPr lang="ru-RU" sz="2400" b="1" dirty="0" smtClean="0">
                <a:solidFill>
                  <a:srgbClr val="FFFF00"/>
                </a:solidFill>
              </a:rPr>
              <a:t>, разврат, алчность, всепобеждающая жажда богатства». В одном из набросков к роману Достоевский писал: «Разложение – главная видимая мысль романа».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 В этот водоворот всеобщей алчности,  жажды  обогащения и духовного разложения и попадает главный герой романа – Аркадий Долгорукий.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Администратор\Мои документ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360039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53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1089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«Великий русский писатель»</vt:lpstr>
      <vt:lpstr>Презентация PowerPoint</vt:lpstr>
      <vt:lpstr>ФЁДОР ДОСТОЕВСКИЙ</vt:lpstr>
      <vt:lpstr>Уважаемые читатели! Предлагаем Вашему вниманию книги писателя из фонда нашей библиотеки.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«Великий русский писатель»</dc:title>
  <dc:creator>User</dc:creator>
  <cp:lastModifiedBy>User</cp:lastModifiedBy>
  <cp:revision>32</cp:revision>
  <dcterms:created xsi:type="dcterms:W3CDTF">2016-05-05T08:42:48Z</dcterms:created>
  <dcterms:modified xsi:type="dcterms:W3CDTF">2016-10-19T06:46:42Z</dcterms:modified>
</cp:coreProperties>
</file>