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69" r:id="rId4"/>
    <p:sldId id="275" r:id="rId5"/>
    <p:sldId id="262" r:id="rId6"/>
    <p:sldId id="265" r:id="rId7"/>
    <p:sldId id="261" r:id="rId8"/>
    <p:sldId id="260" r:id="rId9"/>
    <p:sldId id="259" r:id="rId10"/>
    <p:sldId id="258" r:id="rId11"/>
    <p:sldId id="257" r:id="rId12"/>
    <p:sldId id="263" r:id="rId13"/>
    <p:sldId id="271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40CC-3517-42BC-8B9E-A94937B8A4F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63F9-A1EB-4EB7-B90D-98A366BBA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40CC-3517-42BC-8B9E-A94937B8A4F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63F9-A1EB-4EB7-B90D-98A366BBA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40CC-3517-42BC-8B9E-A94937B8A4F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63F9-A1EB-4EB7-B90D-98A366BBA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40CC-3517-42BC-8B9E-A94937B8A4F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63F9-A1EB-4EB7-B90D-98A366BBA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40CC-3517-42BC-8B9E-A94937B8A4F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63F9-A1EB-4EB7-B90D-98A366BBA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40CC-3517-42BC-8B9E-A94937B8A4F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63F9-A1EB-4EB7-B90D-98A366BBA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40CC-3517-42BC-8B9E-A94937B8A4F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63F9-A1EB-4EB7-B90D-98A366BBA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40CC-3517-42BC-8B9E-A94937B8A4F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63F9-A1EB-4EB7-B90D-98A366BBA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40CC-3517-42BC-8B9E-A94937B8A4F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63F9-A1EB-4EB7-B90D-98A366BBA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40CC-3517-42BC-8B9E-A94937B8A4F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63F9-A1EB-4EB7-B90D-98A366BBA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40CC-3517-42BC-8B9E-A94937B8A4F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63F9-A1EB-4EB7-B90D-98A366BBA8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7640CC-3517-42BC-8B9E-A94937B8A4FE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BD63F9-A1EB-4EB7-B90D-98A366BBA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8581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8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Глядзіць</a:t>
            </a:r>
            <a:r>
              <a:rPr lang="ru-RU" sz="8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паэт</a:t>
            </a:r>
            <a:r>
              <a:rPr lang="ru-RU" sz="8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8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партрэта</a:t>
            </a:r>
            <a:r>
              <a:rPr lang="ru-RU" sz="8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8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179512" y="3501008"/>
            <a:ext cx="8722940" cy="7200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i="1" dirty="0">
                <a:solidFill>
                  <a:srgbClr val="FFFF00"/>
                </a:solidFill>
              </a:rPr>
              <a:t>(125 год з дня </a:t>
            </a:r>
            <a:r>
              <a:rPr lang="ru-RU" sz="2800" b="1" i="1" dirty="0" err="1">
                <a:solidFill>
                  <a:srgbClr val="FFFF00"/>
                </a:solidFill>
              </a:rPr>
              <a:t>нараджэння</a:t>
            </a:r>
            <a:r>
              <a:rPr lang="ru-RU" sz="2800" b="1" i="1" dirty="0">
                <a:solidFill>
                  <a:srgbClr val="FFFF00"/>
                </a:solidFill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</a:rPr>
              <a:t>М.Багдановіча</a:t>
            </a:r>
            <a:r>
              <a:rPr lang="ru-RU" sz="2800" b="1" i="1" dirty="0">
                <a:solidFill>
                  <a:srgbClr val="FFFF00"/>
                </a:solidFill>
              </a:rPr>
              <a:t>)</a:t>
            </a:r>
          </a:p>
          <a:p>
            <a:pPr marL="45720" indent="0" algn="ctr">
              <a:buNone/>
            </a:pP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539552" y="5085184"/>
            <a:ext cx="8280920" cy="165618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be-BY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Віртуальны агляд літаратуры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57214" cy="322878"/>
          </a:xfrm>
        </p:spPr>
        <p:txBody>
          <a:bodyPr>
            <a:normAutofit/>
          </a:bodyPr>
          <a:lstStyle/>
          <a:p>
            <a:endParaRPr lang="ru-RU" sz="800" dirty="0">
              <a:solidFill>
                <a:srgbClr val="FFFF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4"/>
          </p:nvPr>
        </p:nvSpPr>
        <p:spPr>
          <a:xfrm>
            <a:off x="3779912" y="188640"/>
            <a:ext cx="5364088" cy="66693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e-BY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Паэт красы і гармоніі: да 120-годдзя з дня нараджэння Максіма Багдановіча(1891-1917)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be-BY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Электронны рэсурс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be-BY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/Нацыянальная бібліятэка Беларусі; складальнікі: Л.Г.Гушчынская 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be-BY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інш.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be-BY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 Электронныя, тэкставыя, графічныя данныя і праграма(3,5 Гб.).- Мінск</a:t>
            </a:r>
            <a:r>
              <a:rPr lang="be-BY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Нацыянальная бібліятэка </a:t>
            </a:r>
            <a:r>
              <a:rPr lang="be-BY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Беларусі, 2001.- 1 электронны аптычны дыск(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be-BY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be-BY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" indent="0">
              <a:buNone/>
            </a:pPr>
            <a:r>
              <a:rPr lang="be-BY" sz="2400" b="1" i="1" dirty="0">
                <a:solidFill>
                  <a:srgbClr val="FFFF00"/>
                </a:solidFill>
              </a:rPr>
              <a:t> </a:t>
            </a:r>
            <a:r>
              <a:rPr lang="be-BY" sz="2400" b="1" i="1" dirty="0" smtClean="0">
                <a:solidFill>
                  <a:srgbClr val="FFFF00"/>
                </a:solidFill>
              </a:rPr>
              <a:t> </a:t>
            </a: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Мультымедыйнае выданне прысвечана 120-годдзю з дня нараджэння Максіма Багдановіча – класіка беларускай літаратуры, паэта, публіцыста, перакладчыка.</a:t>
            </a:r>
          </a:p>
          <a:p>
            <a:pPr marL="45720" indent="0"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Documents and Settings\Администратор\Мои документы\1 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384376" cy="442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91680" y="1700808"/>
            <a:ext cx="757214" cy="322878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4860032" y="11410"/>
            <a:ext cx="4279949" cy="665795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Міклашэўскі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В.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Каханне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смерць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Лёс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Максіма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Багдановіча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раман-даследванне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 Я.В.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Міклашэўскі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Маст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іт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., 1995.- 367 с.: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іл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be-BY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Аўтар на падставе вядомых успамінаў бацькі і сучаснікаў паэта, а таксама малавядомых архіўных маттэрыялаў даследуе жыццё і творчасць М.Багдановіча. Гэта не літаратуразнаўчая праца, а своеасаблівы раман-даследванне.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Администратор\Мои документы\1 00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8843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85776" cy="251440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4"/>
          </p:nvPr>
        </p:nvSpPr>
        <p:spPr>
          <a:xfrm>
            <a:off x="827584" y="2132856"/>
            <a:ext cx="288032" cy="2880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Администратор\Мои документы\1 0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403244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332656"/>
            <a:ext cx="3851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Навуменка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І.Я. В.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Максім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Багдановіч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 І.Я.В.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Навуменка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Беларуская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навука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1997.- 141 с.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Максіму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Багдановічу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належыць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беларускай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літаратуры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асаблівае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месца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кнізе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значнай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меры па-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новаму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разглядаецца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творчасць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выдатнага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беларускага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паэта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М.Багдановіч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прадстаўлены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перакладчык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крытык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публіцыст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43608" y="764704"/>
            <a:ext cx="576063" cy="998984"/>
          </a:xfrm>
        </p:spPr>
        <p:txBody>
          <a:bodyPr/>
          <a:lstStyle/>
          <a:p>
            <a:pPr marL="0" indent="0">
              <a:buNone/>
            </a:pPr>
            <a:endParaRPr lang="ru-RU" sz="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114945"/>
            <a:ext cx="4337694" cy="67413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бязмежную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даль: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кніга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Максіма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Багдановіча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 уклад.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С.С.Панізнік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.: «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Асар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1996.- 432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іл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.-(Школьная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бібліятэка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" indent="0">
              <a:buNone/>
            </a:pPr>
            <a:r>
              <a:rPr lang="be-BY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гэтай кнізе, акрамя падборкі твораў самога класіка, чытачу прапануецца анталогія літаратурных тэкстаў – паэтычныя творы, эсэ, </a:t>
            </a: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літаратуразнаўчыя </a:t>
            </a: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літаратура-крытычныя нарысы, успаміны, выказванні, аўтары якіх натхняліся творчасцю Максіма Багдановіча.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Администратор\Мои документы\1 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888432" cy="603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3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43608" y="764704"/>
            <a:ext cx="576063" cy="998984"/>
          </a:xfrm>
        </p:spPr>
        <p:txBody>
          <a:bodyPr/>
          <a:lstStyle/>
          <a:p>
            <a:pPr marL="0" indent="0">
              <a:buNone/>
            </a:pPr>
            <a:endParaRPr lang="ru-RU" sz="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0"/>
            <a:ext cx="4608512" cy="6858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Максім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Багдановіч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энцыклапедыя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 склад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І.У.Саламевіч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М.В.Трус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Мн.: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Беларус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Энцыкл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імя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П.Броўкі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2011.- 608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с.: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іл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be-BY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«Максім Багдановіч» – персанальная энцыклапедыя, якая асвятляе жыццё і творчасць класіка беларускай літаратуры. У ёй змешчаны артыкулы, прысвечаныя лірычным творам паэта, перакладам, крытыцы, публіцыстыцы, паасобным жанрам, вобразам.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Администратор\Мои документы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21162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1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32656"/>
            <a:ext cx="9036496" cy="6309319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600" b="1" i="1" dirty="0">
                <a:solidFill>
                  <a:srgbClr val="FFFF00"/>
                </a:solidFill>
              </a:rPr>
              <a:t>Я </a:t>
            </a:r>
            <a:r>
              <a:rPr lang="ru-RU" sz="2600" b="1" i="1" dirty="0" err="1">
                <a:solidFill>
                  <a:srgbClr val="FFFF00"/>
                </a:solidFill>
              </a:rPr>
              <a:t>хацеў</a:t>
            </a:r>
            <a:r>
              <a:rPr lang="ru-RU" sz="2600" b="1" i="1" dirty="0">
                <a:solidFill>
                  <a:srgbClr val="FFFF00"/>
                </a:solidFill>
              </a:rPr>
              <a:t> бы </a:t>
            </a:r>
            <a:r>
              <a:rPr lang="ru-RU" sz="2600" b="1" i="1" dirty="0" err="1">
                <a:solidFill>
                  <a:srgbClr val="FFFF00"/>
                </a:solidFill>
              </a:rPr>
              <a:t>спаткацца</a:t>
            </a:r>
            <a:r>
              <a:rPr lang="ru-RU" sz="2600" b="1" i="1" dirty="0">
                <a:solidFill>
                  <a:srgbClr val="FFFF00"/>
                </a:solidFill>
              </a:rPr>
              <a:t> з </a:t>
            </a:r>
            <a:r>
              <a:rPr lang="ru-RU" sz="2600" b="1" i="1" dirty="0" err="1">
                <a:solidFill>
                  <a:srgbClr val="FFFF00"/>
                </a:solidFill>
              </a:rPr>
              <a:t>Вамі</a:t>
            </a:r>
            <a:r>
              <a:rPr lang="ru-RU" sz="2600" b="1" i="1" dirty="0">
                <a:solidFill>
                  <a:srgbClr val="FFFF00"/>
                </a:solidFill>
              </a:rPr>
              <a:t> на </a:t>
            </a:r>
            <a:r>
              <a:rPr lang="ru-RU" sz="2600" b="1" i="1" dirty="0" err="1">
                <a:solidFill>
                  <a:srgbClr val="FFFF00"/>
                </a:solidFill>
              </a:rPr>
              <a:t>вуліцы</a:t>
            </a:r>
            <a:endParaRPr lang="ru-RU" sz="2600" b="1" i="1" dirty="0">
              <a:solidFill>
                <a:srgbClr val="FFFF00"/>
              </a:solidFill>
            </a:endParaRPr>
          </a:p>
          <a:p>
            <a:pPr marL="45720" indent="0" algn="ctr">
              <a:buNone/>
            </a:pPr>
            <a:r>
              <a:rPr lang="ru-RU" sz="2600" b="1" i="1" dirty="0">
                <a:solidFill>
                  <a:srgbClr val="FFFF00"/>
                </a:solidFill>
              </a:rPr>
              <a:t>У </a:t>
            </a:r>
            <a:r>
              <a:rPr lang="ru-RU" sz="2600" b="1" i="1" dirty="0" err="1">
                <a:solidFill>
                  <a:srgbClr val="FFFF00"/>
                </a:solidFill>
              </a:rPr>
              <a:t>ціхую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сінюю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ноч</a:t>
            </a:r>
            <a:endParaRPr lang="ru-RU" sz="2600" b="1" i="1" dirty="0">
              <a:solidFill>
                <a:srgbClr val="FFFF00"/>
              </a:solidFill>
            </a:endParaRPr>
          </a:p>
          <a:p>
            <a:pPr marL="45720" indent="0" algn="ctr">
              <a:buNone/>
            </a:pPr>
            <a:r>
              <a:rPr lang="en-US" sz="2600" b="1" i="1" dirty="0">
                <a:solidFill>
                  <a:srgbClr val="FFFF00"/>
                </a:solidFill>
              </a:rPr>
              <a:t>I </a:t>
            </a:r>
            <a:r>
              <a:rPr lang="ru-RU" sz="2600" b="1" i="1" dirty="0" err="1">
                <a:solidFill>
                  <a:srgbClr val="FFFF00"/>
                </a:solidFill>
              </a:rPr>
              <a:t>сказаць</a:t>
            </a:r>
            <a:r>
              <a:rPr lang="ru-RU" sz="2600" b="1" i="1" dirty="0">
                <a:solidFill>
                  <a:srgbClr val="FFFF00"/>
                </a:solidFill>
              </a:rPr>
              <a:t>:</a:t>
            </a:r>
          </a:p>
          <a:p>
            <a:pPr marL="45720" indent="0" algn="ctr">
              <a:buNone/>
            </a:pPr>
            <a:r>
              <a:rPr lang="ru-RU" sz="2600" b="1" i="1" dirty="0">
                <a:solidFill>
                  <a:srgbClr val="FFFF00"/>
                </a:solidFill>
              </a:rPr>
              <a:t>«</a:t>
            </a:r>
            <a:r>
              <a:rPr lang="ru-RU" sz="2600" b="1" i="1" dirty="0" err="1">
                <a:solidFill>
                  <a:srgbClr val="FFFF00"/>
                </a:solidFill>
              </a:rPr>
              <a:t>Бачыце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гэтыя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буйныя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зоркі</a:t>
            </a:r>
            <a:r>
              <a:rPr lang="ru-RU" sz="2600" b="1" i="1" dirty="0">
                <a:solidFill>
                  <a:srgbClr val="FFFF00"/>
                </a:solidFill>
              </a:rPr>
              <a:t>,</a:t>
            </a:r>
          </a:p>
          <a:p>
            <a:pPr marL="45720" indent="0" algn="ctr">
              <a:buNone/>
            </a:pPr>
            <a:r>
              <a:rPr lang="ru-RU" sz="2600" b="1" i="1" dirty="0" err="1">
                <a:solidFill>
                  <a:srgbClr val="FFFF00"/>
                </a:solidFill>
              </a:rPr>
              <a:t>Ясныя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зоркі</a:t>
            </a:r>
            <a:r>
              <a:rPr lang="ru-RU" sz="2600" b="1" i="1" dirty="0">
                <a:solidFill>
                  <a:srgbClr val="FFFF00"/>
                </a:solidFill>
              </a:rPr>
              <a:t> Геркулеса?</a:t>
            </a:r>
          </a:p>
          <a:p>
            <a:pPr marL="45720" indent="0" algn="ctr">
              <a:buNone/>
            </a:pPr>
            <a:r>
              <a:rPr lang="ru-RU" sz="2600" b="1" i="1" dirty="0">
                <a:solidFill>
                  <a:srgbClr val="FFFF00"/>
                </a:solidFill>
              </a:rPr>
              <a:t>Да </a:t>
            </a:r>
            <a:r>
              <a:rPr lang="ru-RU" sz="2600" b="1" i="1" dirty="0" err="1">
                <a:solidFill>
                  <a:srgbClr val="FFFF00"/>
                </a:solidFill>
              </a:rPr>
              <a:t>іх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ляціць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нашае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сонца</a:t>
            </a:r>
            <a:r>
              <a:rPr lang="ru-RU" sz="2600" b="1" i="1" dirty="0">
                <a:solidFill>
                  <a:srgbClr val="FFFF00"/>
                </a:solidFill>
              </a:rPr>
              <a:t>,</a:t>
            </a:r>
          </a:p>
          <a:p>
            <a:pPr marL="45720" indent="0" algn="ctr">
              <a:buNone/>
            </a:pPr>
            <a:r>
              <a:rPr lang="en-US" sz="2600" b="1" i="1" dirty="0">
                <a:solidFill>
                  <a:srgbClr val="FFFF00"/>
                </a:solidFill>
              </a:rPr>
              <a:t>I </a:t>
            </a:r>
            <a:r>
              <a:rPr lang="ru-RU" sz="2600" b="1" i="1" dirty="0" err="1">
                <a:solidFill>
                  <a:srgbClr val="FFFF00"/>
                </a:solidFill>
              </a:rPr>
              <a:t>нясецца</a:t>
            </a:r>
            <a:r>
              <a:rPr lang="ru-RU" sz="2600" b="1" i="1" dirty="0">
                <a:solidFill>
                  <a:srgbClr val="FFFF00"/>
                </a:solidFill>
              </a:rPr>
              <a:t> за </a:t>
            </a:r>
            <a:r>
              <a:rPr lang="ru-RU" sz="2600" b="1" i="1" dirty="0" err="1">
                <a:solidFill>
                  <a:srgbClr val="FFFF00"/>
                </a:solidFill>
              </a:rPr>
              <a:t>сонцам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зямля</a:t>
            </a:r>
            <a:r>
              <a:rPr lang="ru-RU" sz="2600" b="1" i="1" dirty="0">
                <a:solidFill>
                  <a:srgbClr val="FFFF00"/>
                </a:solidFill>
              </a:rPr>
              <a:t>.</a:t>
            </a:r>
          </a:p>
          <a:p>
            <a:pPr marL="45720" indent="0" algn="ctr">
              <a:buNone/>
            </a:pPr>
            <a:r>
              <a:rPr lang="ru-RU" sz="2600" b="1" i="1" dirty="0" err="1">
                <a:solidFill>
                  <a:srgbClr val="FFFF00"/>
                </a:solidFill>
              </a:rPr>
              <a:t>Хто</a:t>
            </a:r>
            <a:r>
              <a:rPr lang="ru-RU" sz="2600" b="1" i="1" dirty="0">
                <a:solidFill>
                  <a:srgbClr val="FFFF00"/>
                </a:solidFill>
              </a:rPr>
              <a:t> мы </a:t>
            </a:r>
            <a:r>
              <a:rPr lang="ru-RU" sz="2600" b="1" i="1" dirty="0" err="1">
                <a:solidFill>
                  <a:srgbClr val="FFFF00"/>
                </a:solidFill>
              </a:rPr>
              <a:t>такія</a:t>
            </a:r>
            <a:r>
              <a:rPr lang="ru-RU" sz="2600" b="1" i="1" dirty="0">
                <a:solidFill>
                  <a:srgbClr val="FFFF00"/>
                </a:solidFill>
              </a:rPr>
              <a:t>?</a:t>
            </a:r>
          </a:p>
          <a:p>
            <a:pPr marL="45720" indent="0" algn="ctr">
              <a:buNone/>
            </a:pPr>
            <a:r>
              <a:rPr lang="ru-RU" sz="2600" b="1" i="1" dirty="0" err="1">
                <a:solidFill>
                  <a:srgbClr val="FFFF00"/>
                </a:solidFill>
              </a:rPr>
              <a:t>Толькі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падарожныя</a:t>
            </a:r>
            <a:r>
              <a:rPr lang="ru-RU" sz="2600" b="1" i="1" dirty="0">
                <a:solidFill>
                  <a:srgbClr val="FFFF00"/>
                </a:solidFill>
              </a:rPr>
              <a:t>, – </a:t>
            </a:r>
            <a:r>
              <a:rPr lang="ru-RU" sz="2600" b="1" i="1" dirty="0" err="1">
                <a:solidFill>
                  <a:srgbClr val="FFFF00"/>
                </a:solidFill>
              </a:rPr>
              <a:t>папутнікі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сярод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нябёс</a:t>
            </a:r>
            <a:r>
              <a:rPr lang="ru-RU" sz="2600" b="1" i="1" dirty="0">
                <a:solidFill>
                  <a:srgbClr val="FFFF00"/>
                </a:solidFill>
              </a:rPr>
              <a:t>.</a:t>
            </a:r>
          </a:p>
          <a:p>
            <a:pPr marL="45720" indent="0" algn="ctr">
              <a:buNone/>
            </a:pPr>
            <a:r>
              <a:rPr lang="ru-RU" sz="2600" b="1" i="1" dirty="0" err="1">
                <a:solidFill>
                  <a:srgbClr val="FFFF00"/>
                </a:solidFill>
              </a:rPr>
              <a:t>Нашто</a:t>
            </a:r>
            <a:r>
              <a:rPr lang="ru-RU" sz="2600" b="1" i="1" dirty="0">
                <a:solidFill>
                  <a:srgbClr val="FFFF00"/>
                </a:solidFill>
              </a:rPr>
              <a:t> ж на </a:t>
            </a:r>
            <a:r>
              <a:rPr lang="ru-RU" sz="2600" b="1" i="1" dirty="0" err="1">
                <a:solidFill>
                  <a:srgbClr val="FFFF00"/>
                </a:solidFill>
              </a:rPr>
              <a:t>зямлі</a:t>
            </a:r>
            <a:endParaRPr lang="ru-RU" sz="2600" b="1" i="1" dirty="0">
              <a:solidFill>
                <a:srgbClr val="FFFF00"/>
              </a:solidFill>
            </a:endParaRPr>
          </a:p>
          <a:p>
            <a:pPr marL="45720" indent="0" algn="ctr">
              <a:buNone/>
            </a:pPr>
            <a:r>
              <a:rPr lang="ru-RU" sz="2600" b="1" i="1" dirty="0" err="1">
                <a:solidFill>
                  <a:srgbClr val="FFFF00"/>
                </a:solidFill>
              </a:rPr>
              <a:t>Сваркі</a:t>
            </a:r>
            <a:r>
              <a:rPr lang="ru-RU" sz="2600" b="1" i="1" dirty="0">
                <a:solidFill>
                  <a:srgbClr val="FFFF00"/>
                </a:solidFill>
              </a:rPr>
              <a:t> і </a:t>
            </a:r>
            <a:r>
              <a:rPr lang="ru-RU" sz="2600" b="1" i="1" dirty="0" err="1">
                <a:solidFill>
                  <a:srgbClr val="FFFF00"/>
                </a:solidFill>
              </a:rPr>
              <a:t>звадкі</a:t>
            </a:r>
            <a:r>
              <a:rPr lang="ru-RU" sz="2600" b="1" i="1" dirty="0">
                <a:solidFill>
                  <a:srgbClr val="FFFF00"/>
                </a:solidFill>
              </a:rPr>
              <a:t>, боль і </a:t>
            </a:r>
            <a:r>
              <a:rPr lang="ru-RU" sz="2600" b="1" i="1" dirty="0" err="1">
                <a:solidFill>
                  <a:srgbClr val="FFFF00"/>
                </a:solidFill>
              </a:rPr>
              <a:t>горыч</a:t>
            </a:r>
            <a:r>
              <a:rPr lang="ru-RU" sz="2600" b="1" i="1" dirty="0">
                <a:solidFill>
                  <a:srgbClr val="FFFF00"/>
                </a:solidFill>
              </a:rPr>
              <a:t>,</a:t>
            </a:r>
          </a:p>
          <a:p>
            <a:pPr marL="45720" indent="0" algn="ctr">
              <a:buNone/>
            </a:pPr>
            <a:r>
              <a:rPr lang="ru-RU" sz="2600" b="1" i="1" dirty="0" err="1">
                <a:solidFill>
                  <a:srgbClr val="FFFF00"/>
                </a:solidFill>
              </a:rPr>
              <a:t>Калі</a:t>
            </a:r>
            <a:r>
              <a:rPr lang="ru-RU" sz="2600" b="1" i="1" dirty="0">
                <a:solidFill>
                  <a:srgbClr val="FFFF00"/>
                </a:solidFill>
              </a:rPr>
              <a:t> </a:t>
            </a:r>
            <a:r>
              <a:rPr lang="ru-RU" sz="2600" b="1" i="1" dirty="0" err="1">
                <a:solidFill>
                  <a:srgbClr val="FFFF00"/>
                </a:solidFill>
              </a:rPr>
              <a:t>ўсе</a:t>
            </a:r>
            <a:r>
              <a:rPr lang="ru-RU" sz="2600" b="1" i="1" dirty="0">
                <a:solidFill>
                  <a:srgbClr val="FFFF00"/>
                </a:solidFill>
              </a:rPr>
              <a:t> мы разам </a:t>
            </a:r>
            <a:r>
              <a:rPr lang="ru-RU" sz="2600" b="1" i="1" dirty="0" err="1">
                <a:solidFill>
                  <a:srgbClr val="FFFF00"/>
                </a:solidFill>
              </a:rPr>
              <a:t>ляцім</a:t>
            </a:r>
            <a:endParaRPr lang="ru-RU" sz="2600" b="1" i="1" dirty="0">
              <a:solidFill>
                <a:srgbClr val="FFFF00"/>
              </a:solidFill>
            </a:endParaRPr>
          </a:p>
          <a:p>
            <a:pPr marL="45720" indent="0" algn="ctr">
              <a:buNone/>
            </a:pPr>
            <a:r>
              <a:rPr lang="ru-RU" sz="2600" b="1" i="1" dirty="0">
                <a:solidFill>
                  <a:srgbClr val="FFFF00"/>
                </a:solidFill>
              </a:rPr>
              <a:t>Да </a:t>
            </a:r>
            <a:r>
              <a:rPr lang="ru-RU" sz="2600" b="1" i="1" dirty="0" err="1">
                <a:solidFill>
                  <a:srgbClr val="FFFF00"/>
                </a:solidFill>
              </a:rPr>
              <a:t>зор</a:t>
            </a:r>
            <a:r>
              <a:rPr lang="ru-RU" sz="2600" b="1" i="1" dirty="0" smtClean="0">
                <a:solidFill>
                  <a:srgbClr val="FFFF00"/>
                </a:solidFill>
              </a:rPr>
              <a:t>?»</a:t>
            </a:r>
          </a:p>
          <a:p>
            <a:pPr marL="45720" indent="0" algn="ctr">
              <a:buNone/>
            </a:pPr>
            <a:r>
              <a:rPr lang="be-BY" sz="2600" b="1" i="1" dirty="0" smtClean="0">
                <a:solidFill>
                  <a:srgbClr val="FFFF00"/>
                </a:solidFill>
              </a:rPr>
              <a:t>М.Багдановіч</a:t>
            </a:r>
            <a:endParaRPr lang="ru-RU" sz="2600" b="1" i="1" dirty="0">
              <a:solidFill>
                <a:srgbClr val="FFFF00"/>
              </a:solidFill>
            </a:endParaRPr>
          </a:p>
          <a:p>
            <a:pPr marL="45720" indent="0">
              <a:buNone/>
            </a:pPr>
            <a:r>
              <a:rPr lang="ru-RU" sz="2600" dirty="0">
                <a:solidFill>
                  <a:srgbClr val="FFFF00"/>
                </a:solidFill>
              </a:rPr>
              <a:t> </a:t>
            </a:r>
          </a:p>
          <a:p>
            <a:pPr marL="45720" indent="0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1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165304"/>
            <a:ext cx="4536504" cy="50405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i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(09.12.1891 – 25.05.1917) </a:t>
            </a:r>
            <a:br>
              <a:rPr lang="ru-RU" sz="2400" i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5220072" y="404664"/>
            <a:ext cx="3750116" cy="509831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vi-VN" sz="2400" b="1" i="1" dirty="0" smtClean="0">
                <a:solidFill>
                  <a:srgbClr val="FFFF00"/>
                </a:solidFill>
              </a:rPr>
              <a:t>Максім Адамавіч Багдановіч (9 снежня  </a:t>
            </a:r>
            <a:r>
              <a:rPr lang="be-BY" sz="2400" b="1" i="1" dirty="0" smtClean="0">
                <a:solidFill>
                  <a:srgbClr val="FFFF00"/>
                </a:solidFill>
              </a:rPr>
              <a:t>1891</a:t>
            </a:r>
            <a:r>
              <a:rPr lang="be-BY" sz="2400" b="1" i="1" dirty="0">
                <a:solidFill>
                  <a:srgbClr val="FFFF00"/>
                </a:solidFill>
              </a:rPr>
              <a:t>-</a:t>
            </a:r>
            <a:r>
              <a:rPr lang="vi-VN" sz="2400" b="1" i="1" dirty="0" smtClean="0">
                <a:solidFill>
                  <a:srgbClr val="FFFF00"/>
                </a:solidFill>
              </a:rPr>
              <a:t> 25 мая </a:t>
            </a:r>
            <a:r>
              <a:rPr lang="be-BY" sz="2400" b="1" i="1" dirty="0" smtClean="0">
                <a:solidFill>
                  <a:srgbClr val="FFFF00"/>
                </a:solidFill>
              </a:rPr>
              <a:t>1917</a:t>
            </a:r>
            <a:r>
              <a:rPr lang="vi-VN" sz="2400" b="1" i="1" dirty="0" smtClean="0">
                <a:solidFill>
                  <a:srgbClr val="FFFF00"/>
                </a:solidFill>
              </a:rPr>
              <a:t>) </a:t>
            </a:r>
            <a:r>
              <a:rPr lang="be-BY" sz="2400" b="1" i="1" dirty="0" smtClean="0">
                <a:solidFill>
                  <a:srgbClr val="FFFF00"/>
                </a:solidFill>
              </a:rPr>
              <a:t>-</a:t>
            </a:r>
            <a:r>
              <a:rPr lang="vi-VN" sz="2400" b="1" i="1" dirty="0" smtClean="0">
                <a:solidFill>
                  <a:srgbClr val="FFFF00"/>
                </a:solidFill>
              </a:rPr>
              <a:t> </a:t>
            </a:r>
            <a:r>
              <a:rPr lang="be-BY" sz="2400" b="1" i="1" dirty="0" smtClean="0">
                <a:solidFill>
                  <a:srgbClr val="FFFF00"/>
                </a:solidFill>
              </a:rPr>
              <a:t>беларускі паэт</a:t>
            </a:r>
            <a:r>
              <a:rPr lang="vi-VN" sz="2400" b="1" i="1" dirty="0" smtClean="0">
                <a:solidFill>
                  <a:srgbClr val="FFFF00"/>
                </a:solidFill>
              </a:rPr>
              <a:t>, </a:t>
            </a:r>
            <a:r>
              <a:rPr lang="be-BY" sz="2400" b="1" i="1" dirty="0" smtClean="0">
                <a:solidFill>
                  <a:srgbClr val="FFFF00"/>
                </a:solidFill>
              </a:rPr>
              <a:t>публіцыст</a:t>
            </a:r>
            <a:r>
              <a:rPr lang="vi-VN" sz="2400" b="1" i="1" dirty="0" smtClean="0">
                <a:solidFill>
                  <a:srgbClr val="FFFF00"/>
                </a:solidFill>
              </a:rPr>
              <a:t>, </a:t>
            </a:r>
            <a:r>
              <a:rPr lang="be-BY" sz="2400" b="1" i="1" dirty="0" smtClean="0">
                <a:solidFill>
                  <a:srgbClr val="FFFF00"/>
                </a:solidFill>
              </a:rPr>
              <a:t>літаратуразнавец</a:t>
            </a:r>
            <a:r>
              <a:rPr lang="vi-VN" sz="2400" b="1" i="1" dirty="0" smtClean="0">
                <a:solidFill>
                  <a:srgbClr val="FFFF00"/>
                </a:solidFill>
              </a:rPr>
              <a:t>, </a:t>
            </a:r>
            <a:r>
              <a:rPr lang="be-BY" sz="2400" b="1" i="1" dirty="0" smtClean="0">
                <a:solidFill>
                  <a:srgbClr val="FFFF00"/>
                </a:solidFill>
              </a:rPr>
              <a:t>перакладчык</a:t>
            </a:r>
            <a:r>
              <a:rPr lang="vi-VN" sz="2400" b="1" i="1" dirty="0" smtClean="0">
                <a:solidFill>
                  <a:srgbClr val="FFFF00"/>
                </a:solidFill>
              </a:rPr>
              <a:t>; класік </a:t>
            </a:r>
            <a:r>
              <a:rPr lang="be-BY" sz="2400" b="1" i="1" dirty="0" smtClean="0">
                <a:solidFill>
                  <a:srgbClr val="FFFF00"/>
                </a:solidFill>
              </a:rPr>
              <a:t>беларускай літаратуры</a:t>
            </a:r>
            <a:r>
              <a:rPr lang="vi-VN" sz="2400" b="1" i="1" dirty="0" smtClean="0">
                <a:solidFill>
                  <a:srgbClr val="FFFF00"/>
                </a:solidFill>
              </a:rPr>
              <a:t>, адзін са стваральнікаў беларускай літаратуры і сучаснай </a:t>
            </a:r>
            <a:r>
              <a:rPr lang="be-BY" sz="2400" b="1" i="1" dirty="0" smtClean="0">
                <a:solidFill>
                  <a:srgbClr val="FFFF00"/>
                </a:solidFill>
              </a:rPr>
              <a:t>літаратурнай беларускай мовы.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6085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5738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512511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err="1" smtClean="0">
                <a:solidFill>
                  <a:srgbClr val="FFFF00"/>
                </a:solidFill>
              </a:rPr>
              <a:t>Паважаныя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чытачы</a:t>
            </a:r>
            <a:r>
              <a:rPr lang="ru-RU" i="1" dirty="0" smtClean="0">
                <a:solidFill>
                  <a:srgbClr val="FFFF00"/>
                </a:solidFill>
              </a:rPr>
              <a:t>! </a:t>
            </a:r>
            <a:r>
              <a:rPr lang="ru-RU" i="1" dirty="0" err="1" smtClean="0">
                <a:solidFill>
                  <a:srgbClr val="FFFF00"/>
                </a:solidFill>
              </a:rPr>
              <a:t>Прапануем</a:t>
            </a:r>
            <a:r>
              <a:rPr lang="ru-RU" i="1" dirty="0" smtClean="0">
                <a:solidFill>
                  <a:srgbClr val="FFFF00"/>
                </a:solidFill>
              </a:rPr>
              <a:t> Вам </a:t>
            </a:r>
            <a:r>
              <a:rPr lang="ru-RU" i="1" dirty="0" err="1" smtClean="0">
                <a:solidFill>
                  <a:srgbClr val="FFFF00"/>
                </a:solidFill>
              </a:rPr>
              <a:t>кнігі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паэта</a:t>
            </a:r>
            <a:r>
              <a:rPr lang="ru-RU" i="1" dirty="0" smtClean="0">
                <a:solidFill>
                  <a:srgbClr val="FFFF00"/>
                </a:solidFill>
              </a:rPr>
              <a:t> і </a:t>
            </a:r>
            <a:r>
              <a:rPr lang="ru-RU" i="1" dirty="0" err="1" smtClean="0">
                <a:solidFill>
                  <a:srgbClr val="FFFF00"/>
                </a:solidFill>
              </a:rPr>
              <a:t>літаратуру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пра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яго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жыццё</a:t>
            </a:r>
            <a:r>
              <a:rPr lang="ru-RU" i="1" dirty="0" smtClean="0">
                <a:solidFill>
                  <a:srgbClr val="FFFF00"/>
                </a:solidFill>
              </a:rPr>
              <a:t> і </a:t>
            </a:r>
            <a:r>
              <a:rPr lang="ru-RU" i="1" dirty="0" err="1" smtClean="0">
                <a:solidFill>
                  <a:srgbClr val="FFFF00"/>
                </a:solidFill>
              </a:rPr>
              <a:t>творчасць</a:t>
            </a:r>
            <a:r>
              <a:rPr lang="ru-RU" i="1" dirty="0" smtClean="0">
                <a:solidFill>
                  <a:srgbClr val="FFFF00"/>
                </a:solidFill>
              </a:rPr>
              <a:t> з </a:t>
            </a:r>
            <a:r>
              <a:rPr lang="ru-RU" i="1" dirty="0">
                <a:solidFill>
                  <a:srgbClr val="FFFF00"/>
                </a:solidFill>
              </a:rPr>
              <a:t>фонда </a:t>
            </a:r>
            <a:r>
              <a:rPr lang="ru-RU" i="1" dirty="0" err="1" smtClean="0">
                <a:solidFill>
                  <a:srgbClr val="FFFF00"/>
                </a:solidFill>
              </a:rPr>
              <a:t>нашай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біблятэкі</a:t>
            </a:r>
            <a:r>
              <a:rPr lang="ru-RU" i="1" dirty="0" smtClean="0">
                <a:solidFill>
                  <a:srgbClr val="FFFF00"/>
                </a:solidFill>
              </a:rPr>
              <a:t>.</a:t>
            </a:r>
            <a:endParaRPr lang="ru-RU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7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27584" y="1124744"/>
            <a:ext cx="2428892" cy="571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14"/>
          </p:nvPr>
        </p:nvSpPr>
        <p:spPr>
          <a:xfrm>
            <a:off x="3419872" y="0"/>
            <a:ext cx="5832648" cy="6858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be-BY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Багдановіч, М. Зорка Венера: творы/М.Багдановіч.- Мн.: Маст. літ., 1991.- 462 с.: іл.</a:t>
            </a:r>
          </a:p>
          <a:p>
            <a:pPr marL="45720" indent="0">
              <a:buNone/>
            </a:pPr>
            <a:r>
              <a:rPr lang="be-BY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многіх беларусаў яго радкі неадрыўна павязаліся з нашай прыродаю, зрабіліся як бы часткай яе. І мы чуем, бачым, </a:t>
            </a:r>
            <a:r>
              <a:rPr lang="be-BY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спрымаем яе красу.</a:t>
            </a:r>
          </a:p>
          <a:p>
            <a:pPr marL="45720" indent="0">
              <a:buNone/>
            </a:pPr>
            <a:r>
              <a:rPr lang="be-BY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Здароў, </a:t>
            </a:r>
            <a:r>
              <a:rPr lang="be-BY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арозны звонкі вечар!</a:t>
            </a:r>
          </a:p>
          <a:p>
            <a:pPr marL="45720" indent="0">
              <a:buNone/>
            </a:pP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Здароў, скрыпучы, мяккі снег!</a:t>
            </a:r>
          </a:p>
          <a:p>
            <a:pPr marL="45720" indent="0">
              <a:buNone/>
            </a:pP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Хто з нас не перажываў гэтую радасць увайсці ў гэты зімовы вечар, вітаючыся з ім, з асалодай пералічыўшы яго эпітэты, дзе сіняваты снег чуеш на слых, адчуваеш  на дотык.</a:t>
            </a:r>
          </a:p>
          <a:p>
            <a:pPr marL="45720" indent="0">
              <a:buNone/>
            </a:pPr>
            <a:r>
              <a:rPr lang="be-BY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У кнігу ўвайшлі выбраныя творы класіка беларускай літаратуры.</a:t>
            </a:r>
          </a:p>
          <a:p>
            <a:pPr marL="45720" indent="0">
              <a:buNone/>
            </a:pPr>
            <a:endParaRPr lang="be-BY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be-BY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2304256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1 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" y="260648"/>
            <a:ext cx="3396357" cy="61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44717" y="2896308"/>
            <a:ext cx="1126984" cy="394316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>
          <a:xfrm>
            <a:off x="4211960" y="35422"/>
            <a:ext cx="4932040" cy="671514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Багдановіч</a:t>
            </a:r>
            <a:r>
              <a:rPr lang="ru-RU" sz="2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2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Шыпшына</a:t>
            </a:r>
            <a:r>
              <a:rPr lang="ru-RU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вершы</a:t>
            </a:r>
            <a:r>
              <a:rPr lang="ru-RU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апавяданні</a:t>
            </a:r>
            <a:r>
              <a:rPr lang="ru-RU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нарысы</a:t>
            </a:r>
            <a:r>
              <a:rPr lang="ru-RU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крытыка</a:t>
            </a:r>
            <a:r>
              <a:rPr lang="ru-RU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публіцыстыка</a:t>
            </a:r>
            <a:r>
              <a:rPr lang="ru-RU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М.Багдановіч</a:t>
            </a:r>
            <a:r>
              <a:rPr lang="ru-RU" sz="2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 Мн.: </a:t>
            </a:r>
            <a:r>
              <a:rPr lang="ru-RU" sz="2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Юнацтва</a:t>
            </a:r>
            <a:r>
              <a:rPr lang="ru-RU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1991.- </a:t>
            </a:r>
            <a:r>
              <a:rPr lang="ru-RU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238с</a:t>
            </a:r>
            <a:r>
              <a:rPr lang="ru-RU" sz="2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іл</a:t>
            </a:r>
            <a:r>
              <a:rPr lang="ru-RU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.-(Школьная </a:t>
            </a:r>
            <a:r>
              <a:rPr lang="ru-RU" sz="2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бібліятэка</a:t>
            </a:r>
            <a:r>
              <a:rPr lang="ru-RU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" indent="0">
              <a:buNone/>
            </a:pPr>
            <a:r>
              <a:rPr lang="be-BY" sz="2600" b="1" i="1" dirty="0">
                <a:solidFill>
                  <a:srgbClr val="FFFF00"/>
                </a:solidFill>
              </a:rPr>
              <a:t> </a:t>
            </a:r>
            <a:r>
              <a:rPr lang="be-BY" sz="2600" b="1" i="1" dirty="0" smtClean="0">
                <a:solidFill>
                  <a:srgbClr val="FFFF00"/>
                </a:solidFill>
              </a:rPr>
              <a:t> </a:t>
            </a:r>
            <a:r>
              <a:rPr lang="be-BY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 снежня 1891 года ў Мінску нарадзіўся чалавек незвычайнага таленту і незвычайнага лёсу. Таленту яму было дадзена ад прыроды столькі, што ён мог бы  выкрасаць  ім чарадзейны агонь паэзіі яшчэ і сёння. Але лёс яму выпаў больш чым жорсткі: ён згарэў ад сухотаў на дваццаць шостым годзе жыцця.</a:t>
            </a:r>
          </a:p>
          <a:p>
            <a:pPr marL="45720" indent="0">
              <a:buNone/>
            </a:pPr>
            <a:r>
              <a:rPr lang="be-BY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У зборніку прадстаўлена лірыка, пераклады з Пушкіна, Гейнэ, Верлена і іншых майстроў мастацкага слова, крытыка, публіцыстыка.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395536" y="1844824"/>
            <a:ext cx="2808312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\Мои документы\1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74441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42942" cy="357190"/>
          </a:xfrm>
        </p:spPr>
        <p:txBody>
          <a:bodyPr>
            <a:noAutofit/>
          </a:bodyPr>
          <a:lstStyle/>
          <a:p>
            <a:endParaRPr lang="ru-RU" sz="9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</p:nvPr>
        </p:nvSpPr>
        <p:spPr>
          <a:xfrm>
            <a:off x="4572000" y="266348"/>
            <a:ext cx="4572000" cy="63310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Багдановіч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Краю мой родны!: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вершы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казкі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М.Багдановіч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Юнацтва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1999.- 190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с.: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іл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Вершы класіка беларускай літаратуры Максіма Багдановіча вызначаюцца сваёй паэтычнасцю, шчырасцю, глыбокім пранікненнем у духоўны свет чалавека. А колькі праніклівасці, народнай мудрасці ў казцы «Мушка-зелянушка і камарык – насаты тварык».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2852936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Администратор\Мои документы\1 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0" y="260648"/>
            <a:ext cx="385643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2348880"/>
            <a:ext cx="900090" cy="322878"/>
          </a:xfrm>
        </p:spPr>
        <p:txBody>
          <a:bodyPr>
            <a:normAutofit/>
          </a:bodyPr>
          <a:lstStyle/>
          <a:p>
            <a:endParaRPr lang="ru-RU" sz="9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</p:nvPr>
        </p:nvSpPr>
        <p:spPr>
          <a:xfrm>
            <a:off x="4716016" y="0"/>
            <a:ext cx="4427984" cy="65973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Багдановіч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Вершы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/М.Багдановіч.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Юнацтва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1981.- 127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с.: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іл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.-(Школьная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бібліятэка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" indent="0">
              <a:buNone/>
            </a:pP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Паэтычны талент М.Багдановіча раскрыўся так шчодра не толькі ў пейзажнай лірыцы, але і ў творах сацыяльна-грамадскага зместу, і ў вершах пра каханне, і ў філасофскіх мініяцюрах на тэму жыцця і смерці.</a:t>
            </a:r>
          </a:p>
          <a:p>
            <a:pPr marL="45720" indent="0">
              <a:buNone/>
            </a:pPr>
            <a:r>
              <a:rPr lang="be-BY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зборнік увайшлі лепшыя творы паэта, а таксама ўзоры яго перакладчыцкай работы.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Администратор\Мои документы\1 0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74441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91680" y="2060848"/>
            <a:ext cx="971528" cy="322878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3923928" y="116632"/>
            <a:ext cx="5220072" cy="6741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Богданович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Венок: лирика /М.Богданович.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Юнацтва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1991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126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с.: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ил.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Вы, кому найти приятно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Высохший цветок поблеклый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 страницами старинных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давно забытых книг,-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Полистайте томик этот: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оставил на бумаге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Трепетные в дни цветенья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Лепестки и дум, и чувств.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В сборник вошел воссозданный на русском языке сборник «Венок», а также стихотворения разных лет.</a:t>
            </a:r>
          </a:p>
          <a:p>
            <a:pPr marL="45720" indent="0">
              <a:buNone/>
            </a:pP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Мои документы\1 0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47361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403</TotalTime>
  <Words>872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«Глядзіць паэт з партрэта»  </vt:lpstr>
      <vt:lpstr>Презентация PowerPoint</vt:lpstr>
      <vt:lpstr>(09.12.1891 – 25.05.1917)  </vt:lpstr>
      <vt:lpstr>Паважаныя чытачы! Прапануем Вам кнігі паэта і літаратуру пра яго жыццё і творчасць з фонда нашай біблятэкі.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58</cp:revision>
  <dcterms:created xsi:type="dcterms:W3CDTF">2013-05-21T13:44:15Z</dcterms:created>
  <dcterms:modified xsi:type="dcterms:W3CDTF">2016-12-05T08:26:44Z</dcterms:modified>
</cp:coreProperties>
</file>