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1" roundtripDataSignature="AMtx7mj7EV/S7paFbiabE7wCbGeqJQE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1" name="Google Shape;29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Автоматически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000"/>
              <a:t>Первый опыт по внедрению технологии критического мышления начался с разработки и проведения собственных библиотечных уроков. Это было особенно интересно, потому что когда я начинала учиться, эту технологию еще никто не применял в библиотечной работе. Моя работа в этом направлении была высоко  оценена американскими руководителями проекта «Чтение и письмо для формирования критического мышления» Доной и Бадом Огл.  Вместе с ними на одном из моих открытых уроков присутствовали эксперт Московской региональной площадки Фонтанова А.Н., шеф-редактор тогда еще приложения-вкладки «Библиотека в школе»  газеты «Первое сентября» О. Громова. Многие последующие  уроки также были открытыми и их посетили не только учителя нашей школы, но и мои коллеги из других школ нашего округа. Открытые обсуждения данной технологии вели к осознанию собственных действий и действий учеников, к становлению нового педагогического опыта, развитию мастерства.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000"/>
              <a:t>Читать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000"/>
              <a:t>Эти мероприятия позволили мне самой осознать ценность применения данной технологии. Какой бы материал я не брала  - будь-то специально составленный текст , параграф учебника, художественное произведение, произведение искусства – все это можно было изучить и осмыслить при помощи данной технологии. Вызов поддерживал интерес к материалу не только на протяжении урока, но и после, увеличивая таким образом количество читателей, т.к.  ученикам хотелось найти ответы на все вопросы уже в библиотеке.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000"/>
              <a:t>Переход к следующему сладу по щелчку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6" name="Google Shape;3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279525" y="1600200"/>
            <a:ext cx="7085013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279525" y="2819400"/>
            <a:ext cx="5256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  <p:sp>
        <p:nvSpPr>
          <p:cNvPr id="82" name="Google Shape;82;p32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 rot="5400000">
            <a:off x="1645444" y="1234282"/>
            <a:ext cx="452596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/>
          <p:nvPr>
            <p:ph type="title"/>
          </p:nvPr>
        </p:nvSpPr>
        <p:spPr>
          <a:xfrm rot="5400000">
            <a:off x="4760119" y="2520157"/>
            <a:ext cx="5440363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" type="body"/>
          </p:nvPr>
        </p:nvSpPr>
        <p:spPr>
          <a:xfrm rot="5400000">
            <a:off x="1140619" y="824707"/>
            <a:ext cx="5440363" cy="516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type="ctrTitle"/>
          </p:nvPr>
        </p:nvSpPr>
        <p:spPr>
          <a:xfrm>
            <a:off x="685800" y="1371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295400" y="30480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6" name="Google Shape;106;p3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9pPr>
          </a:lstStyle>
          <a:p/>
        </p:txBody>
      </p:sp>
      <p:sp>
        <p:nvSpPr>
          <p:cNvPr id="118" name="Google Shape;118;p3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/>
        </p:txBody>
      </p:sp>
      <p:sp>
        <p:nvSpPr>
          <p:cNvPr id="124" name="Google Shape;124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»"/>
              <a:defRPr sz="1800"/>
            </a:lvl9pPr>
          </a:lstStyle>
          <a:p/>
        </p:txBody>
      </p:sp>
      <p:sp>
        <p:nvSpPr>
          <p:cNvPr id="125" name="Google Shape;125;p3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9pPr>
          </a:lstStyle>
          <a:p/>
        </p:txBody>
      </p:sp>
      <p:sp>
        <p:nvSpPr>
          <p:cNvPr id="131" name="Google Shape;131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9pPr>
          </a:lstStyle>
          <a:p/>
        </p:txBody>
      </p:sp>
      <p:sp>
        <p:nvSpPr>
          <p:cNvPr id="132" name="Google Shape;132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  <a:defRPr b="1" sz="1600"/>
            </a:lvl9pPr>
          </a:lstStyle>
          <a:p/>
        </p:txBody>
      </p:sp>
      <p:sp>
        <p:nvSpPr>
          <p:cNvPr id="133" name="Google Shape;133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sz="1600"/>
            </a:lvl9pPr>
          </a:lstStyle>
          <a:p/>
        </p:txBody>
      </p:sp>
      <p:sp>
        <p:nvSpPr>
          <p:cNvPr id="134" name="Google Shape;134;p4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»"/>
              <a:defRPr sz="2000"/>
            </a:lvl9pPr>
          </a:lstStyle>
          <a:p/>
        </p:txBody>
      </p:sp>
      <p:sp>
        <p:nvSpPr>
          <p:cNvPr id="149" name="Google Shape;149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/>
        </p:txBody>
      </p:sp>
      <p:sp>
        <p:nvSpPr>
          <p:cNvPr id="150" name="Google Shape;150;p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/>
            </a:lvl9pPr>
          </a:lstStyle>
          <a:p/>
        </p:txBody>
      </p:sp>
      <p:sp>
        <p:nvSpPr>
          <p:cNvPr id="157" name="Google Shape;157;p4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3" name="Google Shape;163;p4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9" name="Google Shape;169;p4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объект и текст" type="objAndTx">
  <p:cSld name="OBJECT_AND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5" name="Google Shape;175;p4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6" name="Google Shape;176;p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2" name="Google Shape;182;p4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3" name="Google Shape;183;p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1 большой объект и 2 маленьких объекта" type="objAndTwoObj">
  <p:cSld name="OBJECT_AND_TWO_OBJEC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9" name="Google Shape;189;p49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0" name="Google Shape;190;p49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1" name="Google Shape;191;p4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иаграмма" type="chart">
  <p:cSld name="CHAR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0"/>
          <p:cNvSpPr/>
          <p:nvPr>
            <p:ph idx="2" type="chart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7" name="Google Shape;197;p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схема или организационная диаграмма" type="dgm">
  <p:cSld name="DIAGRAM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7200" y="53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/>
          <p:nvPr>
            <p:ph idx="2" type="dgm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457200" y="645318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2879725" y="6453188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8640763" y="6453188"/>
            <a:ext cx="53975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1279525" y="1600200"/>
            <a:ext cx="25527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3984625" y="1600200"/>
            <a:ext cx="25527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»"/>
              <a:defRPr sz="1800"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9pPr>
          </a:lstStyle>
          <a:p/>
        </p:txBody>
      </p:sp>
      <p:sp>
        <p:nvSpPr>
          <p:cNvPr id="62" name="Google Shape;62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b="1" sz="1600"/>
            </a:lvl9pPr>
          </a:lstStyle>
          <a:p/>
        </p:txBody>
      </p:sp>
      <p:sp>
        <p:nvSpPr>
          <p:cNvPr id="63" name="Google Shape;63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sz="1600"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advTm="10000">
    <p:wheel spokes="8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–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advTm="10000">
    <p:wheel spokes="8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–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–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»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advTm="10000">
    <p:wheel spokes="8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4.jpg"/><Relationship Id="rId6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Relationship Id="rId4" Type="http://schemas.openxmlformats.org/officeDocument/2006/relationships/image" Target="../media/image21.jpg"/><Relationship Id="rId5" Type="http://schemas.openxmlformats.org/officeDocument/2006/relationships/image" Target="../media/image43.jpg"/><Relationship Id="rId6" Type="http://schemas.openxmlformats.org/officeDocument/2006/relationships/image" Target="../media/image22.jpg"/><Relationship Id="rId7" Type="http://schemas.openxmlformats.org/officeDocument/2006/relationships/image" Target="../media/image41.jpg"/><Relationship Id="rId8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Relationship Id="rId4" Type="http://schemas.openxmlformats.org/officeDocument/2006/relationships/image" Target="../media/image29.jpg"/><Relationship Id="rId5" Type="http://schemas.openxmlformats.org/officeDocument/2006/relationships/image" Target="../media/image28.jpg"/><Relationship Id="rId6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50.jpg"/><Relationship Id="rId5" Type="http://schemas.openxmlformats.org/officeDocument/2006/relationships/image" Target="../media/image35.jpg"/><Relationship Id="rId6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32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Relationship Id="rId5" Type="http://schemas.openxmlformats.org/officeDocument/2006/relationships/image" Target="../media/image35.jpg"/><Relationship Id="rId6" Type="http://schemas.openxmlformats.org/officeDocument/2006/relationships/image" Target="../media/image48.jpg"/><Relationship Id="rId7" Type="http://schemas.openxmlformats.org/officeDocument/2006/relationships/image" Target="../media/image45.jpg"/><Relationship Id="rId8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jpg"/><Relationship Id="rId4" Type="http://schemas.openxmlformats.org/officeDocument/2006/relationships/image" Target="../media/image4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DCIM\100SSCAM\SNV39237.JPG" id="204" name="Google Shape;204;p1"/>
          <p:cNvPicPr preferRelativeResize="0"/>
          <p:nvPr/>
        </p:nvPicPr>
        <p:blipFill rotWithShape="1">
          <a:blip r:embed="rId4">
            <a:alphaModFix/>
          </a:blip>
          <a:srcRect b="0" l="3048" r="5486" t="0"/>
          <a:stretch/>
        </p:blipFill>
        <p:spPr>
          <a:xfrm rot="5400000">
            <a:off x="2276698" y="3152533"/>
            <a:ext cx="4071943" cy="333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5">
            <a:alphaModFix/>
          </a:blip>
          <a:srcRect b="26169" l="0" r="2395" t="0"/>
          <a:stretch/>
        </p:blipFill>
        <p:spPr>
          <a:xfrm>
            <a:off x="3071802" y="0"/>
            <a:ext cx="2643206" cy="15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 txBox="1"/>
          <p:nvPr>
            <p:ph type="ctrTitle"/>
          </p:nvPr>
        </p:nvSpPr>
        <p:spPr>
          <a:xfrm>
            <a:off x="0" y="1285860"/>
            <a:ext cx="9144000" cy="3214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ru-RU" sz="6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ru-RU" sz="8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</a:t>
            </a:r>
            <a:br>
              <a:rPr b="1" i="1" lang="ru-RU" sz="8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ru-RU" sz="8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6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«Лицей №1 г. Лиды»</a:t>
            </a:r>
            <a:endParaRPr b="1" sz="4800"/>
          </a:p>
        </p:txBody>
      </p:sp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Администратор\Рабочий стол\IMG_2720.jpg" id="294" name="Google Shape;2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24537">
            <a:off x="6513119" y="479597"/>
            <a:ext cx="2571765" cy="19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 txBox="1"/>
          <p:nvPr>
            <p:ph type="title"/>
          </p:nvPr>
        </p:nvSpPr>
        <p:spPr>
          <a:xfrm>
            <a:off x="1571604" y="571480"/>
            <a:ext cx="4929222" cy="7858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работы</a:t>
            </a:r>
            <a:endParaRPr/>
          </a:p>
        </p:txBody>
      </p:sp>
      <p:sp>
        <p:nvSpPr>
          <p:cNvPr id="296" name="Google Shape;296;p10"/>
          <p:cNvSpPr txBox="1"/>
          <p:nvPr>
            <p:ph idx="1" type="body"/>
          </p:nvPr>
        </p:nvSpPr>
        <p:spPr>
          <a:xfrm>
            <a:off x="500034" y="1571612"/>
            <a:ext cx="7718100" cy="4857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b="1"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Книжные выставки: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«Вам, педагоги», «Пуская в свет мои мечты» (200 лет со дня рождения А.Фета)</a:t>
            </a:r>
            <a:r>
              <a:rPr b="1"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, «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Шедевры Тургенева», «Азбука прав человека», «Здоровье – великое благо», «Вечное эхо Чернобыля», «Знай и уважай свою символику» и т.д.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b="1"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Виртуальные экскурсии: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«Заочное путешествие в Национальную библиотеку Республики Беларусь», «Памятники г.Лиды и лидчины», «Их именами названы улицы нашего города».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b="1" i="1"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Презентации: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«Чума ХХІ столетия: курение »,»Я гимн женщине пою», «Мой дом – моя планета», «О любоў, мая Беларусь» (к юбилею В.Короткевича) и т.д.</a:t>
            </a:r>
            <a:endParaRPr/>
          </a:p>
        </p:txBody>
      </p:sp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DCIM\100SSCAM\SNV39248.JPG" id="301" name="Google Shape;301;p11"/>
          <p:cNvPicPr preferRelativeResize="0"/>
          <p:nvPr/>
        </p:nvPicPr>
        <p:blipFill rotWithShape="1">
          <a:blip r:embed="rId3">
            <a:alphaModFix/>
          </a:blip>
          <a:srcRect b="0" l="24219" r="11328" t="6250"/>
          <a:stretch/>
        </p:blipFill>
        <p:spPr>
          <a:xfrm rot="5400000">
            <a:off x="6455312" y="4169313"/>
            <a:ext cx="2571793" cy="280558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 txBox="1"/>
          <p:nvPr>
            <p:ph type="title"/>
          </p:nvPr>
        </p:nvSpPr>
        <p:spPr>
          <a:xfrm>
            <a:off x="500034" y="357166"/>
            <a:ext cx="8286807" cy="11430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</a:t>
            </a:r>
            <a:endParaRPr/>
          </a:p>
        </p:txBody>
      </p:sp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142844" y="1571612"/>
            <a:ext cx="8786874" cy="474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направления и задачи работы:</a:t>
            </a:r>
            <a:endParaRPr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Создание в лицее информационно-библиотечной среды как медиаобразования со специальными средствами и методами.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Руководство процессом воспитания информационного мировоззрения школьников и методическая помощь педагогам в продвижении знаний и умений по информационному самообеспечению учебной,  профессиональной и познавательной деятельности учащихся.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Осуществление помощи учащимся и педагогам в их самостоятельной деятельности с компьютерными программами. 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advTm="10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/>
          <p:nvPr/>
        </p:nvSpPr>
        <p:spPr>
          <a:xfrm>
            <a:off x="2214545" y="357166"/>
            <a:ext cx="4572033" cy="11430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ts val="4400"/>
              <a:buFont typeface="Times New Roman"/>
              <a:buNone/>
            </a:pPr>
            <a:r>
              <a:rPr b="1" i="1" lang="ru-RU" sz="4400" u="none" cap="none" strike="noStrike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Медиатека</a:t>
            </a:r>
            <a:endParaRPr b="1" i="1" sz="4400" u="none" cap="none" strike="noStrike">
              <a:solidFill>
                <a:srgbClr val="99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DCIM\100SSCAM\SNV39249.JPG" id="309" name="Google Shape;309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78599" y="3393285"/>
            <a:ext cx="3643314" cy="3286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CIM\100SSCAM\SNV39246.JPG" id="310" name="Google Shape;3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6116" y="3178967"/>
            <a:ext cx="5214974" cy="3679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CIM\100SSCAM\SNV39243.JPG" id="311" name="Google Shape;311;p12"/>
          <p:cNvPicPr preferRelativeResize="0"/>
          <p:nvPr/>
        </p:nvPicPr>
        <p:blipFill rotWithShape="1">
          <a:blip r:embed="rId5">
            <a:alphaModFix/>
          </a:blip>
          <a:srcRect b="15625" l="13672" r="13670" t="23437"/>
          <a:stretch/>
        </p:blipFill>
        <p:spPr>
          <a:xfrm>
            <a:off x="6500826" y="214290"/>
            <a:ext cx="2428860" cy="1527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20.JPG" id="312" name="Google Shape;312;p12"/>
          <p:cNvPicPr preferRelativeResize="0"/>
          <p:nvPr/>
        </p:nvPicPr>
        <p:blipFill rotWithShape="1">
          <a:blip r:embed="rId6">
            <a:alphaModFix/>
          </a:blip>
          <a:srcRect b="0" l="0" r="0" t="53516"/>
          <a:stretch/>
        </p:blipFill>
        <p:spPr>
          <a:xfrm rot="249250">
            <a:off x="57653" y="96581"/>
            <a:ext cx="2727818" cy="169067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 txBox="1"/>
          <p:nvPr>
            <p:ph idx="1" type="body"/>
          </p:nvPr>
        </p:nvSpPr>
        <p:spPr>
          <a:xfrm>
            <a:off x="374249" y="1643050"/>
            <a:ext cx="8484031" cy="185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3200"/>
              <a:buFont typeface="Times New Roman"/>
              <a:buNone/>
            </a:pPr>
            <a:r>
              <a:rPr b="1" i="1" lang="ru-RU" sz="32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Фонд медиатеки - </a:t>
            </a: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175 экземпляров: «Золотой глобус», права человека, презентационный материал, «Закон божий», «ЗОЖ» и д.р.</a:t>
            </a:r>
            <a:endParaRPr/>
          </a:p>
        </p:txBody>
      </p:sp>
    </p:spTree>
  </p:cSld>
  <p:clrMapOvr>
    <a:masterClrMapping/>
  </p:clrMapOvr>
  <p:transition advTm="1000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 txBox="1"/>
          <p:nvPr>
            <p:ph type="ctrTitle"/>
          </p:nvPr>
        </p:nvSpPr>
        <p:spPr>
          <a:xfrm>
            <a:off x="1279525" y="1600200"/>
            <a:ext cx="7085013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/>
            </a:br>
            <a:endParaRPr/>
          </a:p>
        </p:txBody>
      </p:sp>
      <p:sp>
        <p:nvSpPr>
          <p:cNvPr id="320" name="Google Shape;320;p13"/>
          <p:cNvSpPr txBox="1"/>
          <p:nvPr>
            <p:ph idx="1" type="subTitle"/>
          </p:nvPr>
        </p:nvSpPr>
        <p:spPr>
          <a:xfrm>
            <a:off x="1279525" y="2819400"/>
            <a:ext cx="5256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857223" y="260350"/>
            <a:ext cx="7572429" cy="8111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 вчера и сегодня</a:t>
            </a:r>
            <a:endParaRPr/>
          </a:p>
        </p:txBody>
      </p:sp>
      <p:pic>
        <p:nvPicPr>
          <p:cNvPr descr="DSC00147" id="322" name="Google Shape;3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73813" y="-11764963"/>
            <a:ext cx="1465263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95" id="323" name="Google Shape;3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28670"/>
            <a:ext cx="477107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10.JPG" id="324" name="Google Shape;32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7686" y="1000108"/>
            <a:ext cx="4953003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96" id="325" name="Google Shape;32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751263"/>
            <a:ext cx="4178300" cy="310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CIM\100SSCAM\SNV39235.JPG" id="326" name="Google Shape;32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6143622" y="3857623"/>
            <a:ext cx="3429003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CIM\100SSCAM\SNV39242.JPG" id="327" name="Google Shape;32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3634389" y="3848690"/>
            <a:ext cx="3357561" cy="266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Documents and Settings\Администратор\Рабочий стол\библиотека\SNV39212.JPG" id="333" name="Google Shape;33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314" y="0"/>
            <a:ext cx="4143404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90" id="334" name="Google Shape;3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857751" cy="378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нижная" id="335" name="Google Shape;335;p14"/>
          <p:cNvPicPr preferRelativeResize="0"/>
          <p:nvPr/>
        </p:nvPicPr>
        <p:blipFill rotWithShape="1">
          <a:blip r:embed="rId5">
            <a:alphaModFix/>
          </a:blip>
          <a:srcRect b="0" l="4348" r="6520" t="9754"/>
          <a:stretch/>
        </p:blipFill>
        <p:spPr>
          <a:xfrm>
            <a:off x="500034" y="3429000"/>
            <a:ext cx="350043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18.JPG" id="336" name="Google Shape;336;p14"/>
          <p:cNvPicPr preferRelativeResize="0"/>
          <p:nvPr/>
        </p:nvPicPr>
        <p:blipFill rotWithShape="1">
          <a:blip r:embed="rId6">
            <a:alphaModFix/>
          </a:blip>
          <a:srcRect b="3124" l="4687" r="3124" t="5468"/>
          <a:stretch/>
        </p:blipFill>
        <p:spPr>
          <a:xfrm>
            <a:off x="5286381" y="3357562"/>
            <a:ext cx="3857620" cy="35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>
            <a:off x="928662" y="0"/>
            <a:ext cx="7572429" cy="428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вчера 			 сегодня</a:t>
            </a:r>
            <a:endParaRPr/>
          </a:p>
        </p:txBody>
      </p:sp>
    </p:spTree>
  </p:cSld>
  <p:clrMapOvr>
    <a:masterClrMapping/>
  </p:clrMapOvr>
  <p:transition advTm="10000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Documents and Settings\Администратор\Рабочий стол\библиотека\SNV39204.JPG" id="343" name="Google Shape;34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810" y="2914650"/>
            <a:ext cx="4929190" cy="39433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G_3084" id="344" name="Google Shape;3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00562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07.JPG" id="345" name="Google Shape;3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3" y="-1"/>
            <a:ext cx="4643438" cy="34825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Documents and Settings\Администратор\Рабочий стол\02.jpg" id="346" name="Google Shape;34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714728"/>
            <a:ext cx="4379962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5"/>
          <p:cNvSpPr/>
          <p:nvPr/>
        </p:nvSpPr>
        <p:spPr>
          <a:xfrm>
            <a:off x="1000100" y="0"/>
            <a:ext cx="7286676" cy="428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вчера 			 сегодня</a:t>
            </a:r>
            <a:endParaRPr/>
          </a:p>
        </p:txBody>
      </p:sp>
    </p:spTree>
  </p:cSld>
  <p:clrMapOvr>
    <a:masterClrMapping/>
  </p:clrMapOvr>
  <p:transition advTm="10000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Documents and Settings\Администратор\Рабочий стол\библиотека\SNV39224.JPG" id="353" name="Google Shape;35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13" l="14766" r="3550" t="17923"/>
          <a:stretch/>
        </p:blipFill>
        <p:spPr>
          <a:xfrm>
            <a:off x="4500562" y="0"/>
            <a:ext cx="4643438" cy="40719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IMG_3098" id="354" name="Google Shape;3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4165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IMG_3099" id="355" name="Google Shape;35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59679"/>
            <a:ext cx="4143372" cy="2998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/>
          <p:nvPr/>
        </p:nvSpPr>
        <p:spPr>
          <a:xfrm>
            <a:off x="1000100" y="0"/>
            <a:ext cx="7286676" cy="428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вчера 			   сегодня</a:t>
            </a:r>
            <a:endParaRPr/>
          </a:p>
        </p:txBody>
      </p:sp>
      <p:pic>
        <p:nvPicPr>
          <p:cNvPr descr="E:\DCIM\100SSCAM\SNV39251.JPG" id="357" name="Google Shape;35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0628" y="4071910"/>
            <a:ext cx="4143372" cy="2786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21.JPG" id="358" name="Google Shape;358;p16"/>
          <p:cNvPicPr preferRelativeResize="0"/>
          <p:nvPr/>
        </p:nvPicPr>
        <p:blipFill rotWithShape="1">
          <a:blip r:embed="rId7">
            <a:alphaModFix/>
          </a:blip>
          <a:srcRect b="17418" l="1935" r="0" t="0"/>
          <a:stretch/>
        </p:blipFill>
        <p:spPr>
          <a:xfrm>
            <a:off x="2928926" y="2928934"/>
            <a:ext cx="3619504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DCIM\100SSCAM\SNV39245.JPG" id="363" name="Google Shape;363;p17"/>
          <p:cNvPicPr preferRelativeResize="0"/>
          <p:nvPr/>
        </p:nvPicPr>
        <p:blipFill rotWithShape="1">
          <a:blip r:embed="rId3">
            <a:alphaModFix/>
          </a:blip>
          <a:srcRect b="6250" l="16014" r="3125" t="4687"/>
          <a:stretch/>
        </p:blipFill>
        <p:spPr>
          <a:xfrm>
            <a:off x="4286248" y="-1"/>
            <a:ext cx="4857752" cy="401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88" id="364" name="Google Shape;364;p17"/>
          <p:cNvPicPr preferRelativeResize="0"/>
          <p:nvPr/>
        </p:nvPicPr>
        <p:blipFill rotWithShape="1">
          <a:blip r:embed="rId4">
            <a:alphaModFix/>
          </a:blip>
          <a:srcRect b="0" l="0" r="6165" t="0"/>
          <a:stretch/>
        </p:blipFill>
        <p:spPr>
          <a:xfrm>
            <a:off x="1" y="0"/>
            <a:ext cx="4572000" cy="3640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DCIM\100SSCAM\SNV39225.JPG" id="365" name="Google Shape;365;p1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47" y="3143248"/>
            <a:ext cx="4857751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087" id="366" name="Google Shape;36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381463"/>
            <a:ext cx="4429124" cy="347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/>
          <p:cNvSpPr/>
          <p:nvPr/>
        </p:nvSpPr>
        <p:spPr>
          <a:xfrm>
            <a:off x="1000100" y="0"/>
            <a:ext cx="7286676" cy="4286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вчера 			   сегодня</a:t>
            </a:r>
            <a:endParaRPr/>
          </a:p>
        </p:txBody>
      </p:sp>
    </p:spTree>
  </p:cSld>
  <p:clrMapOvr>
    <a:masterClrMapping/>
  </p:clrMapOvr>
  <p:transition advTm="10000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DCIM\100SSCAM\SNV39236.JPG" id="372" name="Google Shape;37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914650"/>
            <a:ext cx="5257800" cy="39433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E:\DCIM\100SSCAM\SNV39232.JPG" id="373" name="Google Shape;37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2066" y="714356"/>
            <a:ext cx="4071934" cy="3196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07.JPG" id="374" name="Google Shape;37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85794"/>
            <a:ext cx="4476760" cy="3429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17.JPG" id="375" name="Google Shape;37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911182"/>
            <a:ext cx="3929090" cy="294681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C:\Documents and Settings\Администратор\Рабочий стол\IMG_2717.jpg" id="376" name="Google Shape;376;p18"/>
          <p:cNvPicPr preferRelativeResize="0"/>
          <p:nvPr/>
        </p:nvPicPr>
        <p:blipFill rotWithShape="1">
          <a:blip r:embed="rId7">
            <a:alphaModFix/>
          </a:blip>
          <a:srcRect b="0" l="0" r="9008" t="0"/>
          <a:stretch/>
        </p:blipFill>
        <p:spPr>
          <a:xfrm>
            <a:off x="2428860" y="4028743"/>
            <a:ext cx="3500462" cy="282925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E:\DCIM\100SSCAM\SNV39242.JPG" id="377" name="Google Shape;377;p18"/>
          <p:cNvPicPr preferRelativeResize="0"/>
          <p:nvPr/>
        </p:nvPicPr>
        <p:blipFill rotWithShape="1">
          <a:blip r:embed="rId8">
            <a:alphaModFix/>
          </a:blip>
          <a:srcRect b="0" l="6640" r="10156" t="6250"/>
          <a:stretch/>
        </p:blipFill>
        <p:spPr>
          <a:xfrm rot="5400000">
            <a:off x="2758064" y="1099532"/>
            <a:ext cx="3127806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8"/>
          <p:cNvSpPr txBox="1"/>
          <p:nvPr>
            <p:ph type="title"/>
          </p:nvPr>
        </p:nvSpPr>
        <p:spPr>
          <a:xfrm>
            <a:off x="1428728" y="214290"/>
            <a:ext cx="6572296" cy="642942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FF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</a:t>
            </a:r>
            <a:r>
              <a:rPr b="1" lang="ru-RU" sz="4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сегодня</a:t>
            </a:r>
            <a:endParaRPr sz="4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 txBox="1"/>
          <p:nvPr>
            <p:ph type="title"/>
          </p:nvPr>
        </p:nvSpPr>
        <p:spPr>
          <a:xfrm>
            <a:off x="1857356" y="214290"/>
            <a:ext cx="6143668" cy="98903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гости</a:t>
            </a:r>
            <a:endParaRPr/>
          </a:p>
        </p:txBody>
      </p:sp>
      <p:sp>
        <p:nvSpPr>
          <p:cNvPr id="384" name="Google Shape;384;p19"/>
          <p:cNvSpPr txBox="1"/>
          <p:nvPr>
            <p:ph idx="1" type="body"/>
          </p:nvPr>
        </p:nvSpPr>
        <p:spPr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ru-RU"/>
              <a:t>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C:\Documents and Settings\Администратор\Рабочий стол\библиотека\SNV39227.JPG" id="385" name="Google Shape;3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0" y="1571612"/>
            <a:ext cx="7072362" cy="4973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Рабочий стол\библиотека\SNV39230.JPG" id="386" name="Google Shape;386;p19"/>
          <p:cNvPicPr preferRelativeResize="0"/>
          <p:nvPr/>
        </p:nvPicPr>
        <p:blipFill rotWithShape="1">
          <a:blip r:embed="rId4">
            <a:alphaModFix/>
          </a:blip>
          <a:srcRect b="0" l="0" r="0" t="16797"/>
          <a:stretch/>
        </p:blipFill>
        <p:spPr>
          <a:xfrm>
            <a:off x="2214546" y="1231128"/>
            <a:ext cx="5072098" cy="562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"/>
          <p:cNvSpPr txBox="1"/>
          <p:nvPr>
            <p:ph idx="1" type="body"/>
          </p:nvPr>
        </p:nvSpPr>
        <p:spPr>
          <a:xfrm>
            <a:off x="857224" y="1857364"/>
            <a:ext cx="8001056" cy="391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4000"/>
              <a:buFont typeface="Times New Roman"/>
              <a:buNone/>
            </a:pPr>
            <a:r>
              <a:rPr b="1" i="1" lang="ru-RU" sz="40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Библиотеки - это сокровищницы всех богатств человеческого духа.</a:t>
            </a:r>
            <a:endParaRPr/>
          </a:p>
          <a:p>
            <a:pPr indent="0" lvl="0" marL="0" rtl="0" algn="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161645"/>
              </a:buClr>
              <a:buSzPts val="4000"/>
              <a:buFont typeface="Times New Roman"/>
              <a:buNone/>
            </a:pPr>
            <a:r>
              <a:rPr lang="ru-RU" sz="40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lang="ru-RU" sz="36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Лейбниц</a:t>
            </a:r>
            <a:endParaRPr/>
          </a:p>
        </p:txBody>
      </p:sp>
      <p:pic>
        <p:nvPicPr>
          <p:cNvPr descr="D:\рамки\4410536_jpg.jpeg" id="212" name="Google Shape;2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92" y="0"/>
            <a:ext cx="2143108" cy="225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 txBox="1"/>
          <p:nvPr>
            <p:ph idx="1" type="body"/>
          </p:nvPr>
        </p:nvSpPr>
        <p:spPr>
          <a:xfrm>
            <a:off x="1000100" y="1285860"/>
            <a:ext cx="7858180" cy="48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i="1" lang="ru-RU" sz="4400">
                <a:latin typeface="Times New Roman"/>
                <a:ea typeface="Times New Roman"/>
                <a:cs typeface="Times New Roman"/>
                <a:sym typeface="Times New Roman"/>
              </a:rPr>
              <a:t>Если потомки попросят нас отчитаться за нашу деятельность в области культуры, то мы покажем им наши библиотеки.</a:t>
            </a:r>
            <a:endParaRPr/>
          </a:p>
          <a:p>
            <a:pPr indent="-342900" lvl="0" marL="34290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А.де Монзи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Tm="10000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/>
          <p:nvPr>
            <p:ph idx="1" type="body"/>
          </p:nvPr>
        </p:nvSpPr>
        <p:spPr>
          <a:xfrm>
            <a:off x="453812" y="723969"/>
            <a:ext cx="8001056" cy="391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3600"/>
              <a:buFont typeface="Times New Roman"/>
              <a:buNone/>
            </a:pPr>
            <a:r>
              <a:rPr lang="ru-RU" sz="36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своей работе библиотекарь руководствуется: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161645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Законом о культуре в РБ № 832-XII от 4 июня 1991 года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161645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Законом РБ № 265-З от 18 июля 2007 года_О библиотечном деле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rgbClr val="161645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rgbClr val="16164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Кодексом об образовании от 2 декабря 2010 года</a:t>
            </a:r>
            <a:endParaRPr/>
          </a:p>
        </p:txBody>
      </p:sp>
      <p:pic>
        <p:nvPicPr>
          <p:cNvPr descr="D:\рамки\4410536_jpg.jpeg" id="218" name="Google Shape;2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92" y="0"/>
            <a:ext cx="2143108" cy="225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 txBox="1"/>
          <p:nvPr>
            <p:ph type="title"/>
          </p:nvPr>
        </p:nvSpPr>
        <p:spPr>
          <a:xfrm>
            <a:off x="1142976" y="357166"/>
            <a:ext cx="7143800" cy="13382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Функции библиотеки</a:t>
            </a:r>
            <a:endParaRPr/>
          </a:p>
        </p:txBody>
      </p:sp>
      <p:sp>
        <p:nvSpPr>
          <p:cNvPr id="224" name="Google Shape;224;p4"/>
          <p:cNvSpPr txBox="1"/>
          <p:nvPr>
            <p:ph idx="1" type="body"/>
          </p:nvPr>
        </p:nvSpPr>
        <p:spPr>
          <a:xfrm>
            <a:off x="1571604" y="2285992"/>
            <a:ext cx="6072230" cy="3929090"/>
          </a:xfrm>
          <a:prstGeom prst="rect">
            <a:avLst/>
          </a:prstGeom>
          <a:solidFill>
            <a:srgbClr val="FFFF99">
              <a:alpha val="5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ts val="4000"/>
              <a:buFont typeface="Times New Roman"/>
              <a:buNone/>
            </a:pPr>
            <a:r>
              <a:rPr b="1" i="1" lang="ru-RU" sz="40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распространение информации, как источник новых знаний</a:t>
            </a:r>
            <a:endParaRPr/>
          </a:p>
          <a:p>
            <a:pPr indent="-292100" lvl="0" marL="34290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33FF"/>
              </a:buClr>
              <a:buSzPts val="4000"/>
              <a:buFont typeface="Times New Roman"/>
              <a:buNone/>
            </a:pPr>
            <a:r>
              <a:rPr b="1" i="1" lang="ru-RU" sz="40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Социальная: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   содействие самореализации личности</a:t>
            </a:r>
            <a:endParaRPr/>
          </a:p>
        </p:txBody>
      </p:sp>
      <p:pic>
        <p:nvPicPr>
          <p:cNvPr descr="j0283535" id="225" name="Google Shape;2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6" y="4723258"/>
            <a:ext cx="2071702" cy="194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/>
          <p:nvPr>
            <p:ph type="title"/>
          </p:nvPr>
        </p:nvSpPr>
        <p:spPr>
          <a:xfrm>
            <a:off x="1857356" y="304800"/>
            <a:ext cx="5715040" cy="7667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библиотеки</a:t>
            </a:r>
            <a:endParaRPr/>
          </a:p>
        </p:txBody>
      </p:sp>
      <p:sp>
        <p:nvSpPr>
          <p:cNvPr id="231" name="Google Shape;231;p5"/>
          <p:cNvSpPr txBox="1"/>
          <p:nvPr>
            <p:ph idx="1" type="body"/>
          </p:nvPr>
        </p:nvSpPr>
        <p:spPr>
          <a:xfrm>
            <a:off x="1000100" y="1357298"/>
            <a:ext cx="7215238" cy="4929222"/>
          </a:xfrm>
          <a:prstGeom prst="rect">
            <a:avLst/>
          </a:prstGeom>
          <a:solidFill>
            <a:srgbClr val="E8F3F4">
              <a:alpha val="5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Noto Sans Symbols"/>
              <a:buChar char="⮚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Обеспечение образовательного процесса и самообразования путем библиотечно-библиографического и информационного обслуживания учащихся и педагогов.</a:t>
            </a:r>
            <a:endParaRPr/>
          </a:p>
          <a:p>
            <a:pPr indent="-342900" lvl="0" marL="342900" rtl="0" algn="just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Noto Sans Symbols"/>
              <a:buChar char="⮚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школьников навыков независимого библиотечного пользователя, информационной культуры.</a:t>
            </a:r>
            <a:endParaRPr/>
          </a:p>
          <a:p>
            <a:pPr indent="-342900" lvl="0" marL="342900" rtl="0" algn="just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Noto Sans Symbols"/>
              <a:buChar char="⮚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 Совершенствование нетрадиционных и традиционных форм индивидуальной и массовой работы, основанной на личностно ориентированном подходе к ребенку.</a:t>
            </a:r>
            <a:endParaRPr/>
          </a:p>
          <a:p>
            <a:pPr indent="-342900" lvl="0" marL="342900" rtl="0" algn="just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Noto Sans Symbols"/>
              <a:buChar char="⮚"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Повышение качества информационно-библиотечных и библиографических услуг.</a:t>
            </a:r>
            <a:endParaRPr/>
          </a:p>
        </p:txBody>
      </p:sp>
    </p:spTree>
  </p:cSld>
  <p:clrMapOvr>
    <a:masterClrMapping/>
  </p:clrMapOvr>
  <p:transition advTm="10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/>
          <p:nvPr>
            <p:ph type="title"/>
          </p:nvPr>
        </p:nvSpPr>
        <p:spPr>
          <a:xfrm>
            <a:off x="1189550" y="357175"/>
            <a:ext cx="7044300" cy="100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библиотеки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214282" y="1428736"/>
            <a:ext cx="2000264" cy="1871662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6429388" y="1428736"/>
            <a:ext cx="2014537" cy="2016125"/>
          </a:xfrm>
          <a:prstGeom prst="ellipse">
            <a:avLst/>
          </a:prstGeom>
          <a:solidFill>
            <a:srgbClr val="CC99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214283" y="4149725"/>
            <a:ext cx="2054256" cy="1993919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6572264" y="4143380"/>
            <a:ext cx="2055840" cy="1924067"/>
          </a:xfrm>
          <a:prstGeom prst="ellipse">
            <a:avLst/>
          </a:prstGeom>
          <a:solidFill>
            <a:srgbClr val="99CC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" id="241" name="Google Shape;2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857364"/>
            <a:ext cx="1439862" cy="1055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2JPG" id="242" name="Google Shape;2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9562" y="1961211"/>
            <a:ext cx="1341461" cy="1134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06966_" id="243" name="Google Shape;2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34" y="4357694"/>
            <a:ext cx="1468930" cy="1679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85750" id="244" name="Google Shape;24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2588" y="4437063"/>
            <a:ext cx="1768502" cy="139261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"/>
          <p:cNvSpPr txBox="1"/>
          <p:nvPr/>
        </p:nvSpPr>
        <p:spPr>
          <a:xfrm>
            <a:off x="2214546" y="1571612"/>
            <a:ext cx="1443038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Абонемент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4572000" y="1557338"/>
            <a:ext cx="19351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Читальный зал</a:t>
            </a:r>
            <a:endParaRPr/>
          </a:p>
        </p:txBody>
      </p:sp>
      <p:sp>
        <p:nvSpPr>
          <p:cNvPr id="247" name="Google Shape;247;p6"/>
          <p:cNvSpPr txBox="1"/>
          <p:nvPr/>
        </p:nvSpPr>
        <p:spPr>
          <a:xfrm>
            <a:off x="714348" y="6143644"/>
            <a:ext cx="14077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Медиатека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5500694" y="6072206"/>
            <a:ext cx="1839913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Интернет-зона</a:t>
            </a:r>
            <a:endParaRPr/>
          </a:p>
        </p:txBody>
      </p:sp>
      <p:sp>
        <p:nvSpPr>
          <p:cNvPr id="249" name="Google Shape;249;p6"/>
          <p:cNvSpPr/>
          <p:nvPr/>
        </p:nvSpPr>
        <p:spPr>
          <a:xfrm>
            <a:off x="2714612" y="2500306"/>
            <a:ext cx="3357586" cy="222726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00684_" id="250" name="Google Shape;25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8038" y="2636838"/>
            <a:ext cx="1728787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 txBox="1"/>
          <p:nvPr/>
        </p:nvSpPr>
        <p:spPr>
          <a:xfrm>
            <a:off x="2714612" y="4365625"/>
            <a:ext cx="3529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 </a:t>
            </a:r>
            <a:r>
              <a:rPr b="1" lang="ru-RU" sz="1800">
                <a:solidFill>
                  <a:schemeClr val="dk1"/>
                </a:solidFill>
              </a:rPr>
              <a:t>библиотеки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252" name="Google Shape;252;p6"/>
          <p:cNvCxnSpPr/>
          <p:nvPr/>
        </p:nvCxnSpPr>
        <p:spPr>
          <a:xfrm rot="10800000">
            <a:off x="2051049" y="2997200"/>
            <a:ext cx="806438" cy="43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6"/>
          <p:cNvCxnSpPr/>
          <p:nvPr/>
        </p:nvCxnSpPr>
        <p:spPr>
          <a:xfrm flipH="1">
            <a:off x="2285984" y="4000504"/>
            <a:ext cx="785818" cy="50006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6"/>
          <p:cNvCxnSpPr/>
          <p:nvPr/>
        </p:nvCxnSpPr>
        <p:spPr>
          <a:xfrm flipH="1" rot="10800000">
            <a:off x="5500694" y="2786058"/>
            <a:ext cx="857256" cy="5000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6"/>
          <p:cNvCxnSpPr/>
          <p:nvPr/>
        </p:nvCxnSpPr>
        <p:spPr>
          <a:xfrm>
            <a:off x="5724525" y="4076700"/>
            <a:ext cx="719138" cy="504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advTm="10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/>
          <p:nvPr>
            <p:ph type="title"/>
          </p:nvPr>
        </p:nvSpPr>
        <p:spPr>
          <a:xfrm>
            <a:off x="341350" y="214300"/>
            <a:ext cx="8502600" cy="857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6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 библиотеки</a:t>
            </a: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1375750" y="2203250"/>
            <a:ext cx="5740800" cy="3026100"/>
          </a:xfrm>
          <a:prstGeom prst="sun">
            <a:avLst>
              <a:gd fmla="val 25000" name="adj"/>
            </a:avLst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</a:t>
            </a: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это…</a:t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3276600" y="1341438"/>
            <a:ext cx="2376488" cy="1008062"/>
          </a:xfrm>
          <a:prstGeom prst="rect">
            <a:avLst/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214283" y="2060574"/>
            <a:ext cx="2571768" cy="92333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рекомендательные списки, презентации</a:t>
            </a:r>
            <a:endParaRPr/>
          </a:p>
        </p:txBody>
      </p:sp>
      <p:sp>
        <p:nvSpPr>
          <p:cNvPr id="264" name="Google Shape;264;p7"/>
          <p:cNvSpPr/>
          <p:nvPr/>
        </p:nvSpPr>
        <p:spPr>
          <a:xfrm>
            <a:off x="6227763" y="2060575"/>
            <a:ext cx="2736850" cy="939797"/>
          </a:xfrm>
          <a:prstGeom prst="rect">
            <a:avLst/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Электронная база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179388" y="3716338"/>
            <a:ext cx="2035158" cy="355604"/>
          </a:xfrm>
          <a:prstGeom prst="rect">
            <a:avLst/>
          </a:prstGeom>
          <a:solidFill>
            <a:srgbClr val="FFCC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Книжный фонд</a:t>
            </a:r>
            <a:endParaRPr/>
          </a:p>
        </p:txBody>
      </p:sp>
      <p:sp>
        <p:nvSpPr>
          <p:cNvPr id="266" name="Google Shape;266;p7"/>
          <p:cNvSpPr/>
          <p:nvPr/>
        </p:nvSpPr>
        <p:spPr>
          <a:xfrm>
            <a:off x="6858016" y="3714752"/>
            <a:ext cx="2070084" cy="434973"/>
          </a:xfrm>
          <a:prstGeom prst="rect">
            <a:avLst/>
          </a:prstGeom>
          <a:solidFill>
            <a:srgbClr val="FF99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учебников</a:t>
            </a:r>
            <a:endParaRPr/>
          </a:p>
        </p:txBody>
      </p:sp>
      <p:sp>
        <p:nvSpPr>
          <p:cNvPr id="267" name="Google Shape;267;p7"/>
          <p:cNvSpPr txBox="1"/>
          <p:nvPr/>
        </p:nvSpPr>
        <p:spPr>
          <a:xfrm>
            <a:off x="755650" y="4724400"/>
            <a:ext cx="2138363" cy="3667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Индивидуальная</a:t>
            </a:r>
            <a:endParaRPr/>
          </a:p>
        </p:txBody>
      </p:sp>
      <p:sp>
        <p:nvSpPr>
          <p:cNvPr id="268" name="Google Shape;268;p7"/>
          <p:cNvSpPr/>
          <p:nvPr/>
        </p:nvSpPr>
        <p:spPr>
          <a:xfrm>
            <a:off x="6372225" y="4724400"/>
            <a:ext cx="2376488" cy="3603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Массовая</a:t>
            </a:r>
            <a:endParaRPr/>
          </a:p>
        </p:txBody>
      </p:sp>
      <p:sp>
        <p:nvSpPr>
          <p:cNvPr id="269" name="Google Shape;269;p7"/>
          <p:cNvSpPr/>
          <p:nvPr/>
        </p:nvSpPr>
        <p:spPr>
          <a:xfrm>
            <a:off x="3276600" y="5516563"/>
            <a:ext cx="2376488" cy="9366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читателями</a:t>
            </a:r>
            <a:endParaRPr/>
          </a:p>
        </p:txBody>
      </p:sp>
      <p:sp>
        <p:nvSpPr>
          <p:cNvPr id="270" name="Google Shape;270;p7"/>
          <p:cNvSpPr/>
          <p:nvPr/>
        </p:nvSpPr>
        <p:spPr>
          <a:xfrm>
            <a:off x="2700338" y="2060575"/>
            <a:ext cx="576262" cy="360363"/>
          </a:xfrm>
          <a:prstGeom prst="leftArrow">
            <a:avLst>
              <a:gd fmla="val 50000" name="adj1"/>
              <a:gd fmla="val 39978" name="adj2"/>
            </a:avLst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5651500" y="2060575"/>
            <a:ext cx="576263" cy="360363"/>
          </a:xfrm>
          <a:prstGeom prst="rightArrow">
            <a:avLst>
              <a:gd fmla="val 50000" name="adj1"/>
              <a:gd fmla="val 39978" name="adj2"/>
            </a:avLst>
          </a:prstGeom>
          <a:solidFill>
            <a:srgbClr val="66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 rot="-2234851">
            <a:off x="2555875" y="4941888"/>
            <a:ext cx="449263" cy="1377950"/>
          </a:xfrm>
          <a:prstGeom prst="upArrow">
            <a:avLst>
              <a:gd fmla="val 50000" name="adj1"/>
              <a:gd fmla="val 76678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 rot="2212831">
            <a:off x="5940425" y="4941888"/>
            <a:ext cx="466725" cy="1441450"/>
          </a:xfrm>
          <a:prstGeom prst="upArrow">
            <a:avLst>
              <a:gd fmla="val 50000" name="adj1"/>
              <a:gd fmla="val 77211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>
            <p:ph type="ctrTitle"/>
          </p:nvPr>
        </p:nvSpPr>
        <p:spPr>
          <a:xfrm>
            <a:off x="2428860" y="642918"/>
            <a:ext cx="5000660" cy="8794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Общие сведения </a:t>
            </a:r>
            <a:endParaRPr/>
          </a:p>
        </p:txBody>
      </p:sp>
      <p:sp>
        <p:nvSpPr>
          <p:cNvPr id="280" name="Google Shape;280;p8"/>
          <p:cNvSpPr txBox="1"/>
          <p:nvPr>
            <p:ph idx="1" type="subTitle"/>
          </p:nvPr>
        </p:nvSpPr>
        <p:spPr>
          <a:xfrm>
            <a:off x="1000100" y="1773238"/>
            <a:ext cx="7286676" cy="458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 основана   со дня  открытия  школы  -  с  1956 года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учащихся – 230</a:t>
            </a:r>
            <a:endParaRPr b="1"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читателей – 273, из них: </a:t>
            </a:r>
            <a:endParaRPr/>
          </a:p>
          <a:p>
            <a:pPr indent="-152400" lvl="0" marL="3052445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230 учащихся</a:t>
            </a:r>
            <a:endParaRPr/>
          </a:p>
          <a:p>
            <a:pPr indent="-152400" lvl="0" marL="3052445" rtl="0" algn="l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33 педагога</a:t>
            </a:r>
            <a:endParaRPr/>
          </a:p>
          <a:p>
            <a:pPr indent="-152400" lvl="0" marL="3052445" rtl="0" algn="l"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10 прочих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FF"/>
              </a:buClr>
              <a:buSzPts val="2800"/>
              <a:buFont typeface="Times New Roman"/>
              <a:buNone/>
            </a:pPr>
            <a:r>
              <a:rPr b="1" lang="ru-RU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Фонд  библиотеки</a:t>
            </a:r>
            <a:r>
              <a:rPr lang="ru-RU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художественная  литература   4737 экз.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учебники  5748 экз.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аудио- и видеоматериалы     47 экз.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solidFill>
                <a:srgbClr val="3D21E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advTm="10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/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 txBox="1"/>
          <p:nvPr>
            <p:ph idx="1" type="body"/>
          </p:nvPr>
        </p:nvSpPr>
        <p:spPr>
          <a:xfrm>
            <a:off x="2643174" y="2214554"/>
            <a:ext cx="6500826" cy="4125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i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Библиотекарь:</a:t>
            </a:r>
            <a:r>
              <a:rPr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Трайго Галина Владимировна 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i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 рождения:</a:t>
            </a:r>
            <a:r>
              <a:rPr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1961</a:t>
            </a:r>
            <a:endParaRPr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i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Образование:</a:t>
            </a:r>
            <a:r>
              <a:rPr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высшее, библиотечное </a:t>
            </a:r>
            <a:endParaRPr sz="240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b="1" i="1"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Общий трудовой</a:t>
            </a:r>
            <a:endParaRPr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стаж:	    44 года</a:t>
            </a:r>
            <a:endParaRPr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212167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rgbClr val="2121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в учреждении образования:  32 года</a:t>
            </a:r>
            <a:endParaRPr sz="2400">
              <a:solidFill>
                <a:srgbClr val="2121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 txBox="1"/>
          <p:nvPr/>
        </p:nvSpPr>
        <p:spPr>
          <a:xfrm>
            <a:off x="1000100" y="428604"/>
            <a:ext cx="7215238" cy="10937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400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Сведения о библиотекаре</a:t>
            </a:r>
            <a:endParaRPr b="1" i="1" sz="4200" u="none" cap="none" strike="noStrike">
              <a:solidFill>
                <a:srgbClr val="9933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DCIM\100SSCAM\SNV39255.JPG" id="288" name="Google Shape;288;p9"/>
          <p:cNvPicPr preferRelativeResize="0"/>
          <p:nvPr/>
        </p:nvPicPr>
        <p:blipFill rotWithShape="1">
          <a:blip r:embed="rId3">
            <a:alphaModFix/>
          </a:blip>
          <a:srcRect b="9375" l="11328" r="25390" t="12500"/>
          <a:stretch/>
        </p:blipFill>
        <p:spPr>
          <a:xfrm>
            <a:off x="357158" y="1928802"/>
            <a:ext cx="2286016" cy="2357454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advTm="10000">
    <p:wheel spokes="8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159440">
  <a:themeElements>
    <a:clrScheme name="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01159441">
  <a:themeElements>
    <a:clrScheme name="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2008-05-06T08:03:49Z</dcterms:created>
  <dc:creator>okulova</dc:creator>
</cp:coreProperties>
</file>